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84"/>
  </p:notesMasterIdLst>
  <p:handoutMasterIdLst>
    <p:handoutMasterId r:id="rId85"/>
  </p:handoutMasterIdLst>
  <p:sldIdLst>
    <p:sldId id="331" r:id="rId5"/>
    <p:sldId id="2101" r:id="rId6"/>
    <p:sldId id="2102" r:id="rId7"/>
    <p:sldId id="2103" r:id="rId8"/>
    <p:sldId id="2097" r:id="rId9"/>
    <p:sldId id="2093" r:id="rId10"/>
    <p:sldId id="1614" r:id="rId11"/>
    <p:sldId id="1615" r:id="rId12"/>
    <p:sldId id="2095" r:id="rId13"/>
    <p:sldId id="1505" r:id="rId14"/>
    <p:sldId id="1523" r:id="rId15"/>
    <p:sldId id="1503" r:id="rId16"/>
    <p:sldId id="1504" r:id="rId17"/>
    <p:sldId id="1522" r:id="rId18"/>
    <p:sldId id="1506" r:id="rId19"/>
    <p:sldId id="1509" r:id="rId20"/>
    <p:sldId id="1511" r:id="rId21"/>
    <p:sldId id="1515" r:id="rId22"/>
    <p:sldId id="1516" r:id="rId23"/>
    <p:sldId id="1507" r:id="rId24"/>
    <p:sldId id="1524" r:id="rId25"/>
    <p:sldId id="1513" r:id="rId26"/>
    <p:sldId id="2112" r:id="rId27"/>
    <p:sldId id="1512" r:id="rId28"/>
    <p:sldId id="1514" r:id="rId29"/>
    <p:sldId id="2099" r:id="rId30"/>
    <p:sldId id="2104" r:id="rId31"/>
    <p:sldId id="2113" r:id="rId32"/>
    <p:sldId id="2114" r:id="rId33"/>
    <p:sldId id="2115" r:id="rId34"/>
    <p:sldId id="2116" r:id="rId35"/>
    <p:sldId id="2100" r:id="rId36"/>
    <p:sldId id="2098" r:id="rId37"/>
    <p:sldId id="341" r:id="rId38"/>
    <p:sldId id="333" r:id="rId39"/>
    <p:sldId id="339" r:id="rId40"/>
    <p:sldId id="340" r:id="rId41"/>
    <p:sldId id="345" r:id="rId42"/>
    <p:sldId id="348" r:id="rId43"/>
    <p:sldId id="349" r:id="rId44"/>
    <p:sldId id="350" r:id="rId45"/>
    <p:sldId id="372" r:id="rId46"/>
    <p:sldId id="371" r:id="rId47"/>
    <p:sldId id="353" r:id="rId48"/>
    <p:sldId id="354" r:id="rId49"/>
    <p:sldId id="355" r:id="rId50"/>
    <p:sldId id="356" r:id="rId51"/>
    <p:sldId id="357" r:id="rId52"/>
    <p:sldId id="342" r:id="rId53"/>
    <p:sldId id="365" r:id="rId54"/>
    <p:sldId id="366" r:id="rId55"/>
    <p:sldId id="367" r:id="rId56"/>
    <p:sldId id="343" r:id="rId57"/>
    <p:sldId id="368" r:id="rId58"/>
    <p:sldId id="36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105" r:id="rId75"/>
    <p:sldId id="2111" r:id="rId76"/>
    <p:sldId id="2106" r:id="rId77"/>
    <p:sldId id="2107" r:id="rId78"/>
    <p:sldId id="2108" r:id="rId79"/>
    <p:sldId id="2109" r:id="rId80"/>
    <p:sldId id="370" r:id="rId81"/>
    <p:sldId id="336" r:id="rId82"/>
    <p:sldId id="338" r:id="rId83"/>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414042"/>
    <a:srgbClr val="D67516"/>
    <a:srgbClr val="DE7E17"/>
    <a:srgbClr val="EA8C1B"/>
    <a:srgbClr val="F6991F"/>
    <a:srgbClr val="232F3E"/>
    <a:srgbClr val="595A5D"/>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ACBE0-536D-4B46-A0D0-8F1D0EF98886}" v="5" dt="2023-05-09T04:37:21.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73044" autoAdjust="0"/>
  </p:normalViewPr>
  <p:slideViewPr>
    <p:cSldViewPr snapToGrid="0" showGuides="1">
      <p:cViewPr varScale="1">
        <p:scale>
          <a:sx n="58" d="100"/>
          <a:sy n="58" d="100"/>
        </p:scale>
        <p:origin x="1360" y="56"/>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ableStyles" Target="tableStyle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454-9044-9AC9-FA2F8F93ECD9}"/>
              </c:ext>
            </c:extLst>
          </c:dPt>
          <c:val>
            <c:numRef>
              <c:f>Sheet1!$B$2:$B$4</c:f>
              <c:numCache>
                <c:formatCode>General</c:formatCode>
                <c:ptCount val="3"/>
                <c:pt idx="0">
                  <c:v>10</c:v>
                </c:pt>
                <c:pt idx="1">
                  <c:v>90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val>
            <c:numRef>
              <c:f>Sheet1!$B$2:$B$3</c:f>
              <c:numCache>
                <c:formatCode>General</c:formatCode>
                <c:ptCount val="2"/>
                <c:pt idx="0">
                  <c:v>90</c:v>
                </c:pt>
                <c:pt idx="1">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5/17/2023</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5/17/2023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70305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71339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522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5/17/2023 1:05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0765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96046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curl -</a:t>
            </a:r>
            <a:r>
              <a:rPr lang="en-US" dirty="0" err="1"/>
              <a:t>i</a:t>
            </a:r>
            <a:r>
              <a:rPr lang="en-US" dirty="0"/>
              <a:t> -X POST -H "Content-Type: application/</a:t>
            </a:r>
            <a:r>
              <a:rPr lang="en-US" dirty="0" err="1"/>
              <a:t>json</a:t>
            </a:r>
            <a:r>
              <a:rPr lang="en-US" dirty="0"/>
              <a:t>" -d '{"key1":"value1"}' http://invokeLambda-403835603.ap-southeast-2.elb.amazonaws.com/lambda/alb2lambda</a:t>
            </a:r>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19750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3401942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1420239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52</a:t>
            </a:fld>
            <a:endParaRPr lang="en-US" dirty="0"/>
          </a:p>
        </p:txBody>
      </p:sp>
    </p:spTree>
    <p:extLst>
      <p:ext uri="{BB962C8B-B14F-4D97-AF65-F5344CB8AC3E}">
        <p14:creationId xmlns:p14="http://schemas.microsoft.com/office/powerpoint/2010/main" val="55067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7596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us talk about shared responsibility in the past.  Simply stated, a shared responsibility model implies there are parts of the system that AWS is responsible for and there are parts of the systems that you as a customer must take responsibility for. In many cases we provide tools and there is a rich ecosystem of open source and commercial products that makes it easier for all of you to own your side of the responsibility box.</a:t>
            </a:r>
          </a:p>
          <a:p>
            <a:br>
              <a:rPr lang="en-US" dirty="0"/>
            </a:br>
            <a:r>
              <a:rPr lang="en-US" dirty="0"/>
              <a:t>There is no one hard line on where this line is drawn between the two parts of shared </a:t>
            </a:r>
            <a:r>
              <a:rPr lang="en-US" dirty="0" err="1"/>
              <a:t>responisbility</a:t>
            </a:r>
            <a:r>
              <a:rPr lang="en-US" dirty="0"/>
              <a:t>.  One one side of the spectrum you can leverage the power and flexibility of EC2 to run your own database.  You can use something like RDS to simplify the management of the database or use RDS Aurora to completely offload the database storage infrastructure to an AWS managed backend.  Alternatively you can move to a fully managed database like DynamoDB where you create tables, put data in those tables, and query the data.  There is no infrastructure to manage.  QoS is part of the the database service with sufficient knobs and dials to give you the right level of control.</a:t>
            </a:r>
          </a:p>
          <a:p>
            <a:endParaRPr lang="en-US" dirty="0"/>
          </a:p>
          <a:p>
            <a:r>
              <a:rPr lang="en-US" dirty="0"/>
              <a:t>The question we keep asking ourselves is: how can we draw this line in a way that allows our customers to innovate on business problems, but makes the underlying infrastructure less visible.  Any time you spend </a:t>
            </a:r>
            <a:r>
              <a:rPr lang="en-US" dirty="0" err="1"/>
              <a:t>coraling</a:t>
            </a:r>
            <a:r>
              <a:rPr lang="en-US" dirty="0"/>
              <a:t> infrastructure is undifferentiated heavy lifting.  Over the last 12 years as more and more people start in the cloud or move major applications to the cloud, this definition of "undifferentiated </a:t>
            </a:r>
            <a:r>
              <a:rPr lang="en-US" dirty="0" err="1"/>
              <a:t>havy</a:t>
            </a:r>
            <a:r>
              <a:rPr lang="en-US" dirty="0"/>
              <a:t> lifting has evolved"</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76631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The model of compute is simple: you have an event coming from an AWS service or an invocation, a request coming from an endpoint or a change on a resource and your code gets executed.</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This code can be built with virtually any kind of language. We, out of the box, support and manage these ones but you can build you custom runtime.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From this code, do what your business need! Connect to services, public endpoints, calculations, DBs, transformation. Basically, code.</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15 mins execution limit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Event driven</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643502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3323987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296387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7462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61552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5/17/2023 1:05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44527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9ABD2-77EF-0C4F-B055-29A37E0C20F7}"/>
              </a:ext>
            </a:extLst>
          </p:cNvPr>
          <p:cNvPicPr>
            <a:picLocks noChangeAspect="1"/>
          </p:cNvPicPr>
          <p:nvPr userDrawn="1"/>
        </p:nvPicPr>
        <p:blipFill>
          <a:blip r:embed="rId2"/>
          <a:src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pic>
        <p:nvPicPr>
          <p:cNvPr id="8" name="Picture 7">
            <a:extLst>
              <a:ext uri="{FF2B5EF4-FFF2-40B4-BE49-F238E27FC236}">
                <a16:creationId xmlns:a16="http://schemas.microsoft.com/office/drawing/2014/main" id="{6ABE7688-93D3-3843-8B4C-CDAEDFF5A68A}"/>
              </a:ext>
            </a:extLst>
          </p:cNvPr>
          <p:cNvPicPr>
            <a:picLocks noChangeAspect="1"/>
          </p:cNvPicPr>
          <p:nvPr userDrawn="1"/>
        </p:nvPicPr>
        <p:blipFill>
          <a:blip r:embed="rId3"/>
          <a:stretch>
            <a:fillRect/>
          </a:stretch>
        </p:blipFill>
        <p:spPr>
          <a:xfrm>
            <a:off x="538863" y="722244"/>
            <a:ext cx="2888779" cy="813816"/>
          </a:xfrm>
          <a:prstGeom prst="rect">
            <a:avLst/>
          </a:prstGeom>
        </p:spPr>
      </p:pic>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BB08B99-C266-CB41-AD06-12C934901626}"/>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EA1CB315-EA7C-8547-8BE6-AB87B5DD5FFB}"/>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5B69008D-B32B-6543-BFC2-D908D36396FB}"/>
              </a:ext>
            </a:extLst>
          </p:cNvPr>
          <p:cNvPicPr>
            <a:picLocks noChangeAspect="1"/>
          </p:cNvPicPr>
          <p:nvPr userDrawn="1"/>
        </p:nvPicPr>
        <p:blipFill>
          <a:blip r:embed="rId2"/>
          <a:srcRect/>
          <a:stretch/>
        </p:blipFill>
        <p:spPr>
          <a:xfrm>
            <a:off x="0" y="0"/>
            <a:ext cx="14630400" cy="8229600"/>
          </a:xfrm>
          <a:prstGeom prst="rect">
            <a:avLst/>
          </a:prstGeom>
        </p:spPr>
      </p:pic>
      <p:pic>
        <p:nvPicPr>
          <p:cNvPr id="8" name="Picture 7">
            <a:extLst>
              <a:ext uri="{FF2B5EF4-FFF2-40B4-BE49-F238E27FC236}">
                <a16:creationId xmlns:a16="http://schemas.microsoft.com/office/drawing/2014/main" id="{E6089694-61B4-6E41-AA1D-76CFD023B2B1}"/>
              </a:ext>
            </a:extLst>
          </p:cNvPr>
          <p:cNvPicPr>
            <a:picLocks noChangeAspect="1"/>
          </p:cNvPicPr>
          <p:nvPr userDrawn="1"/>
        </p:nvPicPr>
        <p:blipFill>
          <a:blip r:embed="rId3"/>
          <a:stretch>
            <a:fillRect/>
          </a:stretch>
        </p:blipFill>
        <p:spPr>
          <a:xfrm>
            <a:off x="548640" y="726156"/>
            <a:ext cx="2888779" cy="813816"/>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6" name="Picture 5">
            <a:extLst>
              <a:ext uri="{FF2B5EF4-FFF2-40B4-BE49-F238E27FC236}">
                <a16:creationId xmlns:a16="http://schemas.microsoft.com/office/drawing/2014/main" id="{D4C6BDD9-3457-3649-BABC-2BE1BB7CBBBE}"/>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a:extLst>
              <a:ext uri="{FF2B5EF4-FFF2-40B4-BE49-F238E27FC236}">
                <a16:creationId xmlns:a16="http://schemas.microsoft.com/office/drawing/2014/main" id="{BF618416-8FF4-644B-A48C-DF3E2DC36CC5}"/>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050943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06104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4746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Quote_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67A3C2-37C9-654E-BE79-A6757E51857C}"/>
              </a:ext>
            </a:extLst>
          </p:cNvPr>
          <p:cNvPicPr>
            <a:picLocks noChangeAspect="1"/>
          </p:cNvPicPr>
          <p:nvPr userDrawn="1"/>
        </p:nvPicPr>
        <p:blipFill rotWithShape="1">
          <a:blip r:embed="rId2"/>
          <a:srcRect l="17935" r="18573"/>
          <a:stretch/>
        </p:blipFill>
        <p:spPr>
          <a:xfrm>
            <a:off x="0" y="-1"/>
            <a:ext cx="14630399" cy="8229599"/>
          </a:xfrm>
          <a:prstGeom prst="rect">
            <a:avLst/>
          </a:prstGeom>
        </p:spPr>
      </p:pic>
      <p:sp>
        <p:nvSpPr>
          <p:cNvPr id="5" name="Title 4"/>
          <p:cNvSpPr>
            <a:spLocks noGrp="1"/>
          </p:cNvSpPr>
          <p:nvPr>
            <p:ph type="title" hasCustomPrompt="1"/>
          </p:nvPr>
        </p:nvSpPr>
        <p:spPr bwMode="white">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76960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5085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395668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80" b="0" i="0">
                <a:solidFill>
                  <a:srgbClr val="444949"/>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3360" b="0" i="0">
                <a:solidFill>
                  <a:srgbClr val="444949"/>
                </a:solidFill>
                <a:latin typeface="Gill Sans MT"/>
                <a:cs typeface="Gill Sans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374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6548D8-D9FB-054A-9AD0-44D0696002ED}"/>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70F85F5D-40E1-6744-8534-75BB85754C67}"/>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21DCCE-A66B-3244-9665-1280DD6FC4DE}"/>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5" name="Picture 4">
            <a:extLst>
              <a:ext uri="{FF2B5EF4-FFF2-40B4-BE49-F238E27FC236}">
                <a16:creationId xmlns:a16="http://schemas.microsoft.com/office/drawing/2014/main" id="{50932BF9-75CC-CC43-90A8-0283B2A70F5D}"/>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64549-4CF4-FC40-A1E8-FF499F314048}"/>
              </a:ext>
            </a:extLst>
          </p:cNvPr>
          <p:cNvPicPr>
            <a:picLocks noChangeAspect="1"/>
          </p:cNvPicPr>
          <p:nvPr userDrawn="1"/>
        </p:nvPicPr>
        <p:blipFill>
          <a:blip r:embed="rId31"/>
          <a:stretch>
            <a:fillRect/>
          </a:stretch>
        </p:blipFill>
        <p:spPr>
          <a:xfrm>
            <a:off x="12565728" y="7531058"/>
            <a:ext cx="1493077" cy="420624"/>
          </a:xfrm>
          <a:prstGeom prst="rect">
            <a:avLst/>
          </a:prstGeom>
        </p:spPr>
      </p:pic>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689" r:id="rId5"/>
    <p:sldLayoutId id="2147483678" r:id="rId6"/>
    <p:sldLayoutId id="2147483707" r:id="rId7"/>
    <p:sldLayoutId id="2147483679" r:id="rId8"/>
    <p:sldLayoutId id="2147483703" r:id="rId9"/>
    <p:sldLayoutId id="2147483704" r:id="rId10"/>
    <p:sldLayoutId id="2147483705" r:id="rId11"/>
    <p:sldLayoutId id="2147483690" r:id="rId12"/>
    <p:sldLayoutId id="2147483691" r:id="rId13"/>
    <p:sldLayoutId id="2147483692" r:id="rId14"/>
    <p:sldLayoutId id="2147483702" r:id="rId15"/>
    <p:sldLayoutId id="2147483680" r:id="rId16"/>
    <p:sldLayoutId id="2147483701" r:id="rId17"/>
    <p:sldLayoutId id="2147483712" r:id="rId18"/>
    <p:sldLayoutId id="2147483714" r:id="rId19"/>
    <p:sldLayoutId id="2147483706" r:id="rId20"/>
    <p:sldLayoutId id="2147483709" r:id="rId21"/>
    <p:sldLayoutId id="2147483710" r:id="rId22"/>
    <p:sldLayoutId id="2147483715" r:id="rId23"/>
    <p:sldLayoutId id="2147483716" r:id="rId24"/>
    <p:sldLayoutId id="2147483717" r:id="rId25"/>
    <p:sldLayoutId id="2147483718" r:id="rId26"/>
    <p:sldLayoutId id="2147483719" r:id="rId27"/>
    <p:sldLayoutId id="2147483720" r:id="rId28"/>
    <p:sldLayoutId id="2147483721" r:id="rId29"/>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3.xml"/><Relationship Id="rId5" Type="http://schemas.openxmlformats.org/officeDocument/2006/relationships/image" Target="../media/image30.tiff"/><Relationship Id="rId4" Type="http://schemas.openxmlformats.org/officeDocument/2006/relationships/image" Target="../media/image29.tiff"/></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yh-st/aws-workshop-lambda-ecs"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tiff"/><Relationship Id="rId1" Type="http://schemas.openxmlformats.org/officeDocument/2006/relationships/slideLayout" Target="../slideLayouts/slideLayout23.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png"/><Relationship Id="rId18" Type="http://schemas.openxmlformats.org/officeDocument/2006/relationships/image" Target="../media/image68.jpg"/><Relationship Id="rId26" Type="http://schemas.openxmlformats.org/officeDocument/2006/relationships/hyperlink" Target="https://creativecommons.org/licenses/by/4.0/" TargetMode="External"/><Relationship Id="rId3" Type="http://schemas.openxmlformats.org/officeDocument/2006/relationships/image" Target="../media/image53.jpg"/><Relationship Id="rId21" Type="http://schemas.openxmlformats.org/officeDocument/2006/relationships/image" Target="../media/image71.jpg"/><Relationship Id="rId7" Type="http://schemas.openxmlformats.org/officeDocument/2006/relationships/image" Target="../media/image57.jp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hyperlink" Target="https://angular.io/presskit" TargetMode="External"/><Relationship Id="rId2" Type="http://schemas.openxmlformats.org/officeDocument/2006/relationships/image" Target="../media/image52.jp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56.jp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jp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g"/><Relationship Id="rId22"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tiff"/><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81.jpg"/><Relationship Id="rId7" Type="http://schemas.openxmlformats.org/officeDocument/2006/relationships/image" Target="../media/image86.jpg"/><Relationship Id="rId2" Type="http://schemas.openxmlformats.org/officeDocument/2006/relationships/image" Target="../media/image83.jpg"/><Relationship Id="rId1" Type="http://schemas.openxmlformats.org/officeDocument/2006/relationships/slideLayout" Target="../slideLayouts/slideLayout29.xml"/><Relationship Id="rId6" Type="http://schemas.openxmlformats.org/officeDocument/2006/relationships/image" Target="../media/image82.jpg"/><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png"/></Relationships>
</file>

<file path=ppt/slides/_rels/slide36.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88.svg"/><Relationship Id="rId7"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88.svg"/><Relationship Id="rId7" Type="http://schemas.openxmlformats.org/officeDocument/2006/relationships/image" Target="../media/image95.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svg"/><Relationship Id="rId11" Type="http://schemas.openxmlformats.org/officeDocument/2006/relationships/image" Target="../media/image100.svg"/><Relationship Id="rId5" Type="http://schemas.openxmlformats.org/officeDocument/2006/relationships/image" Target="../media/image90.png"/><Relationship Id="rId10" Type="http://schemas.openxmlformats.org/officeDocument/2006/relationships/image" Target="../media/image99.png"/><Relationship Id="rId4" Type="http://schemas.openxmlformats.org/officeDocument/2006/relationships/image" Target="../media/image89.png"/><Relationship Id="rId9"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00.svg"/><Relationship Id="rId7" Type="http://schemas.openxmlformats.org/officeDocument/2006/relationships/image" Target="../media/image88.sv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96.sv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91.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00.svg"/><Relationship Id="rId7" Type="http://schemas.openxmlformats.org/officeDocument/2006/relationships/image" Target="../media/image88.svg"/><Relationship Id="rId12" Type="http://schemas.openxmlformats.org/officeDocument/2006/relationships/image" Target="../media/image94.sv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3.png"/><Relationship Id="rId5" Type="http://schemas.openxmlformats.org/officeDocument/2006/relationships/image" Target="../media/image103.svg"/><Relationship Id="rId10" Type="http://schemas.openxmlformats.org/officeDocument/2006/relationships/image" Target="../media/image92.png"/><Relationship Id="rId4" Type="http://schemas.openxmlformats.org/officeDocument/2006/relationships/image" Target="../media/image102.png"/><Relationship Id="rId9" Type="http://schemas.openxmlformats.org/officeDocument/2006/relationships/image" Target="../media/image91.svg"/></Relationships>
</file>

<file path=ppt/slides/_rels/slide41.xml.rels><?xml version="1.0" encoding="UTF-8" standalone="yes"?>
<Relationships xmlns="http://schemas.openxmlformats.org/package/2006/relationships"><Relationship Id="rId3" Type="http://schemas.openxmlformats.org/officeDocument/2006/relationships/image" Target="../media/image100.svg"/><Relationship Id="rId7" Type="http://schemas.openxmlformats.org/officeDocument/2006/relationships/image" Target="../media/image103.sv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6.sv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slideLayout" Target="../slideLayouts/slideLayout2.xml"/><Relationship Id="rId1" Type="http://schemas.openxmlformats.org/officeDocument/2006/relationships/video" Target="https://www.youtube.com/embed/FnFvpIsBrog?feature=oembed"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hyperlink" Target="http://www.datacumulus.com/" TargetMode="Externa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6.svg"/><Relationship Id="rId13" Type="http://schemas.openxmlformats.org/officeDocument/2006/relationships/image" Target="../media/image98.sv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4.svg"/><Relationship Id="rId11" Type="http://schemas.openxmlformats.org/officeDocument/2006/relationships/image" Target="../media/image96.svg"/><Relationship Id="rId5" Type="http://schemas.openxmlformats.org/officeDocument/2006/relationships/image" Target="../media/image113.png"/><Relationship Id="rId15" Type="http://schemas.openxmlformats.org/officeDocument/2006/relationships/image" Target="../media/image119.svg"/><Relationship Id="rId10" Type="http://schemas.openxmlformats.org/officeDocument/2006/relationships/image" Target="../media/image95.png"/><Relationship Id="rId4" Type="http://schemas.openxmlformats.org/officeDocument/2006/relationships/image" Target="../media/image112.svg"/><Relationship Id="rId9" Type="http://schemas.openxmlformats.org/officeDocument/2006/relationships/image" Target="../media/image117.png"/><Relationship Id="rId14" Type="http://schemas.openxmlformats.org/officeDocument/2006/relationships/image" Target="../media/image118.png"/></Relationships>
</file>

<file path=ppt/slides/_rels/slide5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svg"/><Relationship Id="rId4" Type="http://schemas.openxmlformats.org/officeDocument/2006/relationships/image" Target="../media/image118.png"/><Relationship Id="rId9" Type="http://schemas.openxmlformats.org/officeDocument/2006/relationships/image" Target="../media/image123.svg"/></Relationships>
</file>

<file path=ppt/slides/_rels/slide5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0.png"/><Relationship Id="rId7" Type="http://schemas.openxmlformats.org/officeDocument/2006/relationships/image" Target="../media/image12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1.svg"/><Relationship Id="rId9" Type="http://schemas.openxmlformats.org/officeDocument/2006/relationships/image" Target="../media/image1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9.xml"/><Relationship Id="rId4" Type="http://schemas.openxmlformats.org/officeDocument/2006/relationships/image" Target="../media/image1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5.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9.xml"/><Relationship Id="rId5" Type="http://schemas.openxmlformats.org/officeDocument/2006/relationships/image" Target="../media/image140.png"/><Relationship Id="rId4" Type="http://schemas.openxmlformats.org/officeDocument/2006/relationships/image" Target="../media/image1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emf"/><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48640" y="5950356"/>
            <a:ext cx="5892800" cy="1377201"/>
          </a:xfrm>
        </p:spPr>
        <p:txBody>
          <a:bodyPr>
            <a:normAutofit/>
          </a:bodyPr>
          <a:lstStyle/>
          <a:p>
            <a:r>
              <a:rPr lang="en-US" dirty="0"/>
              <a:t>Muyahid Sassantiwong</a:t>
            </a:r>
          </a:p>
          <a:p>
            <a:r>
              <a:rPr lang="en-US" dirty="0"/>
              <a:t>DevOps</a:t>
            </a:r>
            <a:br>
              <a:rPr lang="en-US" dirty="0"/>
            </a:br>
            <a:endParaRPr lang="en-US" dirty="0"/>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2279244"/>
            <a:ext cx="11719981" cy="3330724"/>
          </a:xfrm>
        </p:spPr>
        <p:txBody>
          <a:bodyPr/>
          <a:lstStyle/>
          <a:p>
            <a:r>
              <a:rPr lang="en-US" b="0" dirty="0"/>
              <a:t>Build, operate, and observe a Serverless application on AWS</a:t>
            </a:r>
            <a:endParaRPr lang="en-US" dirty="0"/>
          </a:p>
        </p:txBody>
      </p:sp>
    </p:spTree>
    <p:extLst>
      <p:ext uri="{BB962C8B-B14F-4D97-AF65-F5344CB8AC3E}">
        <p14:creationId xmlns:p14="http://schemas.microsoft.com/office/powerpoint/2010/main" val="80582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F26F-CBDA-2142-8757-0F5061FBE38D}"/>
              </a:ext>
            </a:extLst>
          </p:cNvPr>
          <p:cNvSpPr>
            <a:spLocks noGrp="1"/>
          </p:cNvSpPr>
          <p:nvPr>
            <p:ph type="title"/>
          </p:nvPr>
        </p:nvSpPr>
        <p:spPr/>
        <p:txBody>
          <a:bodyPr/>
          <a:lstStyle/>
          <a:p>
            <a:r>
              <a:rPr lang="en-US" dirty="0"/>
              <a:t>Serverless: Lambda</a:t>
            </a:r>
          </a:p>
        </p:txBody>
      </p:sp>
      <p:sp>
        <p:nvSpPr>
          <p:cNvPr id="3" name="Content Placeholder 2">
            <a:extLst>
              <a:ext uri="{FF2B5EF4-FFF2-40B4-BE49-F238E27FC236}">
                <a16:creationId xmlns:a16="http://schemas.microsoft.com/office/drawing/2014/main" id="{A9ECB4CE-7C1C-0F4C-9203-BA56C6C1AFDF}"/>
              </a:ext>
            </a:extLst>
          </p:cNvPr>
          <p:cNvSpPr>
            <a:spLocks noGrp="1"/>
          </p:cNvSpPr>
          <p:nvPr>
            <p:ph idx="1"/>
          </p:nvPr>
        </p:nvSpPr>
        <p:spPr>
          <a:xfrm>
            <a:off x="323089" y="1057899"/>
            <a:ext cx="13984225" cy="5770811"/>
          </a:xfrm>
        </p:spPr>
        <p:txBody>
          <a:bodyPr/>
          <a:lstStyle/>
          <a:p>
            <a:r>
              <a:rPr lang="en-US" dirty="0"/>
              <a:t>Platform to run code without thinking about servers</a:t>
            </a:r>
          </a:p>
          <a:p>
            <a:r>
              <a:rPr lang="en-US" dirty="0"/>
              <a:t>Our definition</a:t>
            </a:r>
          </a:p>
          <a:p>
            <a:pPr lvl="1"/>
            <a:r>
              <a:rPr lang="en-US" dirty="0"/>
              <a:t>No servers to provision or manage</a:t>
            </a:r>
          </a:p>
          <a:p>
            <a:pPr lvl="1"/>
            <a:r>
              <a:rPr lang="en-US" dirty="0"/>
              <a:t>Scales with usage</a:t>
            </a:r>
          </a:p>
          <a:p>
            <a:pPr lvl="1"/>
            <a:r>
              <a:rPr lang="en-US" dirty="0"/>
              <a:t>Never pay for idle</a:t>
            </a:r>
          </a:p>
          <a:p>
            <a:pPr lvl="1"/>
            <a:r>
              <a:rPr lang="en-US" dirty="0"/>
              <a:t>High availability built in, fault tolerance made easier</a:t>
            </a:r>
          </a:p>
          <a:p>
            <a:r>
              <a:rPr lang="en-US" dirty="0"/>
              <a:t>Native integration with other AWS services</a:t>
            </a:r>
          </a:p>
          <a:p>
            <a:endParaRPr lang="en-US" dirty="0"/>
          </a:p>
          <a:p>
            <a:r>
              <a:rPr lang="en-US" dirty="0"/>
              <a:t>Benefits</a:t>
            </a:r>
          </a:p>
          <a:p>
            <a:pPr lvl="1"/>
            <a:r>
              <a:rPr lang="en-US" dirty="0"/>
              <a:t>Event-driven framework</a:t>
            </a:r>
          </a:p>
          <a:p>
            <a:pPr lvl="1"/>
            <a:r>
              <a:rPr lang="en-US" dirty="0"/>
              <a:t>Multiple invocation models</a:t>
            </a:r>
          </a:p>
          <a:p>
            <a:pPr lvl="1"/>
            <a:r>
              <a:rPr lang="en-US" dirty="0"/>
              <a:t>Opinionated</a:t>
            </a:r>
          </a:p>
        </p:txBody>
      </p:sp>
    </p:spTree>
    <p:extLst>
      <p:ext uri="{BB962C8B-B14F-4D97-AF65-F5344CB8AC3E}">
        <p14:creationId xmlns:p14="http://schemas.microsoft.com/office/powerpoint/2010/main" val="7404190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53E-CDD2-6C44-91E0-C7BADD613B0E}"/>
              </a:ext>
            </a:extLst>
          </p:cNvPr>
          <p:cNvSpPr>
            <a:spLocks noGrp="1"/>
          </p:cNvSpPr>
          <p:nvPr>
            <p:ph type="title"/>
          </p:nvPr>
        </p:nvSpPr>
        <p:spPr/>
        <p:txBody>
          <a:bodyPr/>
          <a:lstStyle/>
          <a:p>
            <a:r>
              <a:rPr lang="en-US" dirty="0"/>
              <a:t>AWS serverless web architecture</a:t>
            </a:r>
          </a:p>
        </p:txBody>
      </p:sp>
      <p:pic>
        <p:nvPicPr>
          <p:cNvPr id="3" name="Picture 2">
            <a:extLst>
              <a:ext uri="{FF2B5EF4-FFF2-40B4-BE49-F238E27FC236}">
                <a16:creationId xmlns:a16="http://schemas.microsoft.com/office/drawing/2014/main" id="{692DC7F0-1D7A-3E4D-8DA9-0B1B63C05F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2295" y="3413342"/>
            <a:ext cx="1402916" cy="1402916"/>
          </a:xfrm>
          <a:prstGeom prst="rect">
            <a:avLst/>
          </a:prstGeom>
        </p:spPr>
      </p:pic>
      <p:cxnSp>
        <p:nvCxnSpPr>
          <p:cNvPr id="17" name="Straight Arrow Connector 16">
            <a:extLst>
              <a:ext uri="{FF2B5EF4-FFF2-40B4-BE49-F238E27FC236}">
                <a16:creationId xmlns:a16="http://schemas.microsoft.com/office/drawing/2014/main" id="{A78E23C4-3707-554E-8841-3BE610501611}"/>
              </a:ext>
            </a:extLst>
          </p:cNvPr>
          <p:cNvCxnSpPr>
            <a:cxnSpLocks/>
          </p:cNvCxnSpPr>
          <p:nvPr/>
        </p:nvCxnSpPr>
        <p:spPr>
          <a:xfrm>
            <a:off x="876494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F1CA2F14-4D06-7143-9DC7-6397F9DB9CE7}"/>
              </a:ext>
            </a:extLst>
          </p:cNvPr>
          <p:cNvCxnSpPr>
            <a:cxnSpLocks/>
          </p:cNvCxnSpPr>
          <p:nvPr/>
        </p:nvCxnSpPr>
        <p:spPr>
          <a:xfrm>
            <a:off x="629193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38FC4750-3ED2-E248-94B6-BF30E23E169D}"/>
              </a:ext>
            </a:extLst>
          </p:cNvPr>
          <p:cNvCxnSpPr>
            <a:cxnSpLocks/>
          </p:cNvCxnSpPr>
          <p:nvPr/>
        </p:nvCxnSpPr>
        <p:spPr>
          <a:xfrm>
            <a:off x="3799149"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pic>
        <p:nvPicPr>
          <p:cNvPr id="20" name="Graphic 24">
            <a:extLst>
              <a:ext uri="{FF2B5EF4-FFF2-40B4-BE49-F238E27FC236}">
                <a16:creationId xmlns:a16="http://schemas.microsoft.com/office/drawing/2014/main" id="{AB31B672-5AFB-E44A-9B9F-B2D0D11C10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0018" y="2577868"/>
            <a:ext cx="342900" cy="342900"/>
          </a:xfrm>
          <a:prstGeom prst="rect">
            <a:avLst/>
          </a:prstGeom>
        </p:spPr>
      </p:pic>
      <p:sp>
        <p:nvSpPr>
          <p:cNvPr id="27" name="Rectangle 26">
            <a:extLst>
              <a:ext uri="{FF2B5EF4-FFF2-40B4-BE49-F238E27FC236}">
                <a16:creationId xmlns:a16="http://schemas.microsoft.com/office/drawing/2014/main" id="{1652B52F-D624-5B4F-BE6F-B97C559023AB}"/>
              </a:ext>
            </a:extLst>
          </p:cNvPr>
          <p:cNvSpPr/>
          <p:nvPr/>
        </p:nvSpPr>
        <p:spPr>
          <a:xfrm>
            <a:off x="4320019" y="2577867"/>
            <a:ext cx="7159792" cy="298831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pic>
        <p:nvPicPr>
          <p:cNvPr id="28" name="Graphic 42">
            <a:extLst>
              <a:ext uri="{FF2B5EF4-FFF2-40B4-BE49-F238E27FC236}">
                <a16:creationId xmlns:a16="http://schemas.microsoft.com/office/drawing/2014/main" id="{EAECE04B-8175-444C-B336-A7351BC001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2126" y="3348646"/>
            <a:ext cx="1069052" cy="1532308"/>
          </a:xfrm>
          <a:prstGeom prst="rect">
            <a:avLst/>
          </a:prstGeom>
        </p:spPr>
      </p:pic>
      <p:pic>
        <p:nvPicPr>
          <p:cNvPr id="29" name="Graphic 59">
            <a:extLst>
              <a:ext uri="{FF2B5EF4-FFF2-40B4-BE49-F238E27FC236}">
                <a16:creationId xmlns:a16="http://schemas.microsoft.com/office/drawing/2014/main" id="{3CC7B2AC-8A77-CE42-9ECF-CBB706CC63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4914" y="3459004"/>
            <a:ext cx="1049274" cy="1311593"/>
          </a:xfrm>
          <a:prstGeom prst="rect">
            <a:avLst/>
          </a:prstGeom>
        </p:spPr>
      </p:pic>
      <p:pic>
        <p:nvPicPr>
          <p:cNvPr id="30" name="Graphic 17">
            <a:extLst>
              <a:ext uri="{FF2B5EF4-FFF2-40B4-BE49-F238E27FC236}">
                <a16:creationId xmlns:a16="http://schemas.microsoft.com/office/drawing/2014/main" id="{162DC69A-DABC-F848-B37C-BBD71ADDCD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47924" y="3331500"/>
            <a:ext cx="1092977" cy="1566600"/>
          </a:xfrm>
          <a:prstGeom prst="rect">
            <a:avLst/>
          </a:prstGeom>
        </p:spPr>
      </p:pic>
    </p:spTree>
    <p:extLst>
      <p:ext uri="{BB962C8B-B14F-4D97-AF65-F5344CB8AC3E}">
        <p14:creationId xmlns:p14="http://schemas.microsoft.com/office/powerpoint/2010/main" val="1777411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97431-68CA-CE43-8E51-F94B1AC85BE0}"/>
              </a:ext>
            </a:extLst>
          </p:cNvPr>
          <p:cNvSpPr>
            <a:spLocks noGrp="1"/>
          </p:cNvSpPr>
          <p:nvPr>
            <p:ph type="title"/>
          </p:nvPr>
        </p:nvSpPr>
        <p:spPr>
          <a:xfrm>
            <a:off x="323088" y="347413"/>
            <a:ext cx="13987008" cy="1079598"/>
          </a:xfrm>
        </p:spPr>
        <p:txBody>
          <a:bodyPr/>
          <a:lstStyle/>
          <a:p>
            <a:r>
              <a:rPr lang="en-US" dirty="0"/>
              <a:t>Options for architecting your microservices</a:t>
            </a:r>
          </a:p>
        </p:txBody>
      </p:sp>
      <p:cxnSp>
        <p:nvCxnSpPr>
          <p:cNvPr id="8" name="Straight Connector 7">
            <a:extLst>
              <a:ext uri="{FF2B5EF4-FFF2-40B4-BE49-F238E27FC236}">
                <a16:creationId xmlns:a16="http://schemas.microsoft.com/office/drawing/2014/main" id="{7755E283-E167-FA49-AD3F-8834E3D63038}"/>
              </a:ext>
            </a:extLst>
          </p:cNvPr>
          <p:cNvCxnSpPr>
            <a:cxnSpLocks/>
          </p:cNvCxnSpPr>
          <p:nvPr/>
        </p:nvCxnSpPr>
        <p:spPr>
          <a:xfrm>
            <a:off x="7316592" y="2156878"/>
            <a:ext cx="0" cy="4183961"/>
          </a:xfrm>
          <a:prstGeom prst="line">
            <a:avLst/>
          </a:prstGeom>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E39E5E0-7606-2F42-86CB-8407F6D42F72}"/>
              </a:ext>
            </a:extLst>
          </p:cNvPr>
          <p:cNvSpPr txBox="1"/>
          <p:nvPr/>
        </p:nvSpPr>
        <p:spPr>
          <a:xfrm>
            <a:off x="9208053" y="2781211"/>
            <a:ext cx="3009157" cy="646331"/>
          </a:xfrm>
          <a:prstGeom prst="rect">
            <a:avLst/>
          </a:prstGeom>
          <a:noFill/>
        </p:spPr>
        <p:txBody>
          <a:bodyPr wrap="squar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a:t>
            </a:r>
            <a:r>
              <a:rPr lang="en-US" sz="3600" dirty="0">
                <a:latin typeface="Amazon Ember" panose="020B0603020204020204" pitchFamily="34" charset="0"/>
                <a:ea typeface="Amazon Ember" panose="020B0603020204020204" pitchFamily="34" charset="0"/>
                <a:cs typeface="Amazon Ember" panose="020B0603020204020204" pitchFamily="34" charset="0"/>
              </a:rPr>
              <a:t> Lambda</a:t>
            </a:r>
          </a:p>
        </p:txBody>
      </p:sp>
      <p:sp>
        <p:nvSpPr>
          <p:cNvPr id="11" name="TextBox 10">
            <a:extLst>
              <a:ext uri="{FF2B5EF4-FFF2-40B4-BE49-F238E27FC236}">
                <a16:creationId xmlns:a16="http://schemas.microsoft.com/office/drawing/2014/main" id="{A918FD4B-1A47-374A-B9D9-F9E311859FE0}"/>
              </a:ext>
            </a:extLst>
          </p:cNvPr>
          <p:cNvSpPr txBox="1"/>
          <p:nvPr/>
        </p:nvSpPr>
        <p:spPr>
          <a:xfrm>
            <a:off x="3272511" y="4032963"/>
            <a:ext cx="287931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EKS</a:t>
            </a:r>
          </a:p>
        </p:txBody>
      </p:sp>
      <p:sp>
        <p:nvSpPr>
          <p:cNvPr id="12" name="TextBox 11">
            <a:extLst>
              <a:ext uri="{FF2B5EF4-FFF2-40B4-BE49-F238E27FC236}">
                <a16:creationId xmlns:a16="http://schemas.microsoft.com/office/drawing/2014/main" id="{0753F26C-0083-9E43-AD22-87C50954A417}"/>
              </a:ext>
            </a:extLst>
          </p:cNvPr>
          <p:cNvSpPr txBox="1"/>
          <p:nvPr/>
        </p:nvSpPr>
        <p:spPr>
          <a:xfrm>
            <a:off x="3272511" y="2781212"/>
            <a:ext cx="2874505"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13" name="TextBox 12">
            <a:extLst>
              <a:ext uri="{FF2B5EF4-FFF2-40B4-BE49-F238E27FC236}">
                <a16:creationId xmlns:a16="http://schemas.microsoft.com/office/drawing/2014/main" id="{26172C85-1966-B947-8D86-514FA367F569}"/>
              </a:ext>
            </a:extLst>
          </p:cNvPr>
          <p:cNvSpPr txBox="1"/>
          <p:nvPr/>
        </p:nvSpPr>
        <p:spPr>
          <a:xfrm>
            <a:off x="3272511" y="5284714"/>
            <a:ext cx="291137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 </a:t>
            </a:r>
            <a:r>
              <a:rPr lang="en-US" sz="3600" dirty="0">
                <a:latin typeface="Amazon Ember" panose="020B0603020204020204" pitchFamily="34" charset="0"/>
                <a:ea typeface="Amazon Ember" panose="020B0603020204020204" pitchFamily="34" charset="0"/>
                <a:cs typeface="Amazon Ember" panose="020B0603020204020204" pitchFamily="34" charset="0"/>
              </a:rPr>
              <a:t>Fargate</a:t>
            </a:r>
          </a:p>
        </p:txBody>
      </p:sp>
      <p:sp>
        <p:nvSpPr>
          <p:cNvPr id="14" name="TextBox 13">
            <a:extLst>
              <a:ext uri="{FF2B5EF4-FFF2-40B4-BE49-F238E27FC236}">
                <a16:creationId xmlns:a16="http://schemas.microsoft.com/office/drawing/2014/main" id="{812EA215-6522-DB4C-BBB5-0383AA8A32A4}"/>
              </a:ext>
            </a:extLst>
          </p:cNvPr>
          <p:cNvSpPr txBox="1"/>
          <p:nvPr/>
        </p:nvSpPr>
        <p:spPr>
          <a:xfrm>
            <a:off x="3086081" y="177889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TextBox 14">
            <a:extLst>
              <a:ext uri="{FF2B5EF4-FFF2-40B4-BE49-F238E27FC236}">
                <a16:creationId xmlns:a16="http://schemas.microsoft.com/office/drawing/2014/main" id="{4F588D55-7E8F-F542-83F1-9185378BFAE2}"/>
              </a:ext>
            </a:extLst>
          </p:cNvPr>
          <p:cNvSpPr txBox="1"/>
          <p:nvPr/>
        </p:nvSpPr>
        <p:spPr>
          <a:xfrm>
            <a:off x="9180359" y="178299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pic>
        <p:nvPicPr>
          <p:cNvPr id="21" name="Picture 20">
            <a:extLst>
              <a:ext uri="{FF2B5EF4-FFF2-40B4-BE49-F238E27FC236}">
                <a16:creationId xmlns:a16="http://schemas.microsoft.com/office/drawing/2014/main" id="{0CFDDE70-C762-7942-960B-ED448AE659D5}"/>
              </a:ext>
            </a:extLst>
          </p:cNvPr>
          <p:cNvPicPr>
            <a:picLocks noChangeAspect="1"/>
          </p:cNvPicPr>
          <p:nvPr/>
        </p:nvPicPr>
        <p:blipFill>
          <a:blip r:embed="rId2"/>
          <a:stretch>
            <a:fillRect/>
          </a:stretch>
        </p:blipFill>
        <p:spPr>
          <a:xfrm>
            <a:off x="2375496" y="2664338"/>
            <a:ext cx="810158" cy="874971"/>
          </a:xfrm>
          <a:prstGeom prst="rect">
            <a:avLst/>
          </a:prstGeom>
        </p:spPr>
      </p:pic>
      <p:pic>
        <p:nvPicPr>
          <p:cNvPr id="22" name="Picture 21">
            <a:extLst>
              <a:ext uri="{FF2B5EF4-FFF2-40B4-BE49-F238E27FC236}">
                <a16:creationId xmlns:a16="http://schemas.microsoft.com/office/drawing/2014/main" id="{4D9637F4-79FE-064D-AB64-65242454F4DB}"/>
              </a:ext>
            </a:extLst>
          </p:cNvPr>
          <p:cNvPicPr>
            <a:picLocks noChangeAspect="1"/>
          </p:cNvPicPr>
          <p:nvPr/>
        </p:nvPicPr>
        <p:blipFill>
          <a:blip r:embed="rId3"/>
          <a:stretch>
            <a:fillRect/>
          </a:stretch>
        </p:blipFill>
        <p:spPr>
          <a:xfrm>
            <a:off x="2375496" y="3916667"/>
            <a:ext cx="813816" cy="878921"/>
          </a:xfrm>
          <a:prstGeom prst="rect">
            <a:avLst/>
          </a:prstGeom>
        </p:spPr>
      </p:pic>
      <p:pic>
        <p:nvPicPr>
          <p:cNvPr id="23" name="Picture 22">
            <a:extLst>
              <a:ext uri="{FF2B5EF4-FFF2-40B4-BE49-F238E27FC236}">
                <a16:creationId xmlns:a16="http://schemas.microsoft.com/office/drawing/2014/main" id="{1BF9277F-4460-F94D-9D27-8D84BCDB8C61}"/>
              </a:ext>
            </a:extLst>
          </p:cNvPr>
          <p:cNvPicPr>
            <a:picLocks noChangeAspect="1"/>
          </p:cNvPicPr>
          <p:nvPr/>
        </p:nvPicPr>
        <p:blipFill>
          <a:blip r:embed="rId4"/>
          <a:stretch>
            <a:fillRect/>
          </a:stretch>
        </p:blipFill>
        <p:spPr>
          <a:xfrm>
            <a:off x="2371838" y="5200971"/>
            <a:ext cx="813816" cy="813816"/>
          </a:xfrm>
          <a:prstGeom prst="rect">
            <a:avLst/>
          </a:prstGeom>
        </p:spPr>
      </p:pic>
      <p:pic>
        <p:nvPicPr>
          <p:cNvPr id="24" name="Picture 23">
            <a:extLst>
              <a:ext uri="{FF2B5EF4-FFF2-40B4-BE49-F238E27FC236}">
                <a16:creationId xmlns:a16="http://schemas.microsoft.com/office/drawing/2014/main" id="{CD3B5FA2-8733-2B43-9191-CE84FA946094}"/>
              </a:ext>
            </a:extLst>
          </p:cNvPr>
          <p:cNvPicPr>
            <a:picLocks noChangeAspect="1"/>
          </p:cNvPicPr>
          <p:nvPr/>
        </p:nvPicPr>
        <p:blipFill>
          <a:blip r:embed="rId5"/>
          <a:stretch>
            <a:fillRect/>
          </a:stretch>
        </p:blipFill>
        <p:spPr>
          <a:xfrm>
            <a:off x="8307624" y="2694915"/>
            <a:ext cx="813816" cy="813816"/>
          </a:xfrm>
          <a:prstGeom prst="rect">
            <a:avLst/>
          </a:prstGeom>
        </p:spPr>
      </p:pic>
    </p:spTree>
    <p:extLst>
      <p:ext uri="{BB962C8B-B14F-4D97-AF65-F5344CB8AC3E}">
        <p14:creationId xmlns:p14="http://schemas.microsoft.com/office/powerpoint/2010/main" val="253179530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A612C3-FB4D-284D-AEA5-D93F8AA69F61}"/>
              </a:ext>
            </a:extLst>
          </p:cNvPr>
          <p:cNvSpPr>
            <a:spLocks noGrp="1"/>
          </p:cNvSpPr>
          <p:nvPr>
            <p:ph type="title"/>
          </p:nvPr>
        </p:nvSpPr>
        <p:spPr/>
        <p:txBody>
          <a:bodyPr/>
          <a:lstStyle/>
          <a:p>
            <a:r>
              <a:rPr lang="en-US" dirty="0"/>
              <a:t>Containers: ECS, EKS, Fargate</a:t>
            </a:r>
          </a:p>
        </p:txBody>
      </p:sp>
      <p:sp>
        <p:nvSpPr>
          <p:cNvPr id="5" name="Content Placeholder 4">
            <a:extLst>
              <a:ext uri="{FF2B5EF4-FFF2-40B4-BE49-F238E27FC236}">
                <a16:creationId xmlns:a16="http://schemas.microsoft.com/office/drawing/2014/main" id="{1CF236DF-1EBC-3642-A961-F7A9E9B719A3}"/>
              </a:ext>
            </a:extLst>
          </p:cNvPr>
          <p:cNvSpPr>
            <a:spLocks noGrp="1"/>
          </p:cNvSpPr>
          <p:nvPr>
            <p:ph idx="1"/>
          </p:nvPr>
        </p:nvSpPr>
        <p:spPr>
          <a:xfrm>
            <a:off x="323089" y="1427015"/>
            <a:ext cx="13984225" cy="4841325"/>
          </a:xfrm>
        </p:spPr>
        <p:txBody>
          <a:bodyPr/>
          <a:lstStyle/>
          <a:p>
            <a:r>
              <a:rPr lang="en-US" dirty="0"/>
              <a:t>Platforms to run containerized applications on AWS</a:t>
            </a:r>
          </a:p>
          <a:p>
            <a:r>
              <a:rPr lang="en-US" dirty="0"/>
              <a:t>Easily run and scale applications to meet your needs</a:t>
            </a:r>
          </a:p>
          <a:p>
            <a:r>
              <a:rPr lang="en-US" dirty="0"/>
              <a:t>Native integration with other AWS services</a:t>
            </a:r>
          </a:p>
          <a:p>
            <a:r>
              <a:rPr lang="en-US" dirty="0"/>
              <a:t>Pairs well with CI/CD</a:t>
            </a:r>
          </a:p>
          <a:p>
            <a:endParaRPr lang="en-US" dirty="0"/>
          </a:p>
          <a:p>
            <a:r>
              <a:rPr lang="en-US" dirty="0"/>
              <a:t>Benefits</a:t>
            </a:r>
          </a:p>
          <a:p>
            <a:pPr lvl="1"/>
            <a:r>
              <a:rPr lang="en-US" sz="2800" dirty="0">
                <a:solidFill>
                  <a:schemeClr val="accent1"/>
                </a:solidFill>
              </a:rPr>
              <a:t>Portability</a:t>
            </a:r>
          </a:p>
          <a:p>
            <a:pPr lvl="1"/>
            <a:r>
              <a:rPr lang="en-US" sz="2800" dirty="0">
                <a:solidFill>
                  <a:schemeClr val="accent1"/>
                </a:solidFill>
              </a:rPr>
              <a:t>Control</a:t>
            </a:r>
          </a:p>
          <a:p>
            <a:pPr lvl="1"/>
            <a:r>
              <a:rPr lang="en-US" sz="2800" dirty="0">
                <a:solidFill>
                  <a:schemeClr val="accent1"/>
                </a:solidFill>
              </a:rPr>
              <a:t>Rich ecosystem</a:t>
            </a:r>
          </a:p>
        </p:txBody>
      </p:sp>
      <p:pic>
        <p:nvPicPr>
          <p:cNvPr id="6" name="Picture 5">
            <a:extLst>
              <a:ext uri="{FF2B5EF4-FFF2-40B4-BE49-F238E27FC236}">
                <a16:creationId xmlns:a16="http://schemas.microsoft.com/office/drawing/2014/main" id="{D59A6513-4310-BD47-A7E6-4B01DAA80567}"/>
              </a:ext>
            </a:extLst>
          </p:cNvPr>
          <p:cNvPicPr>
            <a:picLocks noChangeAspect="1"/>
          </p:cNvPicPr>
          <p:nvPr/>
        </p:nvPicPr>
        <p:blipFill>
          <a:blip r:embed="rId3"/>
          <a:stretch>
            <a:fillRect/>
          </a:stretch>
        </p:blipFill>
        <p:spPr>
          <a:xfrm>
            <a:off x="11683384" y="4637985"/>
            <a:ext cx="2623930" cy="2241274"/>
          </a:xfrm>
          <a:prstGeom prst="rect">
            <a:avLst/>
          </a:prstGeom>
        </p:spPr>
      </p:pic>
    </p:spTree>
    <p:extLst>
      <p:ext uri="{BB962C8B-B14F-4D97-AF65-F5344CB8AC3E}">
        <p14:creationId xmlns:p14="http://schemas.microsoft.com/office/powerpoint/2010/main" val="41548377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088" y="347413"/>
            <a:ext cx="13987008" cy="900396"/>
          </a:xfrm>
        </p:spPr>
        <p:txBody>
          <a:bodyPr/>
          <a:lstStyle/>
          <a:p>
            <a:r>
              <a:rPr lang="en-US" dirty="0"/>
              <a:t>AWS container web architecture</a:t>
            </a:r>
          </a:p>
        </p:txBody>
      </p:sp>
      <p:pic>
        <p:nvPicPr>
          <p:cNvPr id="56" name="Graphic 24">
            <a:extLst>
              <a:ext uri="{FF2B5EF4-FFF2-40B4-BE49-F238E27FC236}">
                <a16:creationId xmlns:a16="http://schemas.microsoft.com/office/drawing/2014/main" id="{104AD092-DA52-0C4F-9474-E89220CBF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749" y="1688694"/>
            <a:ext cx="490627" cy="490627"/>
          </a:xfrm>
          <a:prstGeom prst="rect">
            <a:avLst/>
          </a:prstGeom>
        </p:spPr>
      </p:pic>
      <p:sp>
        <p:nvSpPr>
          <p:cNvPr id="57" name="Rectangle 56">
            <a:extLst>
              <a:ext uri="{FF2B5EF4-FFF2-40B4-BE49-F238E27FC236}">
                <a16:creationId xmlns:a16="http://schemas.microsoft.com/office/drawing/2014/main" id="{92A0ABFB-D447-D349-9C47-3EE861DD0794}"/>
              </a:ext>
            </a:extLst>
          </p:cNvPr>
          <p:cNvSpPr/>
          <p:nvPr/>
        </p:nvSpPr>
        <p:spPr>
          <a:xfrm>
            <a:off x="544749" y="1682885"/>
            <a:ext cx="13375532" cy="5053581"/>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  VPC</a:t>
            </a:r>
          </a:p>
        </p:txBody>
      </p:sp>
      <p:pic>
        <p:nvPicPr>
          <p:cNvPr id="59"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411" y="2320011"/>
            <a:ext cx="342900" cy="342900"/>
          </a:xfrm>
          <a:prstGeom prst="rect">
            <a:avLst/>
          </a:prstGeom>
        </p:spPr>
      </p:pic>
      <p:sp>
        <p:nvSpPr>
          <p:cNvPr id="60" name="Rectangle 59">
            <a:extLst>
              <a:ext uri="{FF2B5EF4-FFF2-40B4-BE49-F238E27FC236}">
                <a16:creationId xmlns:a16="http://schemas.microsoft.com/office/drawing/2014/main" id="{305B98DC-5AF5-3342-A4B1-F62852BC80FE}"/>
              </a:ext>
            </a:extLst>
          </p:cNvPr>
          <p:cNvSpPr/>
          <p:nvPr/>
        </p:nvSpPr>
        <p:spPr>
          <a:xfrm>
            <a:off x="717411"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A</a:t>
            </a:r>
          </a:p>
        </p:txBody>
      </p:sp>
      <p:pic>
        <p:nvPicPr>
          <p:cNvPr id="62"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927" y="2320011"/>
            <a:ext cx="342900" cy="342900"/>
          </a:xfrm>
          <a:prstGeom prst="rect">
            <a:avLst/>
          </a:prstGeom>
        </p:spPr>
      </p:pic>
      <p:sp>
        <p:nvSpPr>
          <p:cNvPr id="63" name="Rectangle 62">
            <a:extLst>
              <a:ext uri="{FF2B5EF4-FFF2-40B4-BE49-F238E27FC236}">
                <a16:creationId xmlns:a16="http://schemas.microsoft.com/office/drawing/2014/main" id="{305B98DC-5AF5-3342-A4B1-F62852BC80FE}"/>
              </a:ext>
            </a:extLst>
          </p:cNvPr>
          <p:cNvSpPr/>
          <p:nvPr/>
        </p:nvSpPr>
        <p:spPr>
          <a:xfrm>
            <a:off x="9064927"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B</a:t>
            </a:r>
          </a:p>
        </p:txBody>
      </p:sp>
      <p:grpSp>
        <p:nvGrpSpPr>
          <p:cNvPr id="5" name="Group 4"/>
          <p:cNvGrpSpPr/>
          <p:nvPr/>
        </p:nvGrpSpPr>
        <p:grpSpPr>
          <a:xfrm>
            <a:off x="858157" y="2796974"/>
            <a:ext cx="4414233" cy="1415103"/>
            <a:chOff x="858157" y="2796974"/>
            <a:chExt cx="4414233" cy="1415103"/>
          </a:xfrm>
        </p:grpSpPr>
        <p:pic>
          <p:nvPicPr>
            <p:cNvPr id="65"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66" name="Rectangle 65">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7" name="Group 6"/>
          <p:cNvGrpSpPr/>
          <p:nvPr/>
        </p:nvGrpSpPr>
        <p:grpSpPr>
          <a:xfrm>
            <a:off x="852246" y="4358301"/>
            <a:ext cx="4414233" cy="2038292"/>
            <a:chOff x="852246" y="4358301"/>
            <a:chExt cx="4414233" cy="2038292"/>
          </a:xfrm>
        </p:grpSpPr>
        <p:pic>
          <p:nvPicPr>
            <p:cNvPr id="68"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247" y="4358302"/>
              <a:ext cx="342900" cy="342900"/>
            </a:xfrm>
            <a:prstGeom prst="rect">
              <a:avLst/>
            </a:prstGeom>
          </p:spPr>
        </p:pic>
        <p:sp>
          <p:nvSpPr>
            <p:cNvPr id="69" name="Rectangle 68">
              <a:extLst>
                <a:ext uri="{FF2B5EF4-FFF2-40B4-BE49-F238E27FC236}">
                  <a16:creationId xmlns:a16="http://schemas.microsoft.com/office/drawing/2014/main" id="{A85485B4-AA18-C048-B92A-A9A0F4372B98}"/>
                </a:ext>
              </a:extLst>
            </p:cNvPr>
            <p:cNvSpPr/>
            <p:nvPr/>
          </p:nvSpPr>
          <p:spPr>
            <a:xfrm>
              <a:off x="852246" y="4358301"/>
              <a:ext cx="4414233" cy="203829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0" name="Group 69"/>
          <p:cNvGrpSpPr/>
          <p:nvPr/>
        </p:nvGrpSpPr>
        <p:grpSpPr>
          <a:xfrm>
            <a:off x="9201246" y="2794505"/>
            <a:ext cx="4414233" cy="1415103"/>
            <a:chOff x="858157" y="2796974"/>
            <a:chExt cx="4414233" cy="1415103"/>
          </a:xfrm>
        </p:grpSpPr>
        <p:pic>
          <p:nvPicPr>
            <p:cNvPr id="71"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72" name="Rectangle 71">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11" name="Group 10"/>
          <p:cNvGrpSpPr/>
          <p:nvPr/>
        </p:nvGrpSpPr>
        <p:grpSpPr>
          <a:xfrm>
            <a:off x="9195335" y="4355832"/>
            <a:ext cx="4414233" cy="2035823"/>
            <a:chOff x="9195335" y="4355832"/>
            <a:chExt cx="4414233" cy="2035823"/>
          </a:xfrm>
        </p:grpSpPr>
        <p:pic>
          <p:nvPicPr>
            <p:cNvPr id="74"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5336" y="4355833"/>
              <a:ext cx="342900" cy="342900"/>
            </a:xfrm>
            <a:prstGeom prst="rect">
              <a:avLst/>
            </a:prstGeom>
          </p:spPr>
        </p:pic>
        <p:sp>
          <p:nvSpPr>
            <p:cNvPr id="75" name="Rectangle 74">
              <a:extLst>
                <a:ext uri="{FF2B5EF4-FFF2-40B4-BE49-F238E27FC236}">
                  <a16:creationId xmlns:a16="http://schemas.microsoft.com/office/drawing/2014/main" id="{A85485B4-AA18-C048-B92A-A9A0F4372B98}"/>
                </a:ext>
              </a:extLst>
            </p:cNvPr>
            <p:cNvSpPr/>
            <p:nvPr/>
          </p:nvSpPr>
          <p:spPr>
            <a:xfrm>
              <a:off x="9195335" y="4355832"/>
              <a:ext cx="4414233" cy="203582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6" name="Group 75">
            <a:extLst>
              <a:ext uri="{FF2B5EF4-FFF2-40B4-BE49-F238E27FC236}">
                <a16:creationId xmlns:a16="http://schemas.microsoft.com/office/drawing/2014/main" id="{7BB5E681-FBB1-B742-ABBE-233397FD8CCB}"/>
              </a:ext>
            </a:extLst>
          </p:cNvPr>
          <p:cNvGrpSpPr/>
          <p:nvPr/>
        </p:nvGrpSpPr>
        <p:grpSpPr>
          <a:xfrm>
            <a:off x="2496489" y="3137406"/>
            <a:ext cx="1072750" cy="872371"/>
            <a:chOff x="2994855" y="2827165"/>
            <a:chExt cx="1072750" cy="872371"/>
          </a:xfrm>
        </p:grpSpPr>
        <p:pic>
          <p:nvPicPr>
            <p:cNvPr id="77" name="Graphic 53">
              <a:extLst>
                <a:ext uri="{FF2B5EF4-FFF2-40B4-BE49-F238E27FC236}">
                  <a16:creationId xmlns:a16="http://schemas.microsoft.com/office/drawing/2014/main" id="{0DF79492-9248-764D-AB16-9F8F7B8EF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grpSp>
        <p:nvGrpSpPr>
          <p:cNvPr id="79" name="Group 78">
            <a:extLst>
              <a:ext uri="{FF2B5EF4-FFF2-40B4-BE49-F238E27FC236}">
                <a16:creationId xmlns:a16="http://schemas.microsoft.com/office/drawing/2014/main" id="{7F533DEA-1BC6-D94D-B126-EA9B38544DE0}"/>
              </a:ext>
            </a:extLst>
          </p:cNvPr>
          <p:cNvGrpSpPr/>
          <p:nvPr/>
        </p:nvGrpSpPr>
        <p:grpSpPr>
          <a:xfrm>
            <a:off x="10954694" y="3137406"/>
            <a:ext cx="1072750" cy="872371"/>
            <a:chOff x="2994855" y="2827165"/>
            <a:chExt cx="1072750" cy="872371"/>
          </a:xfrm>
        </p:grpSpPr>
        <p:pic>
          <p:nvPicPr>
            <p:cNvPr id="80" name="Graphic 76">
              <a:extLst>
                <a:ext uri="{FF2B5EF4-FFF2-40B4-BE49-F238E27FC236}">
                  <a16:creationId xmlns:a16="http://schemas.microsoft.com/office/drawing/2014/main" id="{2610BACA-6769-7843-83DE-1B88395B92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81" name="TextBox 80">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sp>
        <p:nvSpPr>
          <p:cNvPr id="83" name="Rectangle 82">
            <a:extLst>
              <a:ext uri="{FF2B5EF4-FFF2-40B4-BE49-F238E27FC236}">
                <a16:creationId xmlns:a16="http://schemas.microsoft.com/office/drawing/2014/main" id="{7D81A354-0D77-1B41-AC91-88DC00F9BB54}"/>
              </a:ext>
            </a:extLst>
          </p:cNvPr>
          <p:cNvSpPr/>
          <p:nvPr/>
        </p:nvSpPr>
        <p:spPr>
          <a:xfrm>
            <a:off x="970511" y="4940366"/>
            <a:ext cx="12566380" cy="1382613"/>
          </a:xfrm>
          <a:prstGeom prst="rect">
            <a:avLst/>
          </a:prstGeom>
          <a:solidFill>
            <a:schemeClr val="accent1">
              <a:lumMod val="20000"/>
              <a:lumOff val="80000"/>
              <a:alpha val="22000"/>
            </a:schemeClr>
          </a:solidFill>
          <a:ln w="127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chemeClr val="tx1"/>
                </a:solidFill>
              </a:rPr>
              <a:t>ECS Cluster</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Auto Scaling Group</a:t>
            </a:r>
          </a:p>
        </p:txBody>
      </p:sp>
      <p:pic>
        <p:nvPicPr>
          <p:cNvPr id="84" name="Graphic 31">
            <a:extLst>
              <a:ext uri="{FF2B5EF4-FFF2-40B4-BE49-F238E27FC236}">
                <a16:creationId xmlns:a16="http://schemas.microsoft.com/office/drawing/2014/main" id="{247AF2EF-C304-A84B-8E8D-927ED38F0C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79774" y="5944816"/>
            <a:ext cx="342900" cy="342900"/>
          </a:xfrm>
          <a:prstGeom prst="rect">
            <a:avLst/>
          </a:prstGeom>
        </p:spPr>
      </p:pic>
      <p:grpSp>
        <p:nvGrpSpPr>
          <p:cNvPr id="88" name="Group 87">
            <a:extLst>
              <a:ext uri="{FF2B5EF4-FFF2-40B4-BE49-F238E27FC236}">
                <a16:creationId xmlns:a16="http://schemas.microsoft.com/office/drawing/2014/main" id="{7943AC27-3904-4542-8147-EF3460639F15}"/>
              </a:ext>
            </a:extLst>
          </p:cNvPr>
          <p:cNvGrpSpPr/>
          <p:nvPr/>
        </p:nvGrpSpPr>
        <p:grpSpPr>
          <a:xfrm>
            <a:off x="2499572" y="5240017"/>
            <a:ext cx="1072750" cy="891951"/>
            <a:chOff x="1255267" y="3843536"/>
            <a:chExt cx="1072750" cy="891951"/>
          </a:xfrm>
        </p:grpSpPr>
        <p:pic>
          <p:nvPicPr>
            <p:cNvPr id="89"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0" name="TextBox 89">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grpSp>
        <p:nvGrpSpPr>
          <p:cNvPr id="91" name="Group 90">
            <a:extLst>
              <a:ext uri="{FF2B5EF4-FFF2-40B4-BE49-F238E27FC236}">
                <a16:creationId xmlns:a16="http://schemas.microsoft.com/office/drawing/2014/main" id="{7943AC27-3904-4542-8147-EF3460639F15}"/>
              </a:ext>
            </a:extLst>
          </p:cNvPr>
          <p:cNvGrpSpPr/>
          <p:nvPr/>
        </p:nvGrpSpPr>
        <p:grpSpPr>
          <a:xfrm>
            <a:off x="10954694" y="5234549"/>
            <a:ext cx="1072750" cy="891951"/>
            <a:chOff x="1255267" y="3843536"/>
            <a:chExt cx="1072750" cy="891951"/>
          </a:xfrm>
        </p:grpSpPr>
        <p:pic>
          <p:nvPicPr>
            <p:cNvPr id="92"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3" name="TextBox 92">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pic>
        <p:nvPicPr>
          <p:cNvPr id="98" name="Graphic 11">
            <a:extLst>
              <a:ext uri="{FF2B5EF4-FFF2-40B4-BE49-F238E27FC236}">
                <a16:creationId xmlns:a16="http://schemas.microsoft.com/office/drawing/2014/main" id="{2645E4E6-793C-2C45-AE4C-04D2CB6644C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23093"/>
          <a:stretch/>
        </p:blipFill>
        <p:spPr>
          <a:xfrm>
            <a:off x="6949888" y="5294871"/>
            <a:ext cx="565254" cy="543400"/>
          </a:xfrm>
          <a:prstGeom prst="rect">
            <a:avLst/>
          </a:prstGeom>
        </p:spPr>
      </p:pic>
      <p:pic>
        <p:nvPicPr>
          <p:cNvPr id="99" name="Graphic 2">
            <a:extLst>
              <a:ext uri="{FF2B5EF4-FFF2-40B4-BE49-F238E27FC236}">
                <a16:creationId xmlns:a16="http://schemas.microsoft.com/office/drawing/2014/main" id="{50C32312-CD37-0A47-B485-5419F92D95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22529" y="6845834"/>
            <a:ext cx="467380" cy="669911"/>
          </a:xfrm>
          <a:prstGeom prst="rect">
            <a:avLst/>
          </a:prstGeom>
        </p:spPr>
      </p:pic>
      <p:cxnSp>
        <p:nvCxnSpPr>
          <p:cNvPr id="100" name="Straight Arrow Connector 99">
            <a:extLst>
              <a:ext uri="{FF2B5EF4-FFF2-40B4-BE49-F238E27FC236}">
                <a16:creationId xmlns:a16="http://schemas.microsoft.com/office/drawing/2014/main" id="{B7359FF6-A55E-8747-B59F-7B8A0006074C}"/>
              </a:ext>
            </a:extLst>
          </p:cNvPr>
          <p:cNvCxnSpPr>
            <a:cxnSpLocks/>
          </p:cNvCxnSpPr>
          <p:nvPr/>
        </p:nvCxnSpPr>
        <p:spPr>
          <a:xfrm flipV="1">
            <a:off x="7314936" y="2062465"/>
            <a:ext cx="0" cy="64126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7359FF6-A55E-8747-B59F-7B8A0006074C}"/>
              </a:ext>
            </a:extLst>
          </p:cNvPr>
          <p:cNvCxnSpPr>
            <a:cxnSpLocks/>
            <a:stCxn id="96" idx="1"/>
            <a:endCxn id="77" idx="0"/>
          </p:cNvCxnSpPr>
          <p:nvPr/>
        </p:nvCxnSpPr>
        <p:spPr>
          <a:xfrm flipH="1">
            <a:off x="3032864" y="1737454"/>
            <a:ext cx="4042063" cy="139995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7359FF6-A55E-8747-B59F-7B8A0006074C}"/>
              </a:ext>
            </a:extLst>
          </p:cNvPr>
          <p:cNvCxnSpPr>
            <a:cxnSpLocks/>
            <a:endCxn id="80" idx="0"/>
          </p:cNvCxnSpPr>
          <p:nvPr/>
        </p:nvCxnSpPr>
        <p:spPr>
          <a:xfrm>
            <a:off x="7646427" y="1722303"/>
            <a:ext cx="3844642" cy="14151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7359FF6-A55E-8747-B59F-7B8A0006074C}"/>
              </a:ext>
            </a:extLst>
          </p:cNvPr>
          <p:cNvCxnSpPr>
            <a:cxnSpLocks/>
            <a:stCxn id="89" idx="0"/>
          </p:cNvCxnSpPr>
          <p:nvPr/>
        </p:nvCxnSpPr>
        <p:spPr>
          <a:xfrm flipV="1">
            <a:off x="3035947" y="3456314"/>
            <a:ext cx="4280646" cy="17837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7359FF6-A55E-8747-B59F-7B8A0006074C}"/>
              </a:ext>
            </a:extLst>
          </p:cNvPr>
          <p:cNvCxnSpPr>
            <a:cxnSpLocks/>
            <a:stCxn id="92" idx="0"/>
          </p:cNvCxnSpPr>
          <p:nvPr/>
        </p:nvCxnSpPr>
        <p:spPr>
          <a:xfrm flipH="1" flipV="1">
            <a:off x="7331915" y="3456314"/>
            <a:ext cx="4159154" cy="177823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7359FF6-A55E-8747-B59F-7B8A0006074C}"/>
              </a:ext>
            </a:extLst>
          </p:cNvPr>
          <p:cNvCxnSpPr>
            <a:cxnSpLocks/>
            <a:stCxn id="78" idx="2"/>
          </p:cNvCxnSpPr>
          <p:nvPr/>
        </p:nvCxnSpPr>
        <p:spPr>
          <a:xfrm>
            <a:off x="3032864" y="4009777"/>
            <a:ext cx="0"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7359FF6-A55E-8747-B59F-7B8A0006074C}"/>
              </a:ext>
            </a:extLst>
          </p:cNvPr>
          <p:cNvCxnSpPr>
            <a:cxnSpLocks/>
            <a:stCxn id="81" idx="2"/>
          </p:cNvCxnSpPr>
          <p:nvPr/>
        </p:nvCxnSpPr>
        <p:spPr>
          <a:xfrm>
            <a:off x="11491069" y="4009777"/>
            <a:ext cx="1"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7359FF6-A55E-8747-B59F-7B8A0006074C}"/>
              </a:ext>
            </a:extLst>
          </p:cNvPr>
          <p:cNvCxnSpPr>
            <a:cxnSpLocks/>
            <a:stCxn id="99" idx="1"/>
            <a:endCxn id="90" idx="2"/>
          </p:cNvCxnSpPr>
          <p:nvPr/>
        </p:nvCxnSpPr>
        <p:spPr>
          <a:xfrm flipH="1" flipV="1">
            <a:off x="3035947" y="6131968"/>
            <a:ext cx="4086582" cy="104882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7359FF6-A55E-8747-B59F-7B8A0006074C}"/>
              </a:ext>
            </a:extLst>
          </p:cNvPr>
          <p:cNvCxnSpPr>
            <a:cxnSpLocks/>
            <a:stCxn id="99" idx="3"/>
            <a:endCxn id="93" idx="2"/>
          </p:cNvCxnSpPr>
          <p:nvPr/>
        </p:nvCxnSpPr>
        <p:spPr>
          <a:xfrm flipV="1">
            <a:off x="7589909" y="6126500"/>
            <a:ext cx="3901160" cy="105429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4"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79677" y="2703734"/>
            <a:ext cx="762000" cy="1092200"/>
          </a:xfrm>
          <a:prstGeom prst="rect">
            <a:avLst/>
          </a:prstGeom>
        </p:spPr>
      </p:pic>
      <p:grpSp>
        <p:nvGrpSpPr>
          <p:cNvPr id="95" name="Group 94">
            <a:extLst>
              <a:ext uri="{FF2B5EF4-FFF2-40B4-BE49-F238E27FC236}">
                <a16:creationId xmlns:a16="http://schemas.microsoft.com/office/drawing/2014/main" id="{622A3F3C-9414-BB4A-BAFF-BA861EF328B3}"/>
              </a:ext>
            </a:extLst>
          </p:cNvPr>
          <p:cNvGrpSpPr/>
          <p:nvPr/>
        </p:nvGrpSpPr>
        <p:grpSpPr>
          <a:xfrm>
            <a:off x="6824302" y="1451704"/>
            <a:ext cx="1072750" cy="1041648"/>
            <a:chOff x="2095445" y="2827165"/>
            <a:chExt cx="1072750" cy="1041648"/>
          </a:xfrm>
        </p:grpSpPr>
        <p:pic>
          <p:nvPicPr>
            <p:cNvPr id="96" name="Graphic 51">
              <a:extLst>
                <a:ext uri="{FF2B5EF4-FFF2-40B4-BE49-F238E27FC236}">
                  <a16:creationId xmlns:a16="http://schemas.microsoft.com/office/drawing/2014/main" id="{F2320469-8ACE-AE49-B526-3D16D6DAFF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46070" y="2827165"/>
              <a:ext cx="571500" cy="571500"/>
            </a:xfrm>
            <a:prstGeom prst="rect">
              <a:avLst/>
            </a:prstGeom>
          </p:spPr>
        </p:pic>
        <p:sp>
          <p:nvSpPr>
            <p:cNvPr id="97" name="TextBox 96">
              <a:extLst>
                <a:ext uri="{FF2B5EF4-FFF2-40B4-BE49-F238E27FC236}">
                  <a16:creationId xmlns:a16="http://schemas.microsoft.com/office/drawing/2014/main" id="{17023907-717A-0F4F-9877-7DAD52A4FA87}"/>
                </a:ext>
              </a:extLst>
            </p:cNvPr>
            <p:cNvSpPr txBox="1"/>
            <p:nvPr/>
          </p:nvSpPr>
          <p:spPr>
            <a:xfrm>
              <a:off x="2095445" y="3437926"/>
              <a:ext cx="1072750" cy="430887"/>
            </a:xfrm>
            <a:prstGeom prst="rect">
              <a:avLst/>
            </a:prstGeom>
            <a:noFill/>
          </p:spPr>
          <p:txBody>
            <a:bodyPr wrap="square" rtlCol="0">
              <a:spAutoFit/>
            </a:bodyPr>
            <a:lstStyle/>
            <a:p>
              <a:pPr algn="ctr"/>
              <a:r>
                <a:rPr lang="en-US" sz="1100" dirty="0"/>
                <a:t>Internet Gateway</a:t>
              </a:r>
            </a:p>
          </p:txBody>
        </p:sp>
      </p:grpSp>
    </p:spTree>
    <p:extLst>
      <p:ext uri="{BB962C8B-B14F-4D97-AF65-F5344CB8AC3E}">
        <p14:creationId xmlns:p14="http://schemas.microsoft.com/office/powerpoint/2010/main" val="19591072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Architectural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117777"/>
          </a:xfrm>
        </p:spPr>
        <p:txBody>
          <a:bodyPr/>
          <a:lstStyle/>
          <a:p>
            <a:r>
              <a:rPr lang="en-US" dirty="0"/>
              <a:t>Custom code &amp; services: Build your own environment</a:t>
            </a:r>
          </a:p>
          <a:p>
            <a:r>
              <a:rPr lang="en-US" dirty="0"/>
              <a:t>Numerous choices</a:t>
            </a:r>
          </a:p>
          <a:p>
            <a:pPr marL="403388" lvl="1" indent="0">
              <a:buNone/>
            </a:pPr>
            <a:endParaRPr lang="en-US" dirty="0"/>
          </a:p>
          <a:p>
            <a:r>
              <a:rPr lang="en-US" dirty="0"/>
              <a:t>Requires management and orchestration*</a:t>
            </a:r>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4235006"/>
          </a:xfrm>
        </p:spPr>
        <p:txBody>
          <a:bodyPr/>
          <a:lstStyle/>
          <a:p>
            <a:r>
              <a:rPr lang="en-US" dirty="0"/>
              <a:t>Standardized choices</a:t>
            </a:r>
          </a:p>
          <a:p>
            <a:r>
              <a:rPr lang="en-US" dirty="0"/>
              <a:t>Opinionated approach drives scalable platform</a:t>
            </a:r>
          </a:p>
          <a:p>
            <a:r>
              <a:rPr lang="en-US" dirty="0"/>
              <a:t>Security and scaling managed by AWS</a:t>
            </a:r>
          </a:p>
          <a:p>
            <a:endParaRPr lang="en-US" dirty="0"/>
          </a:p>
          <a:p>
            <a:r>
              <a:rPr lang="en-US" dirty="0"/>
              <a:t>Serverless and “containerless”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
        <p:nvSpPr>
          <p:cNvPr id="7" name="TextBox 6">
            <a:extLst>
              <a:ext uri="{FF2B5EF4-FFF2-40B4-BE49-F238E27FC236}">
                <a16:creationId xmlns:a16="http://schemas.microsoft.com/office/drawing/2014/main" id="{5BABBCBF-1616-484E-917C-85E8F9D6F5E6}"/>
              </a:ext>
            </a:extLst>
          </p:cNvPr>
          <p:cNvSpPr txBox="1"/>
          <p:nvPr/>
        </p:nvSpPr>
        <p:spPr>
          <a:xfrm>
            <a:off x="11821594" y="6886835"/>
            <a:ext cx="2488502" cy="461665"/>
          </a:xfrm>
          <a:prstGeom prst="rect">
            <a:avLst/>
          </a:prstGeom>
          <a:noFill/>
        </p:spPr>
        <p:txBody>
          <a:bodyPr wrap="none" lIns="182880" tIns="146304" rIns="182880" bIns="146304" rtlCol="0">
            <a:spAutoFit/>
          </a:bodyPr>
          <a:lstStyle/>
          <a:p>
            <a:pPr>
              <a:lnSpc>
                <a:spcPct val="90000"/>
              </a:lnSpc>
              <a:spcAft>
                <a:spcPts val="1800"/>
              </a:spcAft>
            </a:pPr>
            <a:r>
              <a:rPr lang="en-US" sz="1200" dirty="0">
                <a:solidFill>
                  <a:schemeClr val="tx1">
                    <a:lumMod val="50000"/>
                    <a:lumOff val="50000"/>
                  </a:schemeClr>
                </a:solidFill>
              </a:rPr>
              <a:t>* - Fargate changes this model</a:t>
            </a:r>
          </a:p>
        </p:txBody>
      </p:sp>
    </p:spTree>
    <p:extLst>
      <p:ext uri="{BB962C8B-B14F-4D97-AF65-F5344CB8AC3E}">
        <p14:creationId xmlns:p14="http://schemas.microsoft.com/office/powerpoint/2010/main" val="6708029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Other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514808"/>
          </a:xfrm>
        </p:spPr>
        <p:txBody>
          <a:bodyPr/>
          <a:lstStyle/>
          <a:p>
            <a:r>
              <a:rPr lang="en-US" dirty="0"/>
              <a:t>Wide array of power options</a:t>
            </a:r>
          </a:p>
          <a:p>
            <a:pPr lvl="1"/>
            <a:r>
              <a:rPr lang="en-US" dirty="0"/>
              <a:t>Power level managed by container, scoped by host</a:t>
            </a:r>
          </a:p>
          <a:p>
            <a:pPr lvl="1"/>
            <a:r>
              <a:rPr lang="en-US" dirty="0"/>
              <a:t>Fargate offers streamlined model</a:t>
            </a:r>
          </a:p>
          <a:p>
            <a:r>
              <a:rPr lang="en-US" dirty="0"/>
              <a:t>Multiple networking modes</a:t>
            </a:r>
          </a:p>
          <a:p>
            <a:r>
              <a:rPr lang="en-US" dirty="0"/>
              <a:t>Mature tooling</a:t>
            </a:r>
          </a:p>
          <a:p>
            <a:endParaRPr lang="en-US" dirty="0"/>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3514808"/>
          </a:xfrm>
        </p:spPr>
        <p:txBody>
          <a:bodyPr/>
          <a:lstStyle/>
          <a:p>
            <a:r>
              <a:rPr lang="en-US" dirty="0"/>
              <a:t>Easy power level selection</a:t>
            </a:r>
          </a:p>
          <a:p>
            <a:pPr lvl="1"/>
            <a:r>
              <a:rPr lang="en-US" dirty="0"/>
              <a:t>128MB to 3GB</a:t>
            </a:r>
          </a:p>
          <a:p>
            <a:pPr lvl="1"/>
            <a:r>
              <a:rPr lang="en-US" dirty="0"/>
              <a:t>Network and CPU assigned proportionally</a:t>
            </a:r>
          </a:p>
          <a:p>
            <a:r>
              <a:rPr lang="en-US" dirty="0"/>
              <a:t>Can overwhelm backends</a:t>
            </a:r>
          </a:p>
          <a:p>
            <a:r>
              <a:rPr lang="en-US" dirty="0"/>
              <a:t>Developing tooling</a:t>
            </a:r>
          </a:p>
          <a:p>
            <a:r>
              <a:rPr lang="en-US" dirty="0"/>
              <a:t>Organizational readiness?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Tree>
    <p:extLst>
      <p:ext uri="{BB962C8B-B14F-4D97-AF65-F5344CB8AC3E}">
        <p14:creationId xmlns:p14="http://schemas.microsoft.com/office/powerpoint/2010/main" val="10882571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C749-8E03-AB41-94CA-C464A167C02A}"/>
              </a:ext>
            </a:extLst>
          </p:cNvPr>
          <p:cNvSpPr>
            <a:spLocks noGrp="1"/>
          </p:cNvSpPr>
          <p:nvPr>
            <p:ph type="title"/>
          </p:nvPr>
        </p:nvSpPr>
        <p:spPr/>
        <p:txBody>
          <a:bodyPr/>
          <a:lstStyle/>
          <a:p>
            <a:r>
              <a:rPr lang="en-US" dirty="0"/>
              <a:t>So how do we decide?</a:t>
            </a:r>
          </a:p>
        </p:txBody>
      </p:sp>
    </p:spTree>
    <p:extLst>
      <p:ext uri="{BB962C8B-B14F-4D97-AF65-F5344CB8AC3E}">
        <p14:creationId xmlns:p14="http://schemas.microsoft.com/office/powerpoint/2010/main" val="27406886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9F7784-DCE5-D049-A688-23521DD8792A}"/>
              </a:ext>
            </a:extLst>
          </p:cNvPr>
          <p:cNvSpPr>
            <a:spLocks noGrp="1"/>
          </p:cNvSpPr>
          <p:nvPr>
            <p:ph type="title"/>
          </p:nvPr>
        </p:nvSpPr>
        <p:spPr/>
        <p:txBody>
          <a:bodyPr/>
          <a:lstStyle/>
          <a:p>
            <a:r>
              <a:rPr lang="en-US" dirty="0"/>
              <a:t>Ideas on selecting … containers</a:t>
            </a:r>
          </a:p>
        </p:txBody>
      </p:sp>
      <p:sp>
        <p:nvSpPr>
          <p:cNvPr id="4" name="Content Placeholder 3">
            <a:extLst>
              <a:ext uri="{FF2B5EF4-FFF2-40B4-BE49-F238E27FC236}">
                <a16:creationId xmlns:a16="http://schemas.microsoft.com/office/drawing/2014/main" id="{3FB04B22-596C-9942-98AB-2B62B98143C4}"/>
              </a:ext>
            </a:extLst>
          </p:cNvPr>
          <p:cNvSpPr>
            <a:spLocks noGrp="1"/>
          </p:cNvSpPr>
          <p:nvPr>
            <p:ph idx="1"/>
          </p:nvPr>
        </p:nvSpPr>
        <p:spPr>
          <a:xfrm>
            <a:off x="323089" y="1427015"/>
            <a:ext cx="13984225" cy="5613845"/>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Lower startup latency</a:t>
            </a:r>
          </a:p>
          <a:p>
            <a:pPr marL="457200" indent="-457200">
              <a:buFont typeface="Arial" panose="020B0604020202020204" pitchFamily="34" charset="0"/>
              <a:buChar char="•"/>
            </a:pPr>
            <a:r>
              <a:rPr lang="en-US" dirty="0"/>
              <a:t>Support for long running compute jobs (&gt; 15 minutes)</a:t>
            </a:r>
          </a:p>
          <a:p>
            <a:pPr marL="457200" indent="-457200">
              <a:buFont typeface="Arial" panose="020B0604020202020204" pitchFamily="34" charset="0"/>
              <a:buChar char="•"/>
            </a:pPr>
            <a:r>
              <a:rPr lang="en-US" dirty="0"/>
              <a:t>Predictable, </a:t>
            </a:r>
            <a:r>
              <a:rPr lang="en-US" u="sng" dirty="0"/>
              <a:t>high</a:t>
            </a:r>
            <a:r>
              <a:rPr lang="en-US" dirty="0"/>
              <a:t> traffic usage</a:t>
            </a:r>
          </a:p>
          <a:p>
            <a:pPr marL="457200" indent="-457200">
              <a:buFont typeface="Arial" panose="020B0604020202020204" pitchFamily="34" charset="0"/>
              <a:buChar char="•"/>
            </a:pPr>
            <a:r>
              <a:rPr lang="en-US" dirty="0"/>
              <a:t>Persistence of data</a:t>
            </a:r>
          </a:p>
          <a:p>
            <a:pPr marL="457200" indent="-457200">
              <a:buFont typeface="Arial" panose="020B0604020202020204" pitchFamily="34" charset="0"/>
              <a:buChar char="•"/>
            </a:pPr>
            <a:endParaRPr lang="en-US" dirty="0"/>
          </a:p>
          <a:p>
            <a:r>
              <a:rPr lang="en-US" dirty="0">
                <a:solidFill>
                  <a:schemeClr val="bg2"/>
                </a:solidFill>
              </a:rPr>
              <a:t>When you want …</a:t>
            </a:r>
          </a:p>
          <a:p>
            <a:pPr marL="457200" indent="-457200">
              <a:buFont typeface="Arial" panose="020B0604020202020204" pitchFamily="34" charset="0"/>
              <a:buChar char="•"/>
            </a:pPr>
            <a:r>
              <a:rPr lang="en-US" dirty="0"/>
              <a:t>Complete control of compute environment</a:t>
            </a:r>
          </a:p>
          <a:p>
            <a:pPr marL="860588" lvl="1" indent="-457200">
              <a:buFont typeface="Arial" panose="020B0604020202020204" pitchFamily="34" charset="0"/>
              <a:buChar char="•"/>
            </a:pPr>
            <a:r>
              <a:rPr lang="en-US" dirty="0"/>
              <a:t>But not just for the sake of control</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009701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CDA4-53D2-D448-86A0-C73CAB4AEF68}"/>
              </a:ext>
            </a:extLst>
          </p:cNvPr>
          <p:cNvSpPr>
            <a:spLocks noGrp="1"/>
          </p:cNvSpPr>
          <p:nvPr>
            <p:ph type="title"/>
          </p:nvPr>
        </p:nvSpPr>
        <p:spPr/>
        <p:txBody>
          <a:bodyPr/>
          <a:lstStyle/>
          <a:p>
            <a:r>
              <a:rPr lang="en-US" dirty="0"/>
              <a:t>Ideas on selecting … serverless</a:t>
            </a:r>
          </a:p>
        </p:txBody>
      </p:sp>
      <p:sp>
        <p:nvSpPr>
          <p:cNvPr id="3" name="Content Placeholder 2">
            <a:extLst>
              <a:ext uri="{FF2B5EF4-FFF2-40B4-BE49-F238E27FC236}">
                <a16:creationId xmlns:a16="http://schemas.microsoft.com/office/drawing/2014/main" id="{963BF0BF-32DC-F84D-AD20-DAA00633D879}"/>
              </a:ext>
            </a:extLst>
          </p:cNvPr>
          <p:cNvSpPr>
            <a:spLocks noGrp="1"/>
          </p:cNvSpPr>
          <p:nvPr>
            <p:ph idx="1"/>
          </p:nvPr>
        </p:nvSpPr>
        <p:spPr>
          <a:xfrm>
            <a:off x="323089" y="1427015"/>
            <a:ext cx="13984225" cy="5072158"/>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To trigger action on an event</a:t>
            </a:r>
          </a:p>
          <a:p>
            <a:pPr marL="457200" indent="-457200">
              <a:buFont typeface="Arial" panose="020B0604020202020204" pitchFamily="34" charset="0"/>
              <a:buChar char="•"/>
            </a:pPr>
            <a:r>
              <a:rPr lang="en-US" dirty="0"/>
              <a:t>Support for varying utilization</a:t>
            </a:r>
          </a:p>
          <a:p>
            <a:pPr marL="457200" indent="-457200">
              <a:buFont typeface="Arial" panose="020B0604020202020204" pitchFamily="34" charset="0"/>
              <a:buChar char="•"/>
            </a:pPr>
            <a:r>
              <a:rPr lang="en-US" dirty="0"/>
              <a:t>Ability to handle unknown demand</a:t>
            </a:r>
          </a:p>
          <a:p>
            <a:endParaRPr lang="en-US" dirty="0"/>
          </a:p>
          <a:p>
            <a:r>
              <a:rPr lang="en-US" dirty="0">
                <a:solidFill>
                  <a:schemeClr val="bg2"/>
                </a:solidFill>
              </a:rPr>
              <a:t>When you want to …</a:t>
            </a:r>
          </a:p>
          <a:p>
            <a:pPr marL="457200" indent="-457200">
              <a:buFont typeface="Arial" panose="020B0604020202020204" pitchFamily="34" charset="0"/>
              <a:buChar char="•"/>
            </a:pPr>
            <a:r>
              <a:rPr lang="en-US" dirty="0"/>
              <a:t>Quickly prove business value</a:t>
            </a:r>
          </a:p>
          <a:p>
            <a:pPr marL="457200" indent="-457200">
              <a:buFont typeface="Arial" panose="020B0604020202020204" pitchFamily="34" charset="0"/>
              <a:buChar char="•"/>
            </a:pPr>
            <a:r>
              <a:rPr lang="en-US" dirty="0"/>
              <a:t>Hand operational complexity (</a:t>
            </a:r>
            <a:r>
              <a:rPr lang="en-US"/>
              <a:t>for example, </a:t>
            </a:r>
            <a:r>
              <a:rPr lang="en-US" dirty="0"/>
              <a:t>patching, scaling) to AWS</a:t>
            </a:r>
          </a:p>
          <a:p>
            <a:pPr marL="457200" indent="-457200">
              <a:buFont typeface="Arial" panose="020B0604020202020204" pitchFamily="34" charset="0"/>
              <a:buChar char="•"/>
            </a:pPr>
            <a:r>
              <a:rPr lang="en-US" dirty="0"/>
              <a:t>Make fewer decisions</a:t>
            </a:r>
          </a:p>
        </p:txBody>
      </p:sp>
    </p:spTree>
    <p:extLst>
      <p:ext uri="{BB962C8B-B14F-4D97-AF65-F5344CB8AC3E}">
        <p14:creationId xmlns:p14="http://schemas.microsoft.com/office/powerpoint/2010/main" val="12952292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8D24ACD4-814C-9157-264D-9A29F116FD79}"/>
              </a:ext>
            </a:extLst>
          </p:cNvPr>
          <p:cNvSpPr>
            <a:spLocks noGrp="1"/>
          </p:cNvSpPr>
          <p:nvPr>
            <p:ph type="title"/>
          </p:nvPr>
        </p:nvSpPr>
        <p:spPr>
          <a:xfrm>
            <a:off x="548640" y="183898"/>
            <a:ext cx="13511460" cy="873186"/>
          </a:xfrm>
        </p:spPr>
        <p:txBody>
          <a:bodyPr anchor="t">
            <a:normAutofit/>
          </a:bodyPr>
          <a:lstStyle/>
          <a:p>
            <a:pPr>
              <a:lnSpc>
                <a:spcPct val="90000"/>
              </a:lnSpc>
            </a:pPr>
            <a:r>
              <a:rPr lang="en-US" sz="2700"/>
              <a:t>Workshop URL : </a:t>
            </a:r>
            <a:r>
              <a:rPr lang="en-US" sz="2700" err="1">
                <a:hlinkClick r:id="rId2"/>
              </a:rPr>
              <a:t>myh-st</a:t>
            </a:r>
            <a:r>
              <a:rPr lang="en-US" sz="2700">
                <a:hlinkClick r:id="rId2"/>
              </a:rPr>
              <a:t>/</a:t>
            </a:r>
            <a:r>
              <a:rPr lang="en-US" sz="2700" err="1">
                <a:hlinkClick r:id="rId2"/>
              </a:rPr>
              <a:t>aws</a:t>
            </a:r>
            <a:r>
              <a:rPr lang="en-US" sz="2700">
                <a:hlinkClick r:id="rId2"/>
              </a:rPr>
              <a:t>-workshop-lambda-</a:t>
            </a:r>
            <a:r>
              <a:rPr lang="en-US" sz="2700" err="1">
                <a:hlinkClick r:id="rId2"/>
              </a:rPr>
              <a:t>ecs</a:t>
            </a:r>
            <a:r>
              <a:rPr lang="en-US" sz="2700">
                <a:hlinkClick r:id="rId2"/>
              </a:rPr>
              <a:t>: resource contain lambda + container services on AWS (github.com)</a:t>
            </a:r>
            <a:endParaRPr lang="th-TH" sz="2700"/>
          </a:p>
        </p:txBody>
      </p:sp>
      <p:pic>
        <p:nvPicPr>
          <p:cNvPr id="5" name="รูปภาพ 4">
            <a:extLst>
              <a:ext uri="{FF2B5EF4-FFF2-40B4-BE49-F238E27FC236}">
                <a16:creationId xmlns:a16="http://schemas.microsoft.com/office/drawing/2014/main" id="{FB8B5F5F-FD61-1676-EC86-E4C7D4E2D03C}"/>
              </a:ext>
            </a:extLst>
          </p:cNvPr>
          <p:cNvPicPr>
            <a:picLocks noChangeAspect="1"/>
          </p:cNvPicPr>
          <p:nvPr/>
        </p:nvPicPr>
        <p:blipFill>
          <a:blip r:embed="rId3"/>
          <a:stretch>
            <a:fillRect/>
          </a:stretch>
        </p:blipFill>
        <p:spPr>
          <a:xfrm>
            <a:off x="1896710" y="1255058"/>
            <a:ext cx="10836980" cy="6122894"/>
          </a:xfrm>
          <a:prstGeom prst="rect">
            <a:avLst/>
          </a:prstGeom>
          <a:noFill/>
        </p:spPr>
      </p:pic>
    </p:spTree>
    <p:extLst>
      <p:ext uri="{BB962C8B-B14F-4D97-AF65-F5344CB8AC3E}">
        <p14:creationId xmlns:p14="http://schemas.microsoft.com/office/powerpoint/2010/main" val="35349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0343-3E24-5641-A2C9-6D40468E8765}"/>
              </a:ext>
            </a:extLst>
          </p:cNvPr>
          <p:cNvSpPr>
            <a:spLocks noGrp="1"/>
          </p:cNvSpPr>
          <p:nvPr>
            <p:ph type="title"/>
          </p:nvPr>
        </p:nvSpPr>
        <p:spPr/>
        <p:txBody>
          <a:bodyPr/>
          <a:lstStyle/>
          <a:p>
            <a:r>
              <a:rPr lang="en-US" dirty="0"/>
              <a:t>What if I can’t decide?</a:t>
            </a:r>
          </a:p>
        </p:txBody>
      </p:sp>
      <p:sp>
        <p:nvSpPr>
          <p:cNvPr id="4" name="Rounded Rectangle 3">
            <a:extLst>
              <a:ext uri="{FF2B5EF4-FFF2-40B4-BE49-F238E27FC236}">
                <a16:creationId xmlns:a16="http://schemas.microsoft.com/office/drawing/2014/main" id="{FB63E287-5A71-5843-904F-E049D8FF0A39}"/>
              </a:ext>
            </a:extLst>
          </p:cNvPr>
          <p:cNvSpPr/>
          <p:nvPr/>
        </p:nvSpPr>
        <p:spPr bwMode="auto">
          <a:xfrm>
            <a:off x="10621923" y="2968052"/>
            <a:ext cx="3162925" cy="221854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Your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logic</a:t>
            </a:r>
          </a:p>
        </p:txBody>
      </p:sp>
      <p:cxnSp>
        <p:nvCxnSpPr>
          <p:cNvPr id="6" name="Straight Connector 5">
            <a:extLst>
              <a:ext uri="{FF2B5EF4-FFF2-40B4-BE49-F238E27FC236}">
                <a16:creationId xmlns:a16="http://schemas.microsoft.com/office/drawing/2014/main" id="{512180F8-8B6D-2E46-9D7C-F6C769D2EE1F}"/>
              </a:ext>
            </a:extLst>
          </p:cNvPr>
          <p:cNvCxnSpPr>
            <a:cxnSpLocks/>
          </p:cNvCxnSpPr>
          <p:nvPr/>
        </p:nvCxnSpPr>
        <p:spPr>
          <a:xfrm flipH="1">
            <a:off x="3837482" y="4077324"/>
            <a:ext cx="6625653" cy="0"/>
          </a:xfrm>
          <a:prstGeom prst="line">
            <a:avLst/>
          </a:prstGeom>
          <a:ln w="25400">
            <a:prstDash val="dash"/>
            <a:headEnd type="none"/>
            <a:tailEnd type="none"/>
          </a:ln>
        </p:spPr>
        <p:style>
          <a:lnRef idx="2">
            <a:schemeClr val="accent5"/>
          </a:lnRef>
          <a:fillRef idx="0">
            <a:schemeClr val="accent5"/>
          </a:fillRef>
          <a:effectRef idx="1">
            <a:schemeClr val="accent5"/>
          </a:effectRef>
          <a:fontRef idx="minor">
            <a:schemeClr val="tx1"/>
          </a:fontRef>
        </p:style>
      </p:cxnSp>
      <p:sp>
        <p:nvSpPr>
          <p:cNvPr id="7" name="Rounded Rectangle 6">
            <a:extLst>
              <a:ext uri="{FF2B5EF4-FFF2-40B4-BE49-F238E27FC236}">
                <a16:creationId xmlns:a16="http://schemas.microsoft.com/office/drawing/2014/main" id="{D65342E9-E106-964C-9128-374DB0345988}"/>
              </a:ext>
            </a:extLst>
          </p:cNvPr>
          <p:cNvSpPr/>
          <p:nvPr/>
        </p:nvSpPr>
        <p:spPr bwMode="auto">
          <a:xfrm>
            <a:off x="7135318" y="5186596"/>
            <a:ext cx="2115005" cy="149901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Function</a:t>
            </a:r>
          </a:p>
        </p:txBody>
      </p:sp>
      <p:sp>
        <p:nvSpPr>
          <p:cNvPr id="8" name="Rounded Rectangle 7">
            <a:extLst>
              <a:ext uri="{FF2B5EF4-FFF2-40B4-BE49-F238E27FC236}">
                <a16:creationId xmlns:a16="http://schemas.microsoft.com/office/drawing/2014/main" id="{165B567D-9AA1-3F49-9090-66CBE99BA5A7}"/>
              </a:ext>
            </a:extLst>
          </p:cNvPr>
          <p:cNvSpPr/>
          <p:nvPr/>
        </p:nvSpPr>
        <p:spPr bwMode="auto">
          <a:xfrm>
            <a:off x="4454436" y="4769098"/>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Event</a:t>
            </a:r>
          </a:p>
        </p:txBody>
      </p:sp>
      <p:sp>
        <p:nvSpPr>
          <p:cNvPr id="9" name="Rounded Rectangle 8">
            <a:extLst>
              <a:ext uri="{FF2B5EF4-FFF2-40B4-BE49-F238E27FC236}">
                <a16:creationId xmlns:a16="http://schemas.microsoft.com/office/drawing/2014/main" id="{D7255C8B-0BC7-F84E-B62D-4E39FCE7317A}"/>
              </a:ext>
            </a:extLst>
          </p:cNvPr>
          <p:cNvSpPr/>
          <p:nvPr/>
        </p:nvSpPr>
        <p:spPr bwMode="auto">
          <a:xfrm>
            <a:off x="4454436" y="6102110"/>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Context</a:t>
            </a:r>
          </a:p>
        </p:txBody>
      </p:sp>
      <p:sp>
        <p:nvSpPr>
          <p:cNvPr id="13" name="Rounded Rectangle 12">
            <a:extLst>
              <a:ext uri="{FF2B5EF4-FFF2-40B4-BE49-F238E27FC236}">
                <a16:creationId xmlns:a16="http://schemas.microsoft.com/office/drawing/2014/main" id="{9DF1AE66-3797-B841-AFAA-FA3E238FB3DC}"/>
              </a:ext>
            </a:extLst>
          </p:cNvPr>
          <p:cNvSpPr/>
          <p:nvPr/>
        </p:nvSpPr>
        <p:spPr bwMode="auto">
          <a:xfrm>
            <a:off x="4454436" y="1456990"/>
            <a:ext cx="1646562" cy="218561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Load</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balancer</a:t>
            </a:r>
          </a:p>
        </p:txBody>
      </p:sp>
      <p:sp>
        <p:nvSpPr>
          <p:cNvPr id="14" name="Rounded Rectangle 13">
            <a:extLst>
              <a:ext uri="{FF2B5EF4-FFF2-40B4-BE49-F238E27FC236}">
                <a16:creationId xmlns:a16="http://schemas.microsoft.com/office/drawing/2014/main" id="{D449EA7D-5ACC-BC43-910B-75F53CBCD895}"/>
              </a:ext>
            </a:extLst>
          </p:cNvPr>
          <p:cNvSpPr/>
          <p:nvPr/>
        </p:nvSpPr>
        <p:spPr>
          <a:xfrm>
            <a:off x="6606710" y="1861726"/>
            <a:ext cx="2886035" cy="137615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 name="Picture 14">
            <a:extLst>
              <a:ext uri="{FF2B5EF4-FFF2-40B4-BE49-F238E27FC236}">
                <a16:creationId xmlns:a16="http://schemas.microsoft.com/office/drawing/2014/main" id="{E2C91BC3-6E03-EB40-8E78-4F705C65CDB9}"/>
              </a:ext>
            </a:extLst>
          </p:cNvPr>
          <p:cNvPicPr>
            <a:picLocks noChangeAspect="1"/>
          </p:cNvPicPr>
          <p:nvPr/>
        </p:nvPicPr>
        <p:blipFill rotWithShape="1">
          <a:blip r:embed="rId2"/>
          <a:srcRect b="36785"/>
          <a:stretch/>
        </p:blipFill>
        <p:spPr>
          <a:xfrm>
            <a:off x="6606710" y="1859327"/>
            <a:ext cx="1485702" cy="802219"/>
          </a:xfrm>
          <a:prstGeom prst="rect">
            <a:avLst/>
          </a:prstGeom>
        </p:spPr>
      </p:pic>
      <p:pic>
        <p:nvPicPr>
          <p:cNvPr id="16" name="Picture 15">
            <a:extLst>
              <a:ext uri="{FF2B5EF4-FFF2-40B4-BE49-F238E27FC236}">
                <a16:creationId xmlns:a16="http://schemas.microsoft.com/office/drawing/2014/main" id="{2069AC2C-73E2-1946-98BD-B6A5D0AD6BA5}"/>
              </a:ext>
            </a:extLst>
          </p:cNvPr>
          <p:cNvPicPr>
            <a:picLocks noChangeAspect="1"/>
          </p:cNvPicPr>
          <p:nvPr/>
        </p:nvPicPr>
        <p:blipFill rotWithShape="1">
          <a:blip r:embed="rId2"/>
          <a:srcRect b="36785"/>
          <a:stretch/>
        </p:blipFill>
        <p:spPr>
          <a:xfrm>
            <a:off x="7858570" y="2260436"/>
            <a:ext cx="1485702" cy="802219"/>
          </a:xfrm>
          <a:prstGeom prst="rect">
            <a:avLst/>
          </a:prstGeom>
        </p:spPr>
      </p:pic>
      <p:cxnSp>
        <p:nvCxnSpPr>
          <p:cNvPr id="18" name="Straight Arrow Connector 17">
            <a:extLst>
              <a:ext uri="{FF2B5EF4-FFF2-40B4-BE49-F238E27FC236}">
                <a16:creationId xmlns:a16="http://schemas.microsoft.com/office/drawing/2014/main" id="{2CFE7E92-6FAA-D34D-83E8-D22D9213CC60}"/>
              </a:ext>
            </a:extLst>
          </p:cNvPr>
          <p:cNvCxnSpPr>
            <a:cxnSpLocks/>
            <a:endCxn id="13" idx="1"/>
          </p:cNvCxnSpPr>
          <p:nvPr/>
        </p:nvCxnSpPr>
        <p:spPr>
          <a:xfrm flipV="1">
            <a:off x="2505706" y="2549800"/>
            <a:ext cx="1948730" cy="1527524"/>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0670B0-179F-A54D-BC84-DB1D4FA5C7BA}"/>
              </a:ext>
            </a:extLst>
          </p:cNvPr>
          <p:cNvCxnSpPr>
            <a:cxnSpLocks/>
            <a:endCxn id="8" idx="1"/>
          </p:cNvCxnSpPr>
          <p:nvPr/>
        </p:nvCxnSpPr>
        <p:spPr>
          <a:xfrm>
            <a:off x="2505706" y="4077324"/>
            <a:ext cx="1948730" cy="1275277"/>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174279-6B67-BB47-9E85-E790E2F86530}"/>
              </a:ext>
            </a:extLst>
          </p:cNvPr>
          <p:cNvCxnSpPr>
            <a:stCxn id="8" idx="3"/>
            <a:endCxn id="7" idx="1"/>
          </p:cNvCxnSpPr>
          <p:nvPr/>
        </p:nvCxnSpPr>
        <p:spPr>
          <a:xfrm>
            <a:off x="6100998" y="5352601"/>
            <a:ext cx="1034320" cy="583504"/>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0A4CE3-6BEF-3045-924C-FDC2A84C6607}"/>
              </a:ext>
            </a:extLst>
          </p:cNvPr>
          <p:cNvCxnSpPr>
            <a:stCxn id="9" idx="3"/>
            <a:endCxn id="7" idx="1"/>
          </p:cNvCxnSpPr>
          <p:nvPr/>
        </p:nvCxnSpPr>
        <p:spPr>
          <a:xfrm flipV="1">
            <a:off x="6100998" y="5936105"/>
            <a:ext cx="1034320" cy="749508"/>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C73C7B-CEA8-994D-8C90-E418600C7127}"/>
              </a:ext>
            </a:extLst>
          </p:cNvPr>
          <p:cNvCxnSpPr>
            <a:stCxn id="14" idx="3"/>
            <a:endCxn id="4" idx="1"/>
          </p:cNvCxnSpPr>
          <p:nvPr/>
        </p:nvCxnSpPr>
        <p:spPr>
          <a:xfrm>
            <a:off x="9492745" y="2549802"/>
            <a:ext cx="1129178" cy="1527522"/>
          </a:xfrm>
          <a:prstGeom prst="straightConnector1">
            <a:avLst/>
          </a:prstGeom>
          <a:ln w="63500">
            <a:solidFill>
              <a:schemeClr val="accent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AB405F-52E4-AE4C-88B8-E3B09C1CA14C}"/>
              </a:ext>
            </a:extLst>
          </p:cNvPr>
          <p:cNvCxnSpPr>
            <a:stCxn id="7" idx="3"/>
            <a:endCxn id="4" idx="1"/>
          </p:cNvCxnSpPr>
          <p:nvPr/>
        </p:nvCxnSpPr>
        <p:spPr>
          <a:xfrm flipV="1">
            <a:off x="9250323" y="4077324"/>
            <a:ext cx="1371600" cy="1858781"/>
          </a:xfrm>
          <a:prstGeom prst="straightConnector1">
            <a:avLst/>
          </a:prstGeom>
          <a:ln w="635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1AEEEB8-3B82-934C-A747-49A3B247F7DC}"/>
              </a:ext>
            </a:extLst>
          </p:cNvPr>
          <p:cNvCxnSpPr>
            <a:cxnSpLocks/>
            <a:stCxn id="13" idx="3"/>
          </p:cNvCxnSpPr>
          <p:nvPr/>
        </p:nvCxnSpPr>
        <p:spPr>
          <a:xfrm flipV="1">
            <a:off x="6100998" y="2549799"/>
            <a:ext cx="614012" cy="1"/>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Graphic 42">
            <a:extLst>
              <a:ext uri="{FF2B5EF4-FFF2-40B4-BE49-F238E27FC236}">
                <a16:creationId xmlns:a16="http://schemas.microsoft.com/office/drawing/2014/main" id="{320B2825-9115-AC43-9546-BE3FA8881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539" y="3311170"/>
            <a:ext cx="1069052" cy="1532308"/>
          </a:xfrm>
          <a:prstGeom prst="rect">
            <a:avLst/>
          </a:prstGeom>
        </p:spPr>
      </p:pic>
    </p:spTree>
    <p:extLst>
      <p:ext uri="{BB962C8B-B14F-4D97-AF65-F5344CB8AC3E}">
        <p14:creationId xmlns:p14="http://schemas.microsoft.com/office/powerpoint/2010/main" val="11846680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cess 1">
            <a:extLst>
              <a:ext uri="{FF2B5EF4-FFF2-40B4-BE49-F238E27FC236}">
                <a16:creationId xmlns:a16="http://schemas.microsoft.com/office/drawing/2014/main" id="{FC07775F-F372-F741-8AB2-E9FB3A7404B1}"/>
              </a:ext>
            </a:extLst>
          </p:cNvPr>
          <p:cNvSpPr/>
          <p:nvPr/>
        </p:nvSpPr>
        <p:spPr bwMode="auto">
          <a:xfrm>
            <a:off x="342659" y="1758220"/>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Runtime environment compatible with AWS Lambda?</a:t>
            </a:r>
          </a:p>
          <a:p>
            <a:pPr algn="ctr" defTabSz="932435" fontAlgn="base">
              <a:lnSpc>
                <a:spcPct val="90000"/>
              </a:lnSpc>
              <a:spcBef>
                <a:spcPct val="0"/>
              </a:spcBef>
              <a:spcAft>
                <a:spcPct val="0"/>
              </a:spcAft>
            </a:pPr>
            <a:r>
              <a:rPr lang="en-US" sz="1100" i="1" dirty="0">
                <a:solidFill>
                  <a:schemeClr val="bg1"/>
                </a:solidFill>
                <a:latin typeface="Amazon Ember"/>
                <a:ea typeface="Segoe UI" pitchFamily="34" charset="0"/>
                <a:cs typeface="Segoe UI" pitchFamily="34" charset="0"/>
              </a:rPr>
              <a:t>.NET Core, Go, Java, Python, or Node.js</a:t>
            </a:r>
            <a:endParaRPr lang="en-US" sz="1400" i="1" dirty="0">
              <a:solidFill>
                <a:schemeClr val="bg1"/>
              </a:solidFill>
              <a:latin typeface="Amazon Ember"/>
              <a:ea typeface="Segoe UI" pitchFamily="34" charset="0"/>
              <a:cs typeface="Segoe UI" pitchFamily="34" charset="0"/>
            </a:endParaRPr>
          </a:p>
        </p:txBody>
      </p:sp>
      <p:grpSp>
        <p:nvGrpSpPr>
          <p:cNvPr id="77" name="Group 76">
            <a:extLst>
              <a:ext uri="{FF2B5EF4-FFF2-40B4-BE49-F238E27FC236}">
                <a16:creationId xmlns:a16="http://schemas.microsoft.com/office/drawing/2014/main" id="{AA0549D2-881F-9844-B82F-BC9AD3C148E7}"/>
              </a:ext>
            </a:extLst>
          </p:cNvPr>
          <p:cNvGrpSpPr/>
          <p:nvPr/>
        </p:nvGrpSpPr>
        <p:grpSpPr>
          <a:xfrm>
            <a:off x="7269087" y="1738763"/>
            <a:ext cx="2434334" cy="1156476"/>
            <a:chOff x="7269086" y="1325103"/>
            <a:chExt cx="2434334" cy="1156476"/>
          </a:xfrm>
        </p:grpSpPr>
        <p:sp>
          <p:nvSpPr>
            <p:cNvPr id="4" name="Process 3">
              <a:extLst>
                <a:ext uri="{FF2B5EF4-FFF2-40B4-BE49-F238E27FC236}">
                  <a16:creationId xmlns:a16="http://schemas.microsoft.com/office/drawing/2014/main" id="{0815A928-4E36-7240-8556-08305603D7DF}"/>
                </a:ext>
              </a:extLst>
            </p:cNvPr>
            <p:cNvSpPr/>
            <p:nvPr/>
          </p:nvSpPr>
          <p:spPr bwMode="auto">
            <a:xfrm>
              <a:off x="8011780" y="1325103"/>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Unknown demand and below RPS breakeven  </a:t>
              </a:r>
            </a:p>
          </p:txBody>
        </p:sp>
        <p:cxnSp>
          <p:nvCxnSpPr>
            <p:cNvPr id="9" name="Straight Arrow Connector 8">
              <a:extLst>
                <a:ext uri="{FF2B5EF4-FFF2-40B4-BE49-F238E27FC236}">
                  <a16:creationId xmlns:a16="http://schemas.microsoft.com/office/drawing/2014/main" id="{98A37F7E-E5E4-7241-A4D2-C429373901F4}"/>
                </a:ext>
              </a:extLst>
            </p:cNvPr>
            <p:cNvCxnSpPr>
              <a:cxnSpLocks/>
              <a:stCxn id="3" idx="3"/>
              <a:endCxn id="4" idx="1"/>
            </p:cNvCxnSpPr>
            <p:nvPr/>
          </p:nvCxnSpPr>
          <p:spPr>
            <a:xfrm flipV="1">
              <a:off x="7308955" y="1903341"/>
              <a:ext cx="702825" cy="97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6A708-9502-0A47-981E-1F39C70A1BD4}"/>
                </a:ext>
              </a:extLst>
            </p:cNvPr>
            <p:cNvSpPr txBox="1"/>
            <p:nvPr/>
          </p:nvSpPr>
          <p:spPr>
            <a:xfrm>
              <a:off x="7269086"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79" name="Group 78">
            <a:extLst>
              <a:ext uri="{FF2B5EF4-FFF2-40B4-BE49-F238E27FC236}">
                <a16:creationId xmlns:a16="http://schemas.microsoft.com/office/drawing/2014/main" id="{C1776726-1B64-B340-83BD-FF104A414101}"/>
              </a:ext>
            </a:extLst>
          </p:cNvPr>
          <p:cNvGrpSpPr/>
          <p:nvPr/>
        </p:nvGrpSpPr>
        <p:grpSpPr>
          <a:xfrm>
            <a:off x="9663553" y="1730974"/>
            <a:ext cx="2434333" cy="1156476"/>
            <a:chOff x="9663551" y="1317314"/>
            <a:chExt cx="2434333" cy="1156476"/>
          </a:xfrm>
        </p:grpSpPr>
        <p:sp>
          <p:nvSpPr>
            <p:cNvPr id="5" name="Process 4">
              <a:extLst>
                <a:ext uri="{FF2B5EF4-FFF2-40B4-BE49-F238E27FC236}">
                  <a16:creationId xmlns:a16="http://schemas.microsoft.com/office/drawing/2014/main" id="{78F0EC33-B470-B84C-A9B5-55A641E1CEDB}"/>
                </a:ext>
              </a:extLst>
            </p:cNvPr>
            <p:cNvSpPr/>
            <p:nvPr/>
          </p:nvSpPr>
          <p:spPr bwMode="auto">
            <a:xfrm>
              <a:off x="10406244" y="1317314"/>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Inter-container communication* or storage-intensive?</a:t>
              </a:r>
            </a:p>
          </p:txBody>
        </p:sp>
        <p:cxnSp>
          <p:nvCxnSpPr>
            <p:cNvPr id="11" name="Straight Arrow Connector 10">
              <a:extLst>
                <a:ext uri="{FF2B5EF4-FFF2-40B4-BE49-F238E27FC236}">
                  <a16:creationId xmlns:a16="http://schemas.microsoft.com/office/drawing/2014/main" id="{2BF55A78-EC82-964A-81E2-49DB7E74C890}"/>
                </a:ext>
              </a:extLst>
            </p:cNvPr>
            <p:cNvCxnSpPr>
              <a:stCxn id="4" idx="3"/>
              <a:endCxn id="5" idx="1"/>
            </p:cNvCxnSpPr>
            <p:nvPr/>
          </p:nvCxnSpPr>
          <p:spPr>
            <a:xfrm flipV="1">
              <a:off x="9703420" y="1895552"/>
              <a:ext cx="702824" cy="18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065A2F-7CE8-5F4A-92ED-3B275F3937A3}"/>
                </a:ext>
              </a:extLst>
            </p:cNvPr>
            <p:cNvSpPr txBox="1"/>
            <p:nvPr/>
          </p:nvSpPr>
          <p:spPr>
            <a:xfrm>
              <a:off x="966355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sp>
        <p:nvSpPr>
          <p:cNvPr id="16" name="Process 15">
            <a:extLst>
              <a:ext uri="{FF2B5EF4-FFF2-40B4-BE49-F238E27FC236}">
                <a16:creationId xmlns:a16="http://schemas.microsoft.com/office/drawing/2014/main" id="{0A4C7C0E-1730-BD44-A89C-73E2BA94B15B}"/>
              </a:ext>
            </a:extLst>
          </p:cNvPr>
          <p:cNvSpPr/>
          <p:nvPr/>
        </p:nvSpPr>
        <p:spPr bwMode="auto">
          <a:xfrm>
            <a:off x="4852445" y="3826046"/>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 orchestration portability OR open source fan?</a:t>
            </a:r>
          </a:p>
        </p:txBody>
      </p:sp>
      <p:grpSp>
        <p:nvGrpSpPr>
          <p:cNvPr id="82" name="Group 81">
            <a:extLst>
              <a:ext uri="{FF2B5EF4-FFF2-40B4-BE49-F238E27FC236}">
                <a16:creationId xmlns:a16="http://schemas.microsoft.com/office/drawing/2014/main" id="{ED85C59B-5C86-3F43-8986-025DC5A49D27}"/>
              </a:ext>
            </a:extLst>
          </p:cNvPr>
          <p:cNvGrpSpPr/>
          <p:nvPr/>
        </p:nvGrpSpPr>
        <p:grpSpPr>
          <a:xfrm>
            <a:off x="7029812" y="4061846"/>
            <a:ext cx="3978661" cy="706271"/>
            <a:chOff x="4724531" y="5224915"/>
            <a:chExt cx="3978660" cy="706271"/>
          </a:xfrm>
        </p:grpSpPr>
        <p:sp>
          <p:nvSpPr>
            <p:cNvPr id="31" name="TextBox 30">
              <a:extLst>
                <a:ext uri="{FF2B5EF4-FFF2-40B4-BE49-F238E27FC236}">
                  <a16:creationId xmlns:a16="http://schemas.microsoft.com/office/drawing/2014/main" id="{00293810-2342-8142-9866-CF2773CB5FF1}"/>
                </a:ext>
              </a:extLst>
            </p:cNvPr>
            <p:cNvSpPr txBox="1"/>
            <p:nvPr/>
          </p:nvSpPr>
          <p:spPr>
            <a:xfrm>
              <a:off x="6965151" y="5354711"/>
              <a:ext cx="1738040" cy="461665"/>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EKS</a:t>
              </a:r>
            </a:p>
          </p:txBody>
        </p:sp>
        <p:pic>
          <p:nvPicPr>
            <p:cNvPr id="35" name="Picture 34">
              <a:extLst>
                <a:ext uri="{FF2B5EF4-FFF2-40B4-BE49-F238E27FC236}">
                  <a16:creationId xmlns:a16="http://schemas.microsoft.com/office/drawing/2014/main" id="{5F122125-6122-3043-92F3-C59E04834759}"/>
                </a:ext>
              </a:extLst>
            </p:cNvPr>
            <p:cNvPicPr>
              <a:picLocks noChangeAspect="1"/>
            </p:cNvPicPr>
            <p:nvPr/>
          </p:nvPicPr>
          <p:blipFill>
            <a:blip r:embed="rId3"/>
            <a:stretch>
              <a:fillRect/>
            </a:stretch>
          </p:blipFill>
          <p:spPr>
            <a:xfrm>
              <a:off x="6325071" y="5239900"/>
              <a:ext cx="640080" cy="691286"/>
            </a:xfrm>
            <a:prstGeom prst="rect">
              <a:avLst/>
            </a:prstGeom>
          </p:spPr>
        </p:pic>
        <p:cxnSp>
          <p:nvCxnSpPr>
            <p:cNvPr id="56" name="Straight Arrow Connector 55">
              <a:extLst>
                <a:ext uri="{FF2B5EF4-FFF2-40B4-BE49-F238E27FC236}">
                  <a16:creationId xmlns:a16="http://schemas.microsoft.com/office/drawing/2014/main" id="{86FA4795-67C7-054A-B887-B5789ACEC4F5}"/>
                </a:ext>
              </a:extLst>
            </p:cNvPr>
            <p:cNvCxnSpPr>
              <a:cxnSpLocks/>
              <a:stCxn id="16" idx="3"/>
              <a:endCxn id="35" idx="1"/>
            </p:cNvCxnSpPr>
            <p:nvPr/>
          </p:nvCxnSpPr>
          <p:spPr>
            <a:xfrm>
              <a:off x="4724531" y="5578241"/>
              <a:ext cx="1600540" cy="7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7766748-C071-8F4B-BDCD-D1AAAD5EE884}"/>
                </a:ext>
              </a:extLst>
            </p:cNvPr>
            <p:cNvSpPr txBox="1"/>
            <p:nvPr/>
          </p:nvSpPr>
          <p:spPr>
            <a:xfrm>
              <a:off x="5133520" y="5224915"/>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3" name="Group 82">
            <a:extLst>
              <a:ext uri="{FF2B5EF4-FFF2-40B4-BE49-F238E27FC236}">
                <a16:creationId xmlns:a16="http://schemas.microsoft.com/office/drawing/2014/main" id="{790AE398-F002-8C46-9385-05AF6E428577}"/>
              </a:ext>
            </a:extLst>
          </p:cNvPr>
          <p:cNvGrpSpPr/>
          <p:nvPr/>
        </p:nvGrpSpPr>
        <p:grpSpPr>
          <a:xfrm>
            <a:off x="4856294" y="4982522"/>
            <a:ext cx="2177366" cy="1764572"/>
            <a:chOff x="2727862" y="4746615"/>
            <a:chExt cx="2177366" cy="1764572"/>
          </a:xfrm>
        </p:grpSpPr>
        <p:sp>
          <p:nvSpPr>
            <p:cNvPr id="17" name="Process 16">
              <a:extLst>
                <a:ext uri="{FF2B5EF4-FFF2-40B4-BE49-F238E27FC236}">
                  <a16:creationId xmlns:a16="http://schemas.microsoft.com/office/drawing/2014/main" id="{7B100B29-3F83-3B48-A206-69F2A4800A95}"/>
                </a:ext>
              </a:extLst>
            </p:cNvPr>
            <p:cNvSpPr/>
            <p:nvPr/>
          </p:nvSpPr>
          <p:spPr bwMode="auto">
            <a:xfrm>
              <a:off x="2727862" y="5354711"/>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Are you comfortable managing your own infrastructure?</a:t>
              </a:r>
            </a:p>
          </p:txBody>
        </p:sp>
        <p:cxnSp>
          <p:nvCxnSpPr>
            <p:cNvPr id="58" name="Straight Arrow Connector 57">
              <a:extLst>
                <a:ext uri="{FF2B5EF4-FFF2-40B4-BE49-F238E27FC236}">
                  <a16:creationId xmlns:a16="http://schemas.microsoft.com/office/drawing/2014/main" id="{24DC8AC7-3B95-B24E-85C1-ECBF5582498F}"/>
                </a:ext>
              </a:extLst>
            </p:cNvPr>
            <p:cNvCxnSpPr>
              <a:cxnSpLocks/>
              <a:stCxn id="16" idx="2"/>
              <a:endCxn id="17" idx="0"/>
            </p:cNvCxnSpPr>
            <p:nvPr/>
          </p:nvCxnSpPr>
          <p:spPr>
            <a:xfrm>
              <a:off x="3812696" y="4746615"/>
              <a:ext cx="3849" cy="608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1C1E564-41DA-C44B-837D-BD94083F9A53}"/>
                </a:ext>
              </a:extLst>
            </p:cNvPr>
            <p:cNvSpPr txBox="1"/>
            <p:nvPr/>
          </p:nvSpPr>
          <p:spPr>
            <a:xfrm>
              <a:off x="3214834" y="4810933"/>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4" name="Group 83">
            <a:extLst>
              <a:ext uri="{FF2B5EF4-FFF2-40B4-BE49-F238E27FC236}">
                <a16:creationId xmlns:a16="http://schemas.microsoft.com/office/drawing/2014/main" id="{DC08C83A-2C83-1C47-B0C1-B293A5FCEAFF}"/>
              </a:ext>
            </a:extLst>
          </p:cNvPr>
          <p:cNvGrpSpPr/>
          <p:nvPr/>
        </p:nvGrpSpPr>
        <p:grpSpPr>
          <a:xfrm>
            <a:off x="982867" y="5827150"/>
            <a:ext cx="9827957" cy="691288"/>
            <a:chOff x="319482" y="5413489"/>
            <a:chExt cx="9827956" cy="691287"/>
          </a:xfrm>
        </p:grpSpPr>
        <p:sp>
          <p:nvSpPr>
            <p:cNvPr id="32" name="TextBox 31">
              <a:extLst>
                <a:ext uri="{FF2B5EF4-FFF2-40B4-BE49-F238E27FC236}">
                  <a16:creationId xmlns:a16="http://schemas.microsoft.com/office/drawing/2014/main" id="{C071430D-2592-C14D-9297-15BD3CB08085}"/>
                </a:ext>
              </a:extLst>
            </p:cNvPr>
            <p:cNvSpPr txBox="1"/>
            <p:nvPr/>
          </p:nvSpPr>
          <p:spPr>
            <a:xfrm>
              <a:off x="8407090" y="5528301"/>
              <a:ext cx="1740348"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33" name="TextBox 32">
              <a:extLst>
                <a:ext uri="{FF2B5EF4-FFF2-40B4-BE49-F238E27FC236}">
                  <a16:creationId xmlns:a16="http://schemas.microsoft.com/office/drawing/2014/main" id="{F52D82EE-0BF4-F548-A248-E00DCA3F119D}"/>
                </a:ext>
              </a:extLst>
            </p:cNvPr>
            <p:cNvSpPr txBox="1"/>
            <p:nvPr/>
          </p:nvSpPr>
          <p:spPr>
            <a:xfrm>
              <a:off x="1095026" y="5535580"/>
              <a:ext cx="1770549"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 </a:t>
              </a:r>
              <a:r>
                <a:rPr lang="en-US" sz="2400" dirty="0" err="1">
                  <a:latin typeface="Amazon Ember" panose="020B0603020204020204" pitchFamily="34" charset="0"/>
                  <a:ea typeface="Amazon Ember" panose="020B0603020204020204" pitchFamily="34" charset="0"/>
                  <a:cs typeface="Amazon Ember" panose="020B0603020204020204" pitchFamily="34" charset="0"/>
                </a:rPr>
                <a:t>Fargate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Picture 33">
              <a:extLst>
                <a:ext uri="{FF2B5EF4-FFF2-40B4-BE49-F238E27FC236}">
                  <a16:creationId xmlns:a16="http://schemas.microsoft.com/office/drawing/2014/main" id="{4C16E8D1-17DB-434C-B6FE-474FD32F0A9F}"/>
                </a:ext>
              </a:extLst>
            </p:cNvPr>
            <p:cNvPicPr>
              <a:picLocks noChangeAspect="1"/>
            </p:cNvPicPr>
            <p:nvPr/>
          </p:nvPicPr>
          <p:blipFill>
            <a:blip r:embed="rId4"/>
            <a:stretch>
              <a:fillRect/>
            </a:stretch>
          </p:blipFill>
          <p:spPr>
            <a:xfrm>
              <a:off x="7726116" y="5413489"/>
              <a:ext cx="640080" cy="691287"/>
            </a:xfrm>
            <a:prstGeom prst="rect">
              <a:avLst/>
            </a:prstGeom>
          </p:spPr>
        </p:pic>
        <p:pic>
          <p:nvPicPr>
            <p:cNvPr id="36" name="Picture 35">
              <a:extLst>
                <a:ext uri="{FF2B5EF4-FFF2-40B4-BE49-F238E27FC236}">
                  <a16:creationId xmlns:a16="http://schemas.microsoft.com/office/drawing/2014/main" id="{255A198B-43CD-2647-B9A9-60573B0B9FC1}"/>
                </a:ext>
              </a:extLst>
            </p:cNvPr>
            <p:cNvPicPr>
              <a:picLocks noChangeAspect="1"/>
            </p:cNvPicPr>
            <p:nvPr/>
          </p:nvPicPr>
          <p:blipFill>
            <a:blip r:embed="rId5"/>
            <a:stretch>
              <a:fillRect/>
            </a:stretch>
          </p:blipFill>
          <p:spPr>
            <a:xfrm>
              <a:off x="319482" y="5452584"/>
              <a:ext cx="640080" cy="640080"/>
            </a:xfrm>
            <a:prstGeom prst="rect">
              <a:avLst/>
            </a:prstGeom>
          </p:spPr>
        </p:pic>
        <p:cxnSp>
          <p:nvCxnSpPr>
            <p:cNvPr id="60" name="Straight Arrow Connector 59">
              <a:extLst>
                <a:ext uri="{FF2B5EF4-FFF2-40B4-BE49-F238E27FC236}">
                  <a16:creationId xmlns:a16="http://schemas.microsoft.com/office/drawing/2014/main" id="{47331709-0606-0E42-9A51-B9B0F6C0CF72}"/>
                </a:ext>
              </a:extLst>
            </p:cNvPr>
            <p:cNvCxnSpPr>
              <a:cxnSpLocks/>
            </p:cNvCxnSpPr>
            <p:nvPr/>
          </p:nvCxnSpPr>
          <p:spPr>
            <a:xfrm>
              <a:off x="6352346" y="5756768"/>
              <a:ext cx="13622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FBE2724-B5C1-724C-A525-739054600EB5}"/>
                </a:ext>
              </a:extLst>
            </p:cNvPr>
            <p:cNvCxnSpPr>
              <a:cxnSpLocks/>
            </p:cNvCxnSpPr>
            <p:nvPr/>
          </p:nvCxnSpPr>
          <p:spPr>
            <a:xfrm flipH="1">
              <a:off x="3136928" y="5756768"/>
              <a:ext cx="10380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61A0682-7F2B-7B49-8BE2-D1697641E77B}"/>
                </a:ext>
              </a:extLst>
            </p:cNvPr>
            <p:cNvSpPr txBox="1"/>
            <p:nvPr/>
          </p:nvSpPr>
          <p:spPr>
            <a:xfrm>
              <a:off x="664566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70" name="TextBox 69">
              <a:extLst>
                <a:ext uri="{FF2B5EF4-FFF2-40B4-BE49-F238E27FC236}">
                  <a16:creationId xmlns:a16="http://schemas.microsoft.com/office/drawing/2014/main" id="{1EBD5153-308E-494C-9123-386630FFE805}"/>
                </a:ext>
              </a:extLst>
            </p:cNvPr>
            <p:cNvSpPr txBox="1"/>
            <p:nvPr/>
          </p:nvSpPr>
          <p:spPr>
            <a:xfrm>
              <a:off x="326467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59" name="Group 58">
            <a:extLst>
              <a:ext uri="{FF2B5EF4-FFF2-40B4-BE49-F238E27FC236}">
                <a16:creationId xmlns:a16="http://schemas.microsoft.com/office/drawing/2014/main" id="{2766E6E0-6E03-874F-BF81-AA4C875EBC82}"/>
              </a:ext>
            </a:extLst>
          </p:cNvPr>
          <p:cNvGrpSpPr/>
          <p:nvPr/>
        </p:nvGrpSpPr>
        <p:grpSpPr>
          <a:xfrm>
            <a:off x="2441317" y="1756016"/>
            <a:ext cx="2473175" cy="1156476"/>
            <a:chOff x="2441315" y="1342356"/>
            <a:chExt cx="2473175" cy="1156476"/>
          </a:xfrm>
        </p:grpSpPr>
        <p:cxnSp>
          <p:nvCxnSpPr>
            <p:cNvPr id="7" name="Straight Arrow Connector 6">
              <a:extLst>
                <a:ext uri="{FF2B5EF4-FFF2-40B4-BE49-F238E27FC236}">
                  <a16:creationId xmlns:a16="http://schemas.microsoft.com/office/drawing/2014/main" id="{1CF6081B-F852-DD47-A737-FAA468C5E957}"/>
                </a:ext>
              </a:extLst>
            </p:cNvPr>
            <p:cNvCxnSpPr>
              <a:stCxn id="2" idx="3"/>
              <a:endCxn id="57" idx="1"/>
            </p:cNvCxnSpPr>
            <p:nvPr/>
          </p:nvCxnSpPr>
          <p:spPr>
            <a:xfrm flipV="1">
              <a:off x="2520025" y="1920594"/>
              <a:ext cx="702825" cy="130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828D6E-2168-AC41-819C-A9868D4B5B9C}"/>
                </a:ext>
              </a:extLst>
            </p:cNvPr>
            <p:cNvSpPr txBox="1"/>
            <p:nvPr/>
          </p:nvSpPr>
          <p:spPr>
            <a:xfrm>
              <a:off x="2441315" y="1498078"/>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57" name="Process 2">
              <a:extLst>
                <a:ext uri="{FF2B5EF4-FFF2-40B4-BE49-F238E27FC236}">
                  <a16:creationId xmlns:a16="http://schemas.microsoft.com/office/drawing/2014/main" id="{75659512-DFFA-7343-86C0-54B1B37A2D1F}"/>
                </a:ext>
              </a:extLst>
            </p:cNvPr>
            <p:cNvSpPr/>
            <p:nvPr/>
          </p:nvSpPr>
          <p:spPr bwMode="auto">
            <a:xfrm>
              <a:off x="3222850" y="1342356"/>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Deployment Package size</a:t>
              </a:r>
            </a:p>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&lt;= 50MB</a:t>
              </a:r>
            </a:p>
          </p:txBody>
        </p:sp>
      </p:grpSp>
      <p:grpSp>
        <p:nvGrpSpPr>
          <p:cNvPr id="61" name="Group 60">
            <a:extLst>
              <a:ext uri="{FF2B5EF4-FFF2-40B4-BE49-F238E27FC236}">
                <a16:creationId xmlns:a16="http://schemas.microsoft.com/office/drawing/2014/main" id="{4C230384-53C9-FE42-B223-46FBB5E388B0}"/>
              </a:ext>
            </a:extLst>
          </p:cNvPr>
          <p:cNvGrpSpPr/>
          <p:nvPr/>
        </p:nvGrpSpPr>
        <p:grpSpPr>
          <a:xfrm>
            <a:off x="4874621" y="1748491"/>
            <a:ext cx="2434334" cy="1156476"/>
            <a:chOff x="4874621" y="1334831"/>
            <a:chExt cx="2434334" cy="1156476"/>
          </a:xfrm>
        </p:grpSpPr>
        <p:sp>
          <p:nvSpPr>
            <p:cNvPr id="3" name="Process 2">
              <a:extLst>
                <a:ext uri="{FF2B5EF4-FFF2-40B4-BE49-F238E27FC236}">
                  <a16:creationId xmlns:a16="http://schemas.microsoft.com/office/drawing/2014/main" id="{75659512-DFFA-7343-86C0-54B1B37A2D1F}"/>
                </a:ext>
              </a:extLst>
            </p:cNvPr>
            <p:cNvSpPr/>
            <p:nvPr/>
          </p:nvSpPr>
          <p:spPr bwMode="auto">
            <a:xfrm>
              <a:off x="5617315" y="1334831"/>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Desired Service runtime &lt;= 15 minutes?</a:t>
              </a:r>
            </a:p>
          </p:txBody>
        </p:sp>
        <p:cxnSp>
          <p:nvCxnSpPr>
            <p:cNvPr id="72" name="Straight Arrow Connector 71">
              <a:extLst>
                <a:ext uri="{FF2B5EF4-FFF2-40B4-BE49-F238E27FC236}">
                  <a16:creationId xmlns:a16="http://schemas.microsoft.com/office/drawing/2014/main" id="{2BF55A78-EC82-964A-81E2-49DB7E74C890}"/>
                </a:ext>
              </a:extLst>
            </p:cNvPr>
            <p:cNvCxnSpPr>
              <a:cxnSpLocks/>
              <a:stCxn id="57" idx="3"/>
              <a:endCxn id="3" idx="1"/>
            </p:cNvCxnSpPr>
            <p:nvPr/>
          </p:nvCxnSpPr>
          <p:spPr>
            <a:xfrm flipV="1">
              <a:off x="4914490" y="1913069"/>
              <a:ext cx="702825" cy="18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8828D6E-2168-AC41-819C-A9868D4B5B9C}"/>
                </a:ext>
              </a:extLst>
            </p:cNvPr>
            <p:cNvSpPr txBox="1"/>
            <p:nvPr/>
          </p:nvSpPr>
          <p:spPr>
            <a:xfrm>
              <a:off x="487462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0" name="Group 79">
            <a:extLst>
              <a:ext uri="{FF2B5EF4-FFF2-40B4-BE49-F238E27FC236}">
                <a16:creationId xmlns:a16="http://schemas.microsoft.com/office/drawing/2014/main" id="{BDA66AC8-4BDD-1149-88CC-EF3697CFB8B4}"/>
              </a:ext>
            </a:extLst>
          </p:cNvPr>
          <p:cNvGrpSpPr/>
          <p:nvPr/>
        </p:nvGrpSpPr>
        <p:grpSpPr>
          <a:xfrm>
            <a:off x="12058016" y="1911737"/>
            <a:ext cx="2469244" cy="1160001"/>
            <a:chOff x="12058015" y="1498076"/>
            <a:chExt cx="2469244" cy="1160000"/>
          </a:xfrm>
        </p:grpSpPr>
        <p:sp>
          <p:nvSpPr>
            <p:cNvPr id="30" name="TextBox 29">
              <a:extLst>
                <a:ext uri="{FF2B5EF4-FFF2-40B4-BE49-F238E27FC236}">
                  <a16:creationId xmlns:a16="http://schemas.microsoft.com/office/drawing/2014/main" id="{B75575AD-C80F-B040-800D-3179CDFA7630}"/>
                </a:ext>
              </a:extLst>
            </p:cNvPr>
            <p:cNvSpPr txBox="1"/>
            <p:nvPr/>
          </p:nvSpPr>
          <p:spPr>
            <a:xfrm>
              <a:off x="12375151" y="2196411"/>
              <a:ext cx="2152108" cy="461665"/>
            </a:xfrm>
            <a:prstGeom prst="rect">
              <a:avLst/>
            </a:prstGeom>
            <a:noFill/>
          </p:spPr>
          <p:txBody>
            <a:bodyPr wrap="squar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a:t>
              </a:r>
              <a:r>
                <a:rPr lang="en-US" sz="2400" dirty="0">
                  <a:latin typeface="Amazon Ember" panose="020B0603020204020204" pitchFamily="34" charset="0"/>
                  <a:ea typeface="Amazon Ember" panose="020B0603020204020204" pitchFamily="34" charset="0"/>
                  <a:cs typeface="Amazon Ember" panose="020B0603020204020204" pitchFamily="34" charset="0"/>
                </a:rPr>
                <a:t> Lambda</a:t>
              </a:r>
            </a:p>
          </p:txBody>
        </p:sp>
        <p:pic>
          <p:nvPicPr>
            <p:cNvPr id="37" name="Picture 36">
              <a:extLst>
                <a:ext uri="{FF2B5EF4-FFF2-40B4-BE49-F238E27FC236}">
                  <a16:creationId xmlns:a16="http://schemas.microsoft.com/office/drawing/2014/main" id="{7FF67843-6CB5-2040-A768-319F18F56013}"/>
                </a:ext>
              </a:extLst>
            </p:cNvPr>
            <p:cNvPicPr>
              <a:picLocks noChangeAspect="1"/>
            </p:cNvPicPr>
            <p:nvPr/>
          </p:nvPicPr>
          <p:blipFill>
            <a:blip r:embed="rId6"/>
            <a:stretch>
              <a:fillRect/>
            </a:stretch>
          </p:blipFill>
          <p:spPr>
            <a:xfrm>
              <a:off x="13131165" y="1556116"/>
              <a:ext cx="640080" cy="640080"/>
            </a:xfrm>
            <a:prstGeom prst="rect">
              <a:avLst/>
            </a:prstGeom>
          </p:spPr>
        </p:pic>
        <p:cxnSp>
          <p:nvCxnSpPr>
            <p:cNvPr id="63" name="Straight Arrow Connector 62">
              <a:extLst>
                <a:ext uri="{FF2B5EF4-FFF2-40B4-BE49-F238E27FC236}">
                  <a16:creationId xmlns:a16="http://schemas.microsoft.com/office/drawing/2014/main" id="{E7221246-5E6D-5244-B9D0-2E8AD17861D1}"/>
                </a:ext>
              </a:extLst>
            </p:cNvPr>
            <p:cNvCxnSpPr/>
            <p:nvPr/>
          </p:nvCxnSpPr>
          <p:spPr>
            <a:xfrm flipV="1">
              <a:off x="12097884" y="1887763"/>
              <a:ext cx="702824" cy="77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65E9484-7D32-9342-9839-619FD771CE39}"/>
                </a:ext>
              </a:extLst>
            </p:cNvPr>
            <p:cNvSpPr txBox="1"/>
            <p:nvPr/>
          </p:nvSpPr>
          <p:spPr>
            <a:xfrm>
              <a:off x="12058015" y="1498076"/>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1" name="Group 80">
            <a:extLst>
              <a:ext uri="{FF2B5EF4-FFF2-40B4-BE49-F238E27FC236}">
                <a16:creationId xmlns:a16="http://schemas.microsoft.com/office/drawing/2014/main" id="{9C30E495-88EE-3841-8204-C8685B4BCBF5}"/>
              </a:ext>
            </a:extLst>
          </p:cNvPr>
          <p:cNvGrpSpPr/>
          <p:nvPr/>
        </p:nvGrpSpPr>
        <p:grpSpPr>
          <a:xfrm>
            <a:off x="1368327" y="2897172"/>
            <a:ext cx="10476911" cy="938422"/>
            <a:chOff x="1368326" y="2483512"/>
            <a:chExt cx="10476911" cy="938421"/>
          </a:xfrm>
        </p:grpSpPr>
        <p:sp>
          <p:nvSpPr>
            <p:cNvPr id="40" name="TextBox 39">
              <a:extLst>
                <a:ext uri="{FF2B5EF4-FFF2-40B4-BE49-F238E27FC236}">
                  <a16:creationId xmlns:a16="http://schemas.microsoft.com/office/drawing/2014/main" id="{A15DF42C-2C67-2745-B383-E596B3E4B244}"/>
                </a:ext>
              </a:extLst>
            </p:cNvPr>
            <p:cNvSpPr txBox="1"/>
            <p:nvPr/>
          </p:nvSpPr>
          <p:spPr>
            <a:xfrm>
              <a:off x="11062675"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cxnSp>
          <p:nvCxnSpPr>
            <p:cNvPr id="42" name="Straight Connector 41">
              <a:extLst>
                <a:ext uri="{FF2B5EF4-FFF2-40B4-BE49-F238E27FC236}">
                  <a16:creationId xmlns:a16="http://schemas.microsoft.com/office/drawing/2014/main" id="{C0C579EC-405B-1844-9A0B-B97A833D1AF7}"/>
                </a:ext>
              </a:extLst>
            </p:cNvPr>
            <p:cNvCxnSpPr>
              <a:cxnSpLocks/>
            </p:cNvCxnSpPr>
            <p:nvPr/>
          </p:nvCxnSpPr>
          <p:spPr>
            <a:xfrm flipV="1">
              <a:off x="1431342" y="2963047"/>
              <a:ext cx="9820722"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E15D65-7463-8F4A-AD91-A75C94245FDC}"/>
                </a:ext>
              </a:extLst>
            </p:cNvPr>
            <p:cNvCxnSpPr>
              <a:cxnSpLocks/>
            </p:cNvCxnSpPr>
            <p:nvPr/>
          </p:nvCxnSpPr>
          <p:spPr>
            <a:xfrm>
              <a:off x="8857600" y="2487407"/>
              <a:ext cx="0" cy="481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56A967-1E4D-924A-9707-645F44EEA304}"/>
                </a:ext>
              </a:extLst>
            </p:cNvPr>
            <p:cNvCxnSpPr>
              <a:cxnSpLocks/>
            </p:cNvCxnSpPr>
            <p:nvPr/>
          </p:nvCxnSpPr>
          <p:spPr>
            <a:xfrm>
              <a:off x="6463135" y="2489959"/>
              <a:ext cx="0" cy="4761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F91820-021E-0B40-991D-D36EDADDB7A4}"/>
                </a:ext>
              </a:extLst>
            </p:cNvPr>
            <p:cNvCxnSpPr/>
            <p:nvPr/>
          </p:nvCxnSpPr>
          <p:spPr>
            <a:xfrm>
              <a:off x="1431342" y="2497047"/>
              <a:ext cx="0" cy="4620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3C3200-B14C-4D4E-8B62-B6A426F88E82}"/>
                </a:ext>
              </a:extLst>
            </p:cNvPr>
            <p:cNvCxnSpPr>
              <a:cxnSpLocks/>
            </p:cNvCxnSpPr>
            <p:nvPr/>
          </p:nvCxnSpPr>
          <p:spPr>
            <a:xfrm flipV="1">
              <a:off x="5941128" y="2972594"/>
              <a:ext cx="0" cy="449339"/>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CE5DFB7-CB22-5D44-9150-30FA15E3A1EE}"/>
                </a:ext>
              </a:extLst>
            </p:cNvPr>
            <p:cNvSpPr txBox="1"/>
            <p:nvPr/>
          </p:nvSpPr>
          <p:spPr>
            <a:xfrm>
              <a:off x="629638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5" name="TextBox 64">
              <a:extLst>
                <a:ext uri="{FF2B5EF4-FFF2-40B4-BE49-F238E27FC236}">
                  <a16:creationId xmlns:a16="http://schemas.microsoft.com/office/drawing/2014/main" id="{1A32638B-B095-D346-9879-0AC840783C4C}"/>
                </a:ext>
              </a:extLst>
            </p:cNvPr>
            <p:cNvSpPr txBox="1"/>
            <p:nvPr/>
          </p:nvSpPr>
          <p:spPr>
            <a:xfrm>
              <a:off x="8690844"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8" name="TextBox 67">
              <a:extLst>
                <a:ext uri="{FF2B5EF4-FFF2-40B4-BE49-F238E27FC236}">
                  <a16:creationId xmlns:a16="http://schemas.microsoft.com/office/drawing/2014/main" id="{B355371B-1139-1B48-8607-3C778D181BEC}"/>
                </a:ext>
              </a:extLst>
            </p:cNvPr>
            <p:cNvSpPr txBox="1"/>
            <p:nvPr/>
          </p:nvSpPr>
          <p:spPr>
            <a:xfrm>
              <a:off x="1368326"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74" name="TextBox 73">
              <a:extLst>
                <a:ext uri="{FF2B5EF4-FFF2-40B4-BE49-F238E27FC236}">
                  <a16:creationId xmlns:a16="http://schemas.microsoft.com/office/drawing/2014/main" id="{8CE5DFB7-CB22-5D44-9150-30FA15E3A1EE}"/>
                </a:ext>
              </a:extLst>
            </p:cNvPr>
            <p:cNvSpPr txBox="1"/>
            <p:nvPr/>
          </p:nvSpPr>
          <p:spPr>
            <a:xfrm>
              <a:off x="419767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cxnSp>
          <p:nvCxnSpPr>
            <p:cNvPr id="75" name="Straight Connector 74">
              <a:extLst>
                <a:ext uri="{FF2B5EF4-FFF2-40B4-BE49-F238E27FC236}">
                  <a16:creationId xmlns:a16="http://schemas.microsoft.com/office/drawing/2014/main" id="{3156A967-1E4D-924A-9707-645F44EEA304}"/>
                </a:ext>
              </a:extLst>
            </p:cNvPr>
            <p:cNvCxnSpPr/>
            <p:nvPr/>
          </p:nvCxnSpPr>
          <p:spPr>
            <a:xfrm>
              <a:off x="4293198" y="2498197"/>
              <a:ext cx="0" cy="4597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74F1DBD-1843-4B40-99B8-5055776B5A87}"/>
                </a:ext>
              </a:extLst>
            </p:cNvPr>
            <p:cNvCxnSpPr>
              <a:cxnSpLocks/>
            </p:cNvCxnSpPr>
            <p:nvPr/>
          </p:nvCxnSpPr>
          <p:spPr>
            <a:xfrm>
              <a:off x="11252064" y="2483512"/>
              <a:ext cx="0" cy="489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itle 11">
            <a:extLst>
              <a:ext uri="{FF2B5EF4-FFF2-40B4-BE49-F238E27FC236}">
                <a16:creationId xmlns:a16="http://schemas.microsoft.com/office/drawing/2014/main" id="{E4F3C1E6-E337-7140-A9C8-F48F8CC7E939}"/>
              </a:ext>
            </a:extLst>
          </p:cNvPr>
          <p:cNvSpPr>
            <a:spLocks noGrp="1"/>
          </p:cNvSpPr>
          <p:nvPr>
            <p:ph type="title"/>
          </p:nvPr>
        </p:nvSpPr>
        <p:spPr/>
        <p:txBody>
          <a:bodyPr/>
          <a:lstStyle/>
          <a:p>
            <a:r>
              <a:rPr lang="en-US" dirty="0"/>
              <a:t>Decision Tree – well, almost!</a:t>
            </a:r>
          </a:p>
        </p:txBody>
      </p:sp>
    </p:spTree>
    <p:extLst>
      <p:ext uri="{BB962C8B-B14F-4D97-AF65-F5344CB8AC3E}">
        <p14:creationId xmlns:p14="http://schemas.microsoft.com/office/powerpoint/2010/main" val="284771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left)">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left)">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up)">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up)">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up)">
                                      <p:cBhvr>
                                        <p:cTn id="51" dur="500"/>
                                        <p:tgtEl>
                                          <p:spTgt spid="8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up)">
                                      <p:cBhvr>
                                        <p:cTn id="5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08EF-2470-944E-9D72-5803F8079808}"/>
              </a:ext>
            </a:extLst>
          </p:cNvPr>
          <p:cNvSpPr>
            <a:spLocks noGrp="1"/>
          </p:cNvSpPr>
          <p:nvPr>
            <p:ph type="title"/>
          </p:nvPr>
        </p:nvSpPr>
        <p:spPr/>
        <p:txBody>
          <a:bodyPr/>
          <a:lstStyle/>
          <a:p>
            <a:r>
              <a:rPr lang="en-US" dirty="0"/>
              <a:t>Architecting microservices</a:t>
            </a:r>
          </a:p>
        </p:txBody>
      </p:sp>
    </p:spTree>
    <p:extLst>
      <p:ext uri="{BB962C8B-B14F-4D97-AF65-F5344CB8AC3E}">
        <p14:creationId xmlns:p14="http://schemas.microsoft.com/office/powerpoint/2010/main" val="41216051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bject 2">
            <a:extLst>
              <a:ext uri="{FF2B5EF4-FFF2-40B4-BE49-F238E27FC236}">
                <a16:creationId xmlns:a16="http://schemas.microsoft.com/office/drawing/2014/main" id="{3B4270B3-546C-4012-FEDC-603D3C4DEB95}"/>
              </a:ext>
            </a:extLst>
          </p:cNvPr>
          <p:cNvSpPr txBox="1">
            <a:spLocks noGrp="1"/>
          </p:cNvSpPr>
          <p:nvPr>
            <p:ph type="title"/>
          </p:nvPr>
        </p:nvSpPr>
        <p:spPr>
          <a:xfrm>
            <a:off x="1383368" y="787345"/>
            <a:ext cx="10069830" cy="596958"/>
          </a:xfrm>
          <a:prstGeom prst="rect">
            <a:avLst/>
          </a:prstGeom>
        </p:spPr>
        <p:txBody>
          <a:bodyPr vert="horz" wrap="square" lIns="0" tIns="12065" rIns="0" bIns="0" rtlCol="0">
            <a:spAutoFit/>
          </a:bodyPr>
          <a:lstStyle/>
          <a:p>
            <a:pPr marL="12700">
              <a:lnSpc>
                <a:spcPct val="100000"/>
              </a:lnSpc>
              <a:spcBef>
                <a:spcPts val="95"/>
              </a:spcBef>
            </a:pPr>
            <a:r>
              <a:rPr spc="100" dirty="0"/>
              <a:t>A</a:t>
            </a:r>
            <a:r>
              <a:rPr spc="-140" dirty="0"/>
              <a:t> </a:t>
            </a:r>
            <a:r>
              <a:rPr dirty="0"/>
              <a:t>basic</a:t>
            </a:r>
            <a:r>
              <a:rPr spc="-145" dirty="0"/>
              <a:t> </a:t>
            </a:r>
            <a:r>
              <a:rPr spc="-30" dirty="0"/>
              <a:t>serverless</a:t>
            </a:r>
            <a:r>
              <a:rPr spc="-140" dirty="0"/>
              <a:t> </a:t>
            </a:r>
            <a:r>
              <a:rPr dirty="0"/>
              <a:t>web</a:t>
            </a:r>
            <a:r>
              <a:rPr spc="-140" dirty="0"/>
              <a:t> </a:t>
            </a:r>
            <a:r>
              <a:rPr spc="-10" dirty="0"/>
              <a:t>application</a:t>
            </a:r>
          </a:p>
        </p:txBody>
      </p:sp>
      <p:grpSp>
        <p:nvGrpSpPr>
          <p:cNvPr id="52" name="object 3">
            <a:extLst>
              <a:ext uri="{FF2B5EF4-FFF2-40B4-BE49-F238E27FC236}">
                <a16:creationId xmlns:a16="http://schemas.microsoft.com/office/drawing/2014/main" id="{C51CD187-4A55-7EAC-F080-2F0DF8AF7750}"/>
              </a:ext>
            </a:extLst>
          </p:cNvPr>
          <p:cNvGrpSpPr/>
          <p:nvPr/>
        </p:nvGrpSpPr>
        <p:grpSpPr>
          <a:xfrm>
            <a:off x="3045416" y="2226636"/>
            <a:ext cx="9390380" cy="4167504"/>
            <a:chOff x="2030348" y="1681352"/>
            <a:chExt cx="9390380" cy="4167504"/>
          </a:xfrm>
        </p:grpSpPr>
        <p:pic>
          <p:nvPicPr>
            <p:cNvPr id="53" name="object 4">
              <a:extLst>
                <a:ext uri="{FF2B5EF4-FFF2-40B4-BE49-F238E27FC236}">
                  <a16:creationId xmlns:a16="http://schemas.microsoft.com/office/drawing/2014/main" id="{B7C9F724-6696-89DE-AD60-B71710E65127}"/>
                </a:ext>
              </a:extLst>
            </p:cNvPr>
            <p:cNvPicPr/>
            <p:nvPr/>
          </p:nvPicPr>
          <p:blipFill>
            <a:blip r:embed="rId2" cstate="print"/>
            <a:stretch>
              <a:fillRect/>
            </a:stretch>
          </p:blipFill>
          <p:spPr>
            <a:xfrm>
              <a:off x="4802123" y="4628388"/>
              <a:ext cx="621791" cy="621792"/>
            </a:xfrm>
            <a:prstGeom prst="rect">
              <a:avLst/>
            </a:prstGeom>
          </p:spPr>
        </p:pic>
        <p:pic>
          <p:nvPicPr>
            <p:cNvPr id="54" name="object 5">
              <a:extLst>
                <a:ext uri="{FF2B5EF4-FFF2-40B4-BE49-F238E27FC236}">
                  <a16:creationId xmlns:a16="http://schemas.microsoft.com/office/drawing/2014/main" id="{70A17CAF-A34F-D8E8-38B7-7F41E4127F36}"/>
                </a:ext>
              </a:extLst>
            </p:cNvPr>
            <p:cNvPicPr/>
            <p:nvPr/>
          </p:nvPicPr>
          <p:blipFill>
            <a:blip r:embed="rId3" cstate="print"/>
            <a:stretch>
              <a:fillRect/>
            </a:stretch>
          </p:blipFill>
          <p:spPr>
            <a:xfrm>
              <a:off x="3226307" y="4636007"/>
              <a:ext cx="621792" cy="621792"/>
            </a:xfrm>
            <a:prstGeom prst="rect">
              <a:avLst/>
            </a:prstGeom>
          </p:spPr>
        </p:pic>
        <p:sp>
          <p:nvSpPr>
            <p:cNvPr id="55" name="object 6">
              <a:extLst>
                <a:ext uri="{FF2B5EF4-FFF2-40B4-BE49-F238E27FC236}">
                  <a16:creationId xmlns:a16="http://schemas.microsoft.com/office/drawing/2014/main" id="{DFCD667E-5D35-59D2-5829-332086DC72C3}"/>
                </a:ext>
              </a:extLst>
            </p:cNvPr>
            <p:cNvSpPr/>
            <p:nvPr/>
          </p:nvSpPr>
          <p:spPr>
            <a:xfrm>
              <a:off x="2039873" y="1690877"/>
              <a:ext cx="9371330" cy="4148454"/>
            </a:xfrm>
            <a:custGeom>
              <a:avLst/>
              <a:gdLst/>
              <a:ahLst/>
              <a:cxnLst/>
              <a:rect l="l" t="t" r="r" b="b"/>
              <a:pathLst>
                <a:path w="9371330" h="4148454">
                  <a:moveTo>
                    <a:pt x="0" y="4148328"/>
                  </a:moveTo>
                  <a:lnTo>
                    <a:pt x="9371076" y="4148328"/>
                  </a:lnTo>
                  <a:lnTo>
                    <a:pt x="9371076" y="0"/>
                  </a:lnTo>
                  <a:lnTo>
                    <a:pt x="0" y="0"/>
                  </a:lnTo>
                  <a:lnTo>
                    <a:pt x="0" y="4148328"/>
                  </a:lnTo>
                  <a:close/>
                </a:path>
              </a:pathLst>
            </a:custGeom>
            <a:ln w="19050">
              <a:solidFill>
                <a:srgbClr val="F9F9F9"/>
              </a:solidFill>
            </a:ln>
          </p:spPr>
          <p:txBody>
            <a:bodyPr wrap="square" lIns="0" tIns="0" rIns="0" bIns="0" rtlCol="0"/>
            <a:lstStyle/>
            <a:p>
              <a:endParaRPr/>
            </a:p>
          </p:txBody>
        </p:sp>
      </p:grpSp>
      <p:sp>
        <p:nvSpPr>
          <p:cNvPr id="56" name="object 7">
            <a:extLst>
              <a:ext uri="{FF2B5EF4-FFF2-40B4-BE49-F238E27FC236}">
                <a16:creationId xmlns:a16="http://schemas.microsoft.com/office/drawing/2014/main" id="{992FB1D1-2160-7381-F3F3-B244ED856C9C}"/>
              </a:ext>
            </a:extLst>
          </p:cNvPr>
          <p:cNvSpPr txBox="1"/>
          <p:nvPr/>
        </p:nvSpPr>
        <p:spPr>
          <a:xfrm>
            <a:off x="3498934" y="2303217"/>
            <a:ext cx="730250" cy="193675"/>
          </a:xfrm>
          <a:prstGeom prst="rect">
            <a:avLst/>
          </a:prstGeom>
        </p:spPr>
        <p:txBody>
          <a:bodyPr vert="horz" wrap="square" lIns="0" tIns="13335" rIns="0" bIns="0" rtlCol="0">
            <a:spAutoFit/>
          </a:bodyPr>
          <a:lstStyle/>
          <a:p>
            <a:pPr marL="12700">
              <a:lnSpc>
                <a:spcPct val="100000"/>
              </a:lnSpc>
              <a:spcBef>
                <a:spcPts val="105"/>
              </a:spcBef>
            </a:pPr>
            <a:r>
              <a:rPr sz="1100" spc="75" dirty="0">
                <a:solidFill>
                  <a:srgbClr val="F9F9F9"/>
                </a:solidFill>
                <a:latin typeface="Trebuchet MS"/>
                <a:cs typeface="Trebuchet MS"/>
              </a:rPr>
              <a:t>AWS</a:t>
            </a:r>
            <a:r>
              <a:rPr sz="1100" spc="-50" dirty="0">
                <a:solidFill>
                  <a:srgbClr val="F9F9F9"/>
                </a:solidFill>
                <a:latin typeface="Trebuchet MS"/>
                <a:cs typeface="Trebuchet MS"/>
              </a:rPr>
              <a:t> </a:t>
            </a:r>
            <a:r>
              <a:rPr sz="1100" spc="-10" dirty="0">
                <a:solidFill>
                  <a:srgbClr val="F9F9F9"/>
                </a:solidFill>
                <a:latin typeface="Trebuchet MS"/>
                <a:cs typeface="Trebuchet MS"/>
              </a:rPr>
              <a:t>Cloud</a:t>
            </a:r>
            <a:endParaRPr sz="1100">
              <a:latin typeface="Trebuchet MS"/>
              <a:cs typeface="Trebuchet MS"/>
            </a:endParaRPr>
          </a:p>
        </p:txBody>
      </p:sp>
      <p:grpSp>
        <p:nvGrpSpPr>
          <p:cNvPr id="57" name="object 8">
            <a:extLst>
              <a:ext uri="{FF2B5EF4-FFF2-40B4-BE49-F238E27FC236}">
                <a16:creationId xmlns:a16="http://schemas.microsoft.com/office/drawing/2014/main" id="{D491AC8F-A86F-6FD0-108D-811084423A46}"/>
              </a:ext>
            </a:extLst>
          </p:cNvPr>
          <p:cNvGrpSpPr/>
          <p:nvPr/>
        </p:nvGrpSpPr>
        <p:grpSpPr>
          <a:xfrm>
            <a:off x="2608409" y="2240288"/>
            <a:ext cx="9661525" cy="3652520"/>
            <a:chOff x="1593341" y="1695004"/>
            <a:chExt cx="9661525" cy="3652520"/>
          </a:xfrm>
        </p:grpSpPr>
        <p:pic>
          <p:nvPicPr>
            <p:cNvPr id="58" name="object 9">
              <a:extLst>
                <a:ext uri="{FF2B5EF4-FFF2-40B4-BE49-F238E27FC236}">
                  <a16:creationId xmlns:a16="http://schemas.microsoft.com/office/drawing/2014/main" id="{41E4DBAB-88EA-EC35-071F-4972171F6318}"/>
                </a:ext>
              </a:extLst>
            </p:cNvPr>
            <p:cNvPicPr/>
            <p:nvPr/>
          </p:nvPicPr>
          <p:blipFill>
            <a:blip r:embed="rId4" cstate="print"/>
            <a:stretch>
              <a:fillRect/>
            </a:stretch>
          </p:blipFill>
          <p:spPr>
            <a:xfrm>
              <a:off x="2044004" y="1695004"/>
              <a:ext cx="241770" cy="241447"/>
            </a:xfrm>
            <a:prstGeom prst="rect">
              <a:avLst/>
            </a:prstGeom>
          </p:spPr>
        </p:pic>
        <p:sp>
          <p:nvSpPr>
            <p:cNvPr id="59" name="object 10">
              <a:extLst>
                <a:ext uri="{FF2B5EF4-FFF2-40B4-BE49-F238E27FC236}">
                  <a16:creationId xmlns:a16="http://schemas.microsoft.com/office/drawing/2014/main" id="{79196F5A-E6E4-4888-2986-0660A13ACD12}"/>
                </a:ext>
              </a:extLst>
            </p:cNvPr>
            <p:cNvSpPr/>
            <p:nvPr/>
          </p:nvSpPr>
          <p:spPr>
            <a:xfrm>
              <a:off x="3848862" y="4884927"/>
              <a:ext cx="955040" cy="110489"/>
            </a:xfrm>
            <a:custGeom>
              <a:avLst/>
              <a:gdLst/>
              <a:ahLst/>
              <a:cxnLst/>
              <a:rect l="l" t="t" r="r" b="b"/>
              <a:pathLst>
                <a:path w="955039" h="110489">
                  <a:moveTo>
                    <a:pt x="62991" y="0"/>
                  </a:moveTo>
                  <a:lnTo>
                    <a:pt x="59054" y="3556"/>
                  </a:lnTo>
                  <a:lnTo>
                    <a:pt x="0" y="55118"/>
                  </a:lnTo>
                  <a:lnTo>
                    <a:pt x="59054" y="106680"/>
                  </a:lnTo>
                  <a:lnTo>
                    <a:pt x="62991" y="110236"/>
                  </a:lnTo>
                  <a:lnTo>
                    <a:pt x="68961" y="109855"/>
                  </a:lnTo>
                  <a:lnTo>
                    <a:pt x="72389" y="105791"/>
                  </a:lnTo>
                  <a:lnTo>
                    <a:pt x="75946" y="101854"/>
                  </a:lnTo>
                  <a:lnTo>
                    <a:pt x="75564" y="95885"/>
                  </a:lnTo>
                  <a:lnTo>
                    <a:pt x="71500" y="92456"/>
                  </a:lnTo>
                  <a:lnTo>
                    <a:pt x="39714" y="64643"/>
                  </a:lnTo>
                  <a:lnTo>
                    <a:pt x="14477" y="64643"/>
                  </a:lnTo>
                  <a:lnTo>
                    <a:pt x="14477" y="45593"/>
                  </a:lnTo>
                  <a:lnTo>
                    <a:pt x="39714" y="45593"/>
                  </a:lnTo>
                  <a:lnTo>
                    <a:pt x="71500" y="17780"/>
                  </a:lnTo>
                  <a:lnTo>
                    <a:pt x="75564" y="14351"/>
                  </a:lnTo>
                  <a:lnTo>
                    <a:pt x="75946" y="8382"/>
                  </a:lnTo>
                  <a:lnTo>
                    <a:pt x="72389" y="4445"/>
                  </a:lnTo>
                  <a:lnTo>
                    <a:pt x="68961" y="381"/>
                  </a:lnTo>
                  <a:lnTo>
                    <a:pt x="62991" y="0"/>
                  </a:lnTo>
                  <a:close/>
                </a:path>
                <a:path w="955039" h="110489">
                  <a:moveTo>
                    <a:pt x="925827" y="55118"/>
                  </a:moveTo>
                  <a:lnTo>
                    <a:pt x="879221" y="95885"/>
                  </a:lnTo>
                  <a:lnTo>
                    <a:pt x="878839" y="101854"/>
                  </a:lnTo>
                  <a:lnTo>
                    <a:pt x="882268" y="105791"/>
                  </a:lnTo>
                  <a:lnTo>
                    <a:pt x="885698" y="109855"/>
                  </a:lnTo>
                  <a:lnTo>
                    <a:pt x="891666" y="110236"/>
                  </a:lnTo>
                  <a:lnTo>
                    <a:pt x="943773" y="64643"/>
                  </a:lnTo>
                  <a:lnTo>
                    <a:pt x="940180" y="64643"/>
                  </a:lnTo>
                  <a:lnTo>
                    <a:pt x="940180" y="62230"/>
                  </a:lnTo>
                  <a:lnTo>
                    <a:pt x="933958" y="62230"/>
                  </a:lnTo>
                  <a:lnTo>
                    <a:pt x="925827" y="55118"/>
                  </a:lnTo>
                  <a:close/>
                </a:path>
                <a:path w="955039"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955039" h="110489">
                  <a:moveTo>
                    <a:pt x="914937" y="45593"/>
                  </a:moveTo>
                  <a:lnTo>
                    <a:pt x="39714" y="45593"/>
                  </a:lnTo>
                  <a:lnTo>
                    <a:pt x="28828" y="55118"/>
                  </a:lnTo>
                  <a:lnTo>
                    <a:pt x="39714" y="64643"/>
                  </a:lnTo>
                  <a:lnTo>
                    <a:pt x="914937" y="64643"/>
                  </a:lnTo>
                  <a:lnTo>
                    <a:pt x="925827" y="55118"/>
                  </a:lnTo>
                  <a:lnTo>
                    <a:pt x="914937" y="45593"/>
                  </a:lnTo>
                  <a:close/>
                </a:path>
                <a:path w="955039" h="110489">
                  <a:moveTo>
                    <a:pt x="943773" y="45593"/>
                  </a:moveTo>
                  <a:lnTo>
                    <a:pt x="940180" y="45593"/>
                  </a:lnTo>
                  <a:lnTo>
                    <a:pt x="940180" y="64643"/>
                  </a:lnTo>
                  <a:lnTo>
                    <a:pt x="943773" y="64643"/>
                  </a:lnTo>
                  <a:lnTo>
                    <a:pt x="954659" y="55118"/>
                  </a:lnTo>
                  <a:lnTo>
                    <a:pt x="943773" y="45593"/>
                  </a:lnTo>
                  <a:close/>
                </a:path>
                <a:path w="955039" h="110489">
                  <a:moveTo>
                    <a:pt x="20700" y="48006"/>
                  </a:moveTo>
                  <a:lnTo>
                    <a:pt x="20700" y="62230"/>
                  </a:lnTo>
                  <a:lnTo>
                    <a:pt x="28828" y="55118"/>
                  </a:lnTo>
                  <a:lnTo>
                    <a:pt x="20700" y="48006"/>
                  </a:lnTo>
                  <a:close/>
                </a:path>
                <a:path w="955039" h="110489">
                  <a:moveTo>
                    <a:pt x="28828" y="55118"/>
                  </a:moveTo>
                  <a:lnTo>
                    <a:pt x="20700" y="62230"/>
                  </a:lnTo>
                  <a:lnTo>
                    <a:pt x="36957" y="62230"/>
                  </a:lnTo>
                  <a:lnTo>
                    <a:pt x="28828" y="55118"/>
                  </a:lnTo>
                  <a:close/>
                </a:path>
                <a:path w="955039" h="110489">
                  <a:moveTo>
                    <a:pt x="933958" y="48006"/>
                  </a:moveTo>
                  <a:lnTo>
                    <a:pt x="925827" y="55118"/>
                  </a:lnTo>
                  <a:lnTo>
                    <a:pt x="933958" y="62230"/>
                  </a:lnTo>
                  <a:lnTo>
                    <a:pt x="933958" y="48006"/>
                  </a:lnTo>
                  <a:close/>
                </a:path>
                <a:path w="955039" h="110489">
                  <a:moveTo>
                    <a:pt x="940180" y="48006"/>
                  </a:moveTo>
                  <a:lnTo>
                    <a:pt x="933958" y="48006"/>
                  </a:lnTo>
                  <a:lnTo>
                    <a:pt x="933958" y="62230"/>
                  </a:lnTo>
                  <a:lnTo>
                    <a:pt x="940180" y="62230"/>
                  </a:lnTo>
                  <a:lnTo>
                    <a:pt x="940180" y="48006"/>
                  </a:lnTo>
                  <a:close/>
                </a:path>
                <a:path w="955039" h="110489">
                  <a:moveTo>
                    <a:pt x="36957" y="48006"/>
                  </a:moveTo>
                  <a:lnTo>
                    <a:pt x="20700" y="48006"/>
                  </a:lnTo>
                  <a:lnTo>
                    <a:pt x="28828" y="55118"/>
                  </a:lnTo>
                  <a:lnTo>
                    <a:pt x="36957" y="48006"/>
                  </a:lnTo>
                  <a:close/>
                </a:path>
                <a:path w="955039" h="110489">
                  <a:moveTo>
                    <a:pt x="891666" y="0"/>
                  </a:moveTo>
                  <a:lnTo>
                    <a:pt x="885698" y="381"/>
                  </a:lnTo>
                  <a:lnTo>
                    <a:pt x="882268" y="4445"/>
                  </a:lnTo>
                  <a:lnTo>
                    <a:pt x="878839" y="8382"/>
                  </a:lnTo>
                  <a:lnTo>
                    <a:pt x="879221" y="14351"/>
                  </a:lnTo>
                  <a:lnTo>
                    <a:pt x="925827" y="55118"/>
                  </a:lnTo>
                  <a:lnTo>
                    <a:pt x="933958" y="48006"/>
                  </a:lnTo>
                  <a:lnTo>
                    <a:pt x="940180" y="48006"/>
                  </a:lnTo>
                  <a:lnTo>
                    <a:pt x="940180" y="45593"/>
                  </a:lnTo>
                  <a:lnTo>
                    <a:pt x="943773" y="45593"/>
                  </a:lnTo>
                  <a:lnTo>
                    <a:pt x="891666" y="0"/>
                  </a:lnTo>
                  <a:close/>
                </a:path>
              </a:pathLst>
            </a:custGeom>
            <a:solidFill>
              <a:srgbClr val="8FA7C4"/>
            </a:solidFill>
          </p:spPr>
          <p:txBody>
            <a:bodyPr wrap="square" lIns="0" tIns="0" rIns="0" bIns="0" rtlCol="0"/>
            <a:lstStyle/>
            <a:p>
              <a:endParaRPr/>
            </a:p>
          </p:txBody>
        </p:sp>
        <p:pic>
          <p:nvPicPr>
            <p:cNvPr id="60" name="object 11">
              <a:extLst>
                <a:ext uri="{FF2B5EF4-FFF2-40B4-BE49-F238E27FC236}">
                  <a16:creationId xmlns:a16="http://schemas.microsoft.com/office/drawing/2014/main" id="{4A4E3C8B-8C9F-545B-796D-2EE3257E9C14}"/>
                </a:ext>
              </a:extLst>
            </p:cNvPr>
            <p:cNvPicPr/>
            <p:nvPr/>
          </p:nvPicPr>
          <p:blipFill>
            <a:blip r:embed="rId5" cstate="print"/>
            <a:stretch>
              <a:fillRect/>
            </a:stretch>
          </p:blipFill>
          <p:spPr>
            <a:xfrm>
              <a:off x="4011168" y="2604516"/>
              <a:ext cx="621791" cy="621791"/>
            </a:xfrm>
            <a:prstGeom prst="rect">
              <a:avLst/>
            </a:prstGeom>
          </p:spPr>
        </p:pic>
        <p:sp>
          <p:nvSpPr>
            <p:cNvPr id="61" name="object 12">
              <a:extLst>
                <a:ext uri="{FF2B5EF4-FFF2-40B4-BE49-F238E27FC236}">
                  <a16:creationId xmlns:a16="http://schemas.microsoft.com/office/drawing/2014/main" id="{0E31D4A4-5AF9-7E5C-4B32-6F5E86A71735}"/>
                </a:ext>
              </a:extLst>
            </p:cNvPr>
            <p:cNvSpPr/>
            <p:nvPr/>
          </p:nvSpPr>
          <p:spPr>
            <a:xfrm>
              <a:off x="1593342" y="2861055"/>
              <a:ext cx="5086985" cy="1612900"/>
            </a:xfrm>
            <a:custGeom>
              <a:avLst/>
              <a:gdLst/>
              <a:ahLst/>
              <a:cxnLst/>
              <a:rect l="l" t="t" r="r" b="b"/>
              <a:pathLst>
                <a:path w="5086984" h="1612900">
                  <a:moveTo>
                    <a:pt x="2418715" y="55118"/>
                  </a:moveTo>
                  <a:lnTo>
                    <a:pt x="2407818" y="45593"/>
                  </a:lnTo>
                  <a:lnTo>
                    <a:pt x="2359787" y="3556"/>
                  </a:lnTo>
                  <a:lnTo>
                    <a:pt x="2355850" y="0"/>
                  </a:lnTo>
                  <a:lnTo>
                    <a:pt x="2349754" y="381"/>
                  </a:lnTo>
                  <a:lnTo>
                    <a:pt x="2346325" y="4445"/>
                  </a:lnTo>
                  <a:lnTo>
                    <a:pt x="2342896" y="8382"/>
                  </a:lnTo>
                  <a:lnTo>
                    <a:pt x="2343277" y="14351"/>
                  </a:lnTo>
                  <a:lnTo>
                    <a:pt x="2378976" y="45593"/>
                  </a:lnTo>
                  <a:lnTo>
                    <a:pt x="39712" y="45593"/>
                  </a:lnTo>
                  <a:lnTo>
                    <a:pt x="71501" y="17780"/>
                  </a:lnTo>
                  <a:lnTo>
                    <a:pt x="75565" y="14351"/>
                  </a:lnTo>
                  <a:lnTo>
                    <a:pt x="75946" y="8382"/>
                  </a:lnTo>
                  <a:lnTo>
                    <a:pt x="72390" y="4445"/>
                  </a:lnTo>
                  <a:lnTo>
                    <a:pt x="68948" y="381"/>
                  </a:lnTo>
                  <a:lnTo>
                    <a:pt x="62979" y="0"/>
                  </a:lnTo>
                  <a:lnTo>
                    <a:pt x="59055" y="3556"/>
                  </a:lnTo>
                  <a:lnTo>
                    <a:pt x="0" y="55118"/>
                  </a:lnTo>
                  <a:lnTo>
                    <a:pt x="59055" y="106680"/>
                  </a:lnTo>
                  <a:lnTo>
                    <a:pt x="62979" y="110236"/>
                  </a:lnTo>
                  <a:lnTo>
                    <a:pt x="68948" y="109855"/>
                  </a:lnTo>
                  <a:lnTo>
                    <a:pt x="72390" y="105791"/>
                  </a:lnTo>
                  <a:lnTo>
                    <a:pt x="75946" y="101854"/>
                  </a:lnTo>
                  <a:lnTo>
                    <a:pt x="75565" y="95885"/>
                  </a:lnTo>
                  <a:lnTo>
                    <a:pt x="71501" y="92456"/>
                  </a:lnTo>
                  <a:lnTo>
                    <a:pt x="39712" y="64643"/>
                  </a:lnTo>
                  <a:lnTo>
                    <a:pt x="2378976" y="64643"/>
                  </a:lnTo>
                  <a:lnTo>
                    <a:pt x="2343277" y="95885"/>
                  </a:lnTo>
                  <a:lnTo>
                    <a:pt x="2342896" y="101854"/>
                  </a:lnTo>
                  <a:lnTo>
                    <a:pt x="2346325" y="105791"/>
                  </a:lnTo>
                  <a:lnTo>
                    <a:pt x="2349754" y="109855"/>
                  </a:lnTo>
                  <a:lnTo>
                    <a:pt x="2355850" y="110236"/>
                  </a:lnTo>
                  <a:lnTo>
                    <a:pt x="2359787" y="106680"/>
                  </a:lnTo>
                  <a:lnTo>
                    <a:pt x="2407818" y="64643"/>
                  </a:lnTo>
                  <a:lnTo>
                    <a:pt x="2418715" y="55118"/>
                  </a:lnTo>
                  <a:close/>
                </a:path>
                <a:path w="5086984" h="1612900">
                  <a:moveTo>
                    <a:pt x="5062728" y="1557782"/>
                  </a:moveTo>
                  <a:lnTo>
                    <a:pt x="5051818" y="1548257"/>
                  </a:lnTo>
                  <a:lnTo>
                    <a:pt x="5003673" y="1506220"/>
                  </a:lnTo>
                  <a:lnTo>
                    <a:pt x="4999736" y="1502664"/>
                  </a:lnTo>
                  <a:lnTo>
                    <a:pt x="4993754" y="1503045"/>
                  </a:lnTo>
                  <a:lnTo>
                    <a:pt x="4990338" y="1507109"/>
                  </a:lnTo>
                  <a:lnTo>
                    <a:pt x="4986782" y="1511046"/>
                  </a:lnTo>
                  <a:lnTo>
                    <a:pt x="4987163" y="1517015"/>
                  </a:lnTo>
                  <a:lnTo>
                    <a:pt x="4991227" y="1520444"/>
                  </a:lnTo>
                  <a:lnTo>
                    <a:pt x="5023002" y="1548257"/>
                  </a:lnTo>
                  <a:lnTo>
                    <a:pt x="4109085" y="1548257"/>
                  </a:lnTo>
                  <a:lnTo>
                    <a:pt x="4109085" y="68834"/>
                  </a:lnTo>
                  <a:lnTo>
                    <a:pt x="4090035" y="68834"/>
                  </a:lnTo>
                  <a:lnTo>
                    <a:pt x="4090035" y="1567307"/>
                  </a:lnTo>
                  <a:lnTo>
                    <a:pt x="5023002" y="1567307"/>
                  </a:lnTo>
                  <a:lnTo>
                    <a:pt x="4991227" y="1595120"/>
                  </a:lnTo>
                  <a:lnTo>
                    <a:pt x="4987163" y="1598549"/>
                  </a:lnTo>
                  <a:lnTo>
                    <a:pt x="4986782" y="1604518"/>
                  </a:lnTo>
                  <a:lnTo>
                    <a:pt x="4990338" y="1608455"/>
                  </a:lnTo>
                  <a:lnTo>
                    <a:pt x="4993754" y="1612519"/>
                  </a:lnTo>
                  <a:lnTo>
                    <a:pt x="4999736" y="1612900"/>
                  </a:lnTo>
                  <a:lnTo>
                    <a:pt x="5003673" y="1609344"/>
                  </a:lnTo>
                  <a:lnTo>
                    <a:pt x="5051818" y="1567307"/>
                  </a:lnTo>
                  <a:lnTo>
                    <a:pt x="5062728" y="1557782"/>
                  </a:lnTo>
                  <a:close/>
                </a:path>
                <a:path w="5086984" h="1612900">
                  <a:moveTo>
                    <a:pt x="5086985" y="55118"/>
                  </a:moveTo>
                  <a:lnTo>
                    <a:pt x="5076088" y="45593"/>
                  </a:lnTo>
                  <a:lnTo>
                    <a:pt x="5028057" y="3556"/>
                  </a:lnTo>
                  <a:lnTo>
                    <a:pt x="5024107" y="0"/>
                  </a:lnTo>
                  <a:lnTo>
                    <a:pt x="5018024" y="381"/>
                  </a:lnTo>
                  <a:lnTo>
                    <a:pt x="5014582" y="4445"/>
                  </a:lnTo>
                  <a:lnTo>
                    <a:pt x="5011153" y="8382"/>
                  </a:lnTo>
                  <a:lnTo>
                    <a:pt x="5011547" y="14351"/>
                  </a:lnTo>
                  <a:lnTo>
                    <a:pt x="5047246" y="45593"/>
                  </a:lnTo>
                  <a:lnTo>
                    <a:pt x="3080093" y="45593"/>
                  </a:lnTo>
                  <a:lnTo>
                    <a:pt x="3111881" y="17780"/>
                  </a:lnTo>
                  <a:lnTo>
                    <a:pt x="3115945" y="14351"/>
                  </a:lnTo>
                  <a:lnTo>
                    <a:pt x="3116326" y="8382"/>
                  </a:lnTo>
                  <a:lnTo>
                    <a:pt x="3112770" y="4445"/>
                  </a:lnTo>
                  <a:lnTo>
                    <a:pt x="3109341" y="381"/>
                  </a:lnTo>
                  <a:lnTo>
                    <a:pt x="3103372" y="0"/>
                  </a:lnTo>
                  <a:lnTo>
                    <a:pt x="3099435" y="3556"/>
                  </a:lnTo>
                  <a:lnTo>
                    <a:pt x="3040380" y="55118"/>
                  </a:lnTo>
                  <a:lnTo>
                    <a:pt x="3099435" y="106680"/>
                  </a:lnTo>
                  <a:lnTo>
                    <a:pt x="3103372" y="110236"/>
                  </a:lnTo>
                  <a:lnTo>
                    <a:pt x="3109341" y="109855"/>
                  </a:lnTo>
                  <a:lnTo>
                    <a:pt x="3112770" y="105791"/>
                  </a:lnTo>
                  <a:lnTo>
                    <a:pt x="3116326" y="101854"/>
                  </a:lnTo>
                  <a:lnTo>
                    <a:pt x="3115945" y="95885"/>
                  </a:lnTo>
                  <a:lnTo>
                    <a:pt x="3111881" y="92456"/>
                  </a:lnTo>
                  <a:lnTo>
                    <a:pt x="3080093" y="64643"/>
                  </a:lnTo>
                  <a:lnTo>
                    <a:pt x="5047246" y="64643"/>
                  </a:lnTo>
                  <a:lnTo>
                    <a:pt x="5011547" y="95885"/>
                  </a:lnTo>
                  <a:lnTo>
                    <a:pt x="5011153" y="101854"/>
                  </a:lnTo>
                  <a:lnTo>
                    <a:pt x="5014582" y="105791"/>
                  </a:lnTo>
                  <a:lnTo>
                    <a:pt x="5018024" y="109855"/>
                  </a:lnTo>
                  <a:lnTo>
                    <a:pt x="5024107" y="110236"/>
                  </a:lnTo>
                  <a:lnTo>
                    <a:pt x="5028057" y="106680"/>
                  </a:lnTo>
                  <a:lnTo>
                    <a:pt x="5076088" y="64643"/>
                  </a:lnTo>
                  <a:lnTo>
                    <a:pt x="5086985" y="55118"/>
                  </a:lnTo>
                  <a:close/>
                </a:path>
              </a:pathLst>
            </a:custGeom>
            <a:solidFill>
              <a:srgbClr val="8FA7C4"/>
            </a:solidFill>
          </p:spPr>
          <p:txBody>
            <a:bodyPr wrap="square" lIns="0" tIns="0" rIns="0" bIns="0" rtlCol="0"/>
            <a:lstStyle/>
            <a:p>
              <a:endParaRPr/>
            </a:p>
          </p:txBody>
        </p:sp>
        <p:sp>
          <p:nvSpPr>
            <p:cNvPr id="62" name="object 13">
              <a:extLst>
                <a:ext uri="{FF2B5EF4-FFF2-40B4-BE49-F238E27FC236}">
                  <a16:creationId xmlns:a16="http://schemas.microsoft.com/office/drawing/2014/main" id="{FD1B0C52-AC6B-56AE-EC9B-A9A870EE63BC}"/>
                </a:ext>
              </a:extLst>
            </p:cNvPr>
            <p:cNvSpPr/>
            <p:nvPr/>
          </p:nvSpPr>
          <p:spPr>
            <a:xfrm>
              <a:off x="6680453" y="3745229"/>
              <a:ext cx="2463165" cy="1565275"/>
            </a:xfrm>
            <a:custGeom>
              <a:avLst/>
              <a:gdLst/>
              <a:ahLst/>
              <a:cxnLst/>
              <a:rect l="l" t="t" r="r" b="b"/>
              <a:pathLst>
                <a:path w="2463165" h="1565275">
                  <a:moveTo>
                    <a:pt x="0" y="109093"/>
                  </a:moveTo>
                  <a:lnTo>
                    <a:pt x="8580" y="66651"/>
                  </a:lnTo>
                  <a:lnTo>
                    <a:pt x="31972" y="31972"/>
                  </a:lnTo>
                  <a:lnTo>
                    <a:pt x="66651" y="8580"/>
                  </a:lnTo>
                  <a:lnTo>
                    <a:pt x="109093" y="0"/>
                  </a:lnTo>
                  <a:lnTo>
                    <a:pt x="2353691" y="0"/>
                  </a:lnTo>
                  <a:lnTo>
                    <a:pt x="2396132" y="8580"/>
                  </a:lnTo>
                  <a:lnTo>
                    <a:pt x="2430811" y="31972"/>
                  </a:lnTo>
                  <a:lnTo>
                    <a:pt x="2454203" y="66651"/>
                  </a:lnTo>
                  <a:lnTo>
                    <a:pt x="2462784" y="109093"/>
                  </a:lnTo>
                  <a:lnTo>
                    <a:pt x="2462784" y="1456055"/>
                  </a:lnTo>
                  <a:lnTo>
                    <a:pt x="2454203" y="1498496"/>
                  </a:lnTo>
                  <a:lnTo>
                    <a:pt x="2430811" y="1533175"/>
                  </a:lnTo>
                  <a:lnTo>
                    <a:pt x="2396132" y="1556567"/>
                  </a:lnTo>
                  <a:lnTo>
                    <a:pt x="2353691"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63" name="object 14">
              <a:extLst>
                <a:ext uri="{FF2B5EF4-FFF2-40B4-BE49-F238E27FC236}">
                  <a16:creationId xmlns:a16="http://schemas.microsoft.com/office/drawing/2014/main" id="{215CF833-450A-8059-CCA9-64E3F00E8E79}"/>
                </a:ext>
              </a:extLst>
            </p:cNvPr>
            <p:cNvPicPr/>
            <p:nvPr/>
          </p:nvPicPr>
          <p:blipFill>
            <a:blip r:embed="rId6" cstate="print"/>
            <a:stretch>
              <a:fillRect/>
            </a:stretch>
          </p:blipFill>
          <p:spPr>
            <a:xfrm>
              <a:off x="7091171" y="3808476"/>
              <a:ext cx="361188" cy="361188"/>
            </a:xfrm>
            <a:prstGeom prst="rect">
              <a:avLst/>
            </a:prstGeom>
          </p:spPr>
        </p:pic>
        <p:pic>
          <p:nvPicPr>
            <p:cNvPr id="64" name="object 15">
              <a:extLst>
                <a:ext uri="{FF2B5EF4-FFF2-40B4-BE49-F238E27FC236}">
                  <a16:creationId xmlns:a16="http://schemas.microsoft.com/office/drawing/2014/main" id="{B71B75A4-7600-23EF-442B-EB6B3A7F23AD}"/>
                </a:ext>
              </a:extLst>
            </p:cNvPr>
            <p:cNvPicPr/>
            <p:nvPr/>
          </p:nvPicPr>
          <p:blipFill>
            <a:blip r:embed="rId7" cstate="print"/>
            <a:stretch>
              <a:fillRect/>
            </a:stretch>
          </p:blipFill>
          <p:spPr>
            <a:xfrm>
              <a:off x="8304275" y="3790188"/>
              <a:ext cx="359664" cy="359663"/>
            </a:xfrm>
            <a:prstGeom prst="rect">
              <a:avLst/>
            </a:prstGeom>
          </p:spPr>
        </p:pic>
        <p:pic>
          <p:nvPicPr>
            <p:cNvPr id="65" name="object 16">
              <a:extLst>
                <a:ext uri="{FF2B5EF4-FFF2-40B4-BE49-F238E27FC236}">
                  <a16:creationId xmlns:a16="http://schemas.microsoft.com/office/drawing/2014/main" id="{9435E8E1-5655-D738-5A51-C3E357219210}"/>
                </a:ext>
              </a:extLst>
            </p:cNvPr>
            <p:cNvPicPr/>
            <p:nvPr/>
          </p:nvPicPr>
          <p:blipFill>
            <a:blip r:embed="rId8" cstate="print"/>
            <a:stretch>
              <a:fillRect/>
            </a:stretch>
          </p:blipFill>
          <p:spPr>
            <a:xfrm>
              <a:off x="7091171" y="4579620"/>
              <a:ext cx="361188" cy="359663"/>
            </a:xfrm>
            <a:prstGeom prst="rect">
              <a:avLst/>
            </a:prstGeom>
          </p:spPr>
        </p:pic>
        <p:pic>
          <p:nvPicPr>
            <p:cNvPr id="66" name="object 17">
              <a:extLst>
                <a:ext uri="{FF2B5EF4-FFF2-40B4-BE49-F238E27FC236}">
                  <a16:creationId xmlns:a16="http://schemas.microsoft.com/office/drawing/2014/main" id="{FC035C07-8C22-7CCA-3C4F-79DF1687C8AF}"/>
                </a:ext>
              </a:extLst>
            </p:cNvPr>
            <p:cNvPicPr/>
            <p:nvPr/>
          </p:nvPicPr>
          <p:blipFill>
            <a:blip r:embed="rId9" cstate="print"/>
            <a:stretch>
              <a:fillRect/>
            </a:stretch>
          </p:blipFill>
          <p:spPr>
            <a:xfrm>
              <a:off x="6849087" y="4253738"/>
              <a:ext cx="851811" cy="115062"/>
            </a:xfrm>
            <a:prstGeom prst="rect">
              <a:avLst/>
            </a:prstGeom>
          </p:spPr>
        </p:pic>
        <p:pic>
          <p:nvPicPr>
            <p:cNvPr id="67" name="object 18">
              <a:extLst>
                <a:ext uri="{FF2B5EF4-FFF2-40B4-BE49-F238E27FC236}">
                  <a16:creationId xmlns:a16="http://schemas.microsoft.com/office/drawing/2014/main" id="{DFFC8B81-D8FA-170A-6B33-9F2BCB079570}"/>
                </a:ext>
              </a:extLst>
            </p:cNvPr>
            <p:cNvPicPr/>
            <p:nvPr/>
          </p:nvPicPr>
          <p:blipFill>
            <a:blip r:embed="rId10" cstate="print"/>
            <a:stretch>
              <a:fillRect/>
            </a:stretch>
          </p:blipFill>
          <p:spPr>
            <a:xfrm>
              <a:off x="6853555" y="5000243"/>
              <a:ext cx="847344" cy="115062"/>
            </a:xfrm>
            <a:prstGeom prst="rect">
              <a:avLst/>
            </a:prstGeom>
          </p:spPr>
        </p:pic>
        <p:pic>
          <p:nvPicPr>
            <p:cNvPr id="68" name="object 19">
              <a:extLst>
                <a:ext uri="{FF2B5EF4-FFF2-40B4-BE49-F238E27FC236}">
                  <a16:creationId xmlns:a16="http://schemas.microsoft.com/office/drawing/2014/main" id="{96F7B1CD-9E88-B2E7-78F0-1F53C236110F}"/>
                </a:ext>
              </a:extLst>
            </p:cNvPr>
            <p:cNvPicPr/>
            <p:nvPr/>
          </p:nvPicPr>
          <p:blipFill>
            <a:blip r:embed="rId11" cstate="print"/>
            <a:stretch>
              <a:fillRect/>
            </a:stretch>
          </p:blipFill>
          <p:spPr>
            <a:xfrm>
              <a:off x="8035289" y="4258817"/>
              <a:ext cx="907414" cy="144144"/>
            </a:xfrm>
            <a:prstGeom prst="rect">
              <a:avLst/>
            </a:prstGeom>
          </p:spPr>
        </p:pic>
        <p:pic>
          <p:nvPicPr>
            <p:cNvPr id="69" name="object 20">
              <a:extLst>
                <a:ext uri="{FF2B5EF4-FFF2-40B4-BE49-F238E27FC236}">
                  <a16:creationId xmlns:a16="http://schemas.microsoft.com/office/drawing/2014/main" id="{F9359520-52AB-3C0D-E902-B9DE32396F47}"/>
                </a:ext>
              </a:extLst>
            </p:cNvPr>
            <p:cNvPicPr/>
            <p:nvPr/>
          </p:nvPicPr>
          <p:blipFill>
            <a:blip r:embed="rId7" cstate="print"/>
            <a:stretch>
              <a:fillRect/>
            </a:stretch>
          </p:blipFill>
          <p:spPr>
            <a:xfrm>
              <a:off x="8304275" y="4561332"/>
              <a:ext cx="359664" cy="359663"/>
            </a:xfrm>
            <a:prstGeom prst="rect">
              <a:avLst/>
            </a:prstGeom>
          </p:spPr>
        </p:pic>
        <p:pic>
          <p:nvPicPr>
            <p:cNvPr id="70" name="object 21">
              <a:extLst>
                <a:ext uri="{FF2B5EF4-FFF2-40B4-BE49-F238E27FC236}">
                  <a16:creationId xmlns:a16="http://schemas.microsoft.com/office/drawing/2014/main" id="{D6FD6326-795C-BBA1-4300-B28401E2DFCF}"/>
                </a:ext>
              </a:extLst>
            </p:cNvPr>
            <p:cNvPicPr/>
            <p:nvPr/>
          </p:nvPicPr>
          <p:blipFill>
            <a:blip r:embed="rId12" cstate="print"/>
            <a:stretch>
              <a:fillRect/>
            </a:stretch>
          </p:blipFill>
          <p:spPr>
            <a:xfrm>
              <a:off x="8165555" y="4981956"/>
              <a:ext cx="644561" cy="115062"/>
            </a:xfrm>
            <a:prstGeom prst="rect">
              <a:avLst/>
            </a:prstGeom>
          </p:spPr>
        </p:pic>
        <p:pic>
          <p:nvPicPr>
            <p:cNvPr id="71" name="object 22">
              <a:extLst>
                <a:ext uri="{FF2B5EF4-FFF2-40B4-BE49-F238E27FC236}">
                  <a16:creationId xmlns:a16="http://schemas.microsoft.com/office/drawing/2014/main" id="{21CC3566-DB71-205D-917D-4EB9D4D4CA53}"/>
                </a:ext>
              </a:extLst>
            </p:cNvPr>
            <p:cNvPicPr/>
            <p:nvPr/>
          </p:nvPicPr>
          <p:blipFill>
            <a:blip r:embed="rId13" cstate="print"/>
            <a:stretch>
              <a:fillRect/>
            </a:stretch>
          </p:blipFill>
          <p:spPr>
            <a:xfrm>
              <a:off x="6783070" y="3380358"/>
              <a:ext cx="1014116" cy="144144"/>
            </a:xfrm>
            <a:prstGeom prst="rect">
              <a:avLst/>
            </a:prstGeom>
          </p:spPr>
        </p:pic>
        <p:sp>
          <p:nvSpPr>
            <p:cNvPr id="72" name="object 23">
              <a:extLst>
                <a:ext uri="{FF2B5EF4-FFF2-40B4-BE49-F238E27FC236}">
                  <a16:creationId xmlns:a16="http://schemas.microsoft.com/office/drawing/2014/main" id="{9A54FFCD-DFB6-A686-170F-6EFDF8A71AD0}"/>
                </a:ext>
              </a:extLst>
            </p:cNvPr>
            <p:cNvSpPr/>
            <p:nvPr/>
          </p:nvSpPr>
          <p:spPr>
            <a:xfrm>
              <a:off x="6680453" y="2125218"/>
              <a:ext cx="2443480" cy="1565275"/>
            </a:xfrm>
            <a:custGeom>
              <a:avLst/>
              <a:gdLst/>
              <a:ahLst/>
              <a:cxnLst/>
              <a:rect l="l" t="t" r="r" b="b"/>
              <a:pathLst>
                <a:path w="2443479" h="1565275">
                  <a:moveTo>
                    <a:pt x="0" y="109093"/>
                  </a:moveTo>
                  <a:lnTo>
                    <a:pt x="8580" y="66651"/>
                  </a:lnTo>
                  <a:lnTo>
                    <a:pt x="31972" y="31972"/>
                  </a:lnTo>
                  <a:lnTo>
                    <a:pt x="66651" y="8580"/>
                  </a:lnTo>
                  <a:lnTo>
                    <a:pt x="109093" y="0"/>
                  </a:lnTo>
                  <a:lnTo>
                    <a:pt x="2333879" y="0"/>
                  </a:lnTo>
                  <a:lnTo>
                    <a:pt x="2376320" y="8580"/>
                  </a:lnTo>
                  <a:lnTo>
                    <a:pt x="2410999" y="31972"/>
                  </a:lnTo>
                  <a:lnTo>
                    <a:pt x="2434391" y="66651"/>
                  </a:lnTo>
                  <a:lnTo>
                    <a:pt x="2442972" y="109093"/>
                  </a:lnTo>
                  <a:lnTo>
                    <a:pt x="2442972" y="1456055"/>
                  </a:lnTo>
                  <a:lnTo>
                    <a:pt x="2434391" y="1498496"/>
                  </a:lnTo>
                  <a:lnTo>
                    <a:pt x="2410999" y="1533175"/>
                  </a:lnTo>
                  <a:lnTo>
                    <a:pt x="2376320" y="1556567"/>
                  </a:lnTo>
                  <a:lnTo>
                    <a:pt x="2333879"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73" name="object 24">
              <a:extLst>
                <a:ext uri="{FF2B5EF4-FFF2-40B4-BE49-F238E27FC236}">
                  <a16:creationId xmlns:a16="http://schemas.microsoft.com/office/drawing/2014/main" id="{AD777C82-F1A9-5C84-3111-AC2C08C0EDE8}"/>
                </a:ext>
              </a:extLst>
            </p:cNvPr>
            <p:cNvPicPr/>
            <p:nvPr/>
          </p:nvPicPr>
          <p:blipFill>
            <a:blip r:embed="rId14" cstate="print"/>
            <a:stretch>
              <a:fillRect/>
            </a:stretch>
          </p:blipFill>
          <p:spPr>
            <a:xfrm>
              <a:off x="7106412" y="2188463"/>
              <a:ext cx="359664" cy="361188"/>
            </a:xfrm>
            <a:prstGeom prst="rect">
              <a:avLst/>
            </a:prstGeom>
          </p:spPr>
        </p:pic>
        <p:pic>
          <p:nvPicPr>
            <p:cNvPr id="74" name="object 25">
              <a:extLst>
                <a:ext uri="{FF2B5EF4-FFF2-40B4-BE49-F238E27FC236}">
                  <a16:creationId xmlns:a16="http://schemas.microsoft.com/office/drawing/2014/main" id="{4DDC59E3-C5AB-B6B1-51D1-7F8325B697FB}"/>
                </a:ext>
              </a:extLst>
            </p:cNvPr>
            <p:cNvPicPr/>
            <p:nvPr/>
          </p:nvPicPr>
          <p:blipFill>
            <a:blip r:embed="rId7" cstate="print"/>
            <a:stretch>
              <a:fillRect/>
            </a:stretch>
          </p:blipFill>
          <p:spPr>
            <a:xfrm>
              <a:off x="8313420" y="2170176"/>
              <a:ext cx="359664" cy="359663"/>
            </a:xfrm>
            <a:prstGeom prst="rect">
              <a:avLst/>
            </a:prstGeom>
          </p:spPr>
        </p:pic>
        <p:pic>
          <p:nvPicPr>
            <p:cNvPr id="75" name="object 26">
              <a:extLst>
                <a:ext uri="{FF2B5EF4-FFF2-40B4-BE49-F238E27FC236}">
                  <a16:creationId xmlns:a16="http://schemas.microsoft.com/office/drawing/2014/main" id="{79FE2074-36BE-2237-AD36-F08E7315EA26}"/>
                </a:ext>
              </a:extLst>
            </p:cNvPr>
            <p:cNvPicPr/>
            <p:nvPr/>
          </p:nvPicPr>
          <p:blipFill>
            <a:blip r:embed="rId7" cstate="print"/>
            <a:stretch>
              <a:fillRect/>
            </a:stretch>
          </p:blipFill>
          <p:spPr>
            <a:xfrm>
              <a:off x="7106412" y="2959608"/>
              <a:ext cx="359664" cy="359663"/>
            </a:xfrm>
            <a:prstGeom prst="rect">
              <a:avLst/>
            </a:prstGeom>
          </p:spPr>
        </p:pic>
        <p:pic>
          <p:nvPicPr>
            <p:cNvPr id="76" name="object 27">
              <a:extLst>
                <a:ext uri="{FF2B5EF4-FFF2-40B4-BE49-F238E27FC236}">
                  <a16:creationId xmlns:a16="http://schemas.microsoft.com/office/drawing/2014/main" id="{867A5703-9331-872B-1A58-DDAABCA31187}"/>
                </a:ext>
              </a:extLst>
            </p:cNvPr>
            <p:cNvPicPr/>
            <p:nvPr/>
          </p:nvPicPr>
          <p:blipFill>
            <a:blip r:embed="rId15" cstate="print"/>
            <a:stretch>
              <a:fillRect/>
            </a:stretch>
          </p:blipFill>
          <p:spPr>
            <a:xfrm>
              <a:off x="6780128" y="2633725"/>
              <a:ext cx="1018687" cy="144272"/>
            </a:xfrm>
            <a:prstGeom prst="rect">
              <a:avLst/>
            </a:prstGeom>
          </p:spPr>
        </p:pic>
        <p:pic>
          <p:nvPicPr>
            <p:cNvPr id="77" name="object 28">
              <a:extLst>
                <a:ext uri="{FF2B5EF4-FFF2-40B4-BE49-F238E27FC236}">
                  <a16:creationId xmlns:a16="http://schemas.microsoft.com/office/drawing/2014/main" id="{5D3B6D49-BA16-10FE-3847-EB501C450F12}"/>
                </a:ext>
              </a:extLst>
            </p:cNvPr>
            <p:cNvPicPr/>
            <p:nvPr/>
          </p:nvPicPr>
          <p:blipFill>
            <a:blip r:embed="rId16" cstate="print"/>
            <a:stretch>
              <a:fillRect/>
            </a:stretch>
          </p:blipFill>
          <p:spPr>
            <a:xfrm>
              <a:off x="7959597" y="2638805"/>
              <a:ext cx="1074293" cy="144145"/>
            </a:xfrm>
            <a:prstGeom prst="rect">
              <a:avLst/>
            </a:prstGeom>
          </p:spPr>
        </p:pic>
        <p:pic>
          <p:nvPicPr>
            <p:cNvPr id="78" name="object 29">
              <a:extLst>
                <a:ext uri="{FF2B5EF4-FFF2-40B4-BE49-F238E27FC236}">
                  <a16:creationId xmlns:a16="http://schemas.microsoft.com/office/drawing/2014/main" id="{2A81ED7B-D91C-523C-8BBA-33F2439906C7}"/>
                </a:ext>
              </a:extLst>
            </p:cNvPr>
            <p:cNvPicPr/>
            <p:nvPr/>
          </p:nvPicPr>
          <p:blipFill>
            <a:blip r:embed="rId7" cstate="print"/>
            <a:stretch>
              <a:fillRect/>
            </a:stretch>
          </p:blipFill>
          <p:spPr>
            <a:xfrm>
              <a:off x="8313420" y="2941319"/>
              <a:ext cx="359664" cy="359663"/>
            </a:xfrm>
            <a:prstGeom prst="rect">
              <a:avLst/>
            </a:prstGeom>
          </p:spPr>
        </p:pic>
        <p:pic>
          <p:nvPicPr>
            <p:cNvPr id="79" name="object 30">
              <a:extLst>
                <a:ext uri="{FF2B5EF4-FFF2-40B4-BE49-F238E27FC236}">
                  <a16:creationId xmlns:a16="http://schemas.microsoft.com/office/drawing/2014/main" id="{D4CF000B-996C-CE85-6068-B5CB7A2D1CBF}"/>
                </a:ext>
              </a:extLst>
            </p:cNvPr>
            <p:cNvPicPr/>
            <p:nvPr/>
          </p:nvPicPr>
          <p:blipFill>
            <a:blip r:embed="rId17" cstate="print"/>
            <a:stretch>
              <a:fillRect/>
            </a:stretch>
          </p:blipFill>
          <p:spPr>
            <a:xfrm>
              <a:off x="8090371" y="3362070"/>
              <a:ext cx="811439" cy="144144"/>
            </a:xfrm>
            <a:prstGeom prst="rect">
              <a:avLst/>
            </a:prstGeom>
          </p:spPr>
        </p:pic>
        <p:sp>
          <p:nvSpPr>
            <p:cNvPr id="80" name="object 31">
              <a:extLst>
                <a:ext uri="{FF2B5EF4-FFF2-40B4-BE49-F238E27FC236}">
                  <a16:creationId xmlns:a16="http://schemas.microsoft.com/office/drawing/2014/main" id="{EFE01485-452D-D9F2-3113-98C13A394593}"/>
                </a:ext>
              </a:extLst>
            </p:cNvPr>
            <p:cNvSpPr/>
            <p:nvPr/>
          </p:nvSpPr>
          <p:spPr>
            <a:xfrm>
              <a:off x="10011918" y="2152650"/>
              <a:ext cx="1233170" cy="3185160"/>
            </a:xfrm>
            <a:custGeom>
              <a:avLst/>
              <a:gdLst/>
              <a:ahLst/>
              <a:cxnLst/>
              <a:rect l="l" t="t" r="r" b="b"/>
              <a:pathLst>
                <a:path w="1233170" h="3185160">
                  <a:moveTo>
                    <a:pt x="0" y="113537"/>
                  </a:moveTo>
                  <a:lnTo>
                    <a:pt x="8917" y="69330"/>
                  </a:lnTo>
                  <a:lnTo>
                    <a:pt x="33242" y="33242"/>
                  </a:lnTo>
                  <a:lnTo>
                    <a:pt x="69330" y="8917"/>
                  </a:lnTo>
                  <a:lnTo>
                    <a:pt x="113537" y="0"/>
                  </a:lnTo>
                  <a:lnTo>
                    <a:pt x="1119377" y="0"/>
                  </a:lnTo>
                  <a:lnTo>
                    <a:pt x="1163585" y="8917"/>
                  </a:lnTo>
                  <a:lnTo>
                    <a:pt x="1199673" y="33242"/>
                  </a:lnTo>
                  <a:lnTo>
                    <a:pt x="1223998" y="69330"/>
                  </a:lnTo>
                  <a:lnTo>
                    <a:pt x="1232915" y="113537"/>
                  </a:lnTo>
                  <a:lnTo>
                    <a:pt x="1232915" y="3071622"/>
                  </a:lnTo>
                  <a:lnTo>
                    <a:pt x="1223998" y="3115829"/>
                  </a:lnTo>
                  <a:lnTo>
                    <a:pt x="1199673" y="3151917"/>
                  </a:lnTo>
                  <a:lnTo>
                    <a:pt x="1163585" y="3176242"/>
                  </a:lnTo>
                  <a:lnTo>
                    <a:pt x="1119377" y="3185160"/>
                  </a:lnTo>
                  <a:lnTo>
                    <a:pt x="113537" y="3185160"/>
                  </a:lnTo>
                  <a:lnTo>
                    <a:pt x="69330" y="3176242"/>
                  </a:lnTo>
                  <a:lnTo>
                    <a:pt x="33242" y="3151917"/>
                  </a:lnTo>
                  <a:lnTo>
                    <a:pt x="8917" y="3115829"/>
                  </a:lnTo>
                  <a:lnTo>
                    <a:pt x="0" y="3071622"/>
                  </a:lnTo>
                  <a:lnTo>
                    <a:pt x="0" y="113537"/>
                  </a:lnTo>
                  <a:close/>
                </a:path>
              </a:pathLst>
            </a:custGeom>
            <a:ln w="19050">
              <a:solidFill>
                <a:srgbClr val="FFFFFF"/>
              </a:solidFill>
            </a:ln>
          </p:spPr>
          <p:txBody>
            <a:bodyPr wrap="square" lIns="0" tIns="0" rIns="0" bIns="0" rtlCol="0"/>
            <a:lstStyle/>
            <a:p>
              <a:endParaRPr/>
            </a:p>
          </p:txBody>
        </p:sp>
      </p:grpSp>
      <p:sp>
        <p:nvSpPr>
          <p:cNvPr id="81" name="object 32">
            <a:extLst>
              <a:ext uri="{FF2B5EF4-FFF2-40B4-BE49-F238E27FC236}">
                <a16:creationId xmlns:a16="http://schemas.microsoft.com/office/drawing/2014/main" id="{BAA58006-F75B-AE4A-2AE3-4D62F0FE193C}"/>
              </a:ext>
            </a:extLst>
          </p:cNvPr>
          <p:cNvSpPr txBox="1"/>
          <p:nvPr/>
        </p:nvSpPr>
        <p:spPr>
          <a:xfrm>
            <a:off x="3832435" y="5869886"/>
            <a:ext cx="163576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10" dirty="0">
                <a:solidFill>
                  <a:srgbClr val="FFFFFF"/>
                </a:solidFill>
                <a:latin typeface="Trebuchet MS"/>
                <a:cs typeface="Trebuchet MS"/>
              </a:rPr>
              <a:t>CloudFront</a:t>
            </a:r>
            <a:endParaRPr sz="1400">
              <a:latin typeface="Trebuchet MS"/>
              <a:cs typeface="Trebuchet MS"/>
            </a:endParaRPr>
          </a:p>
        </p:txBody>
      </p:sp>
      <p:sp>
        <p:nvSpPr>
          <p:cNvPr id="82" name="object 33">
            <a:extLst>
              <a:ext uri="{FF2B5EF4-FFF2-40B4-BE49-F238E27FC236}">
                <a16:creationId xmlns:a16="http://schemas.microsoft.com/office/drawing/2014/main" id="{1BE11C48-F711-DA8A-8DDB-CF4BFC8E8C27}"/>
              </a:ext>
            </a:extLst>
          </p:cNvPr>
          <p:cNvSpPr txBox="1"/>
          <p:nvPr/>
        </p:nvSpPr>
        <p:spPr>
          <a:xfrm>
            <a:off x="5693239" y="5879411"/>
            <a:ext cx="9359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80" dirty="0">
                <a:solidFill>
                  <a:srgbClr val="FFFFFF"/>
                </a:solidFill>
                <a:latin typeface="Trebuchet MS"/>
                <a:cs typeface="Trebuchet MS"/>
              </a:rPr>
              <a:t>S3</a:t>
            </a:r>
            <a:endParaRPr sz="1400">
              <a:latin typeface="Trebuchet MS"/>
              <a:cs typeface="Trebuchet MS"/>
            </a:endParaRPr>
          </a:p>
        </p:txBody>
      </p:sp>
      <p:sp>
        <p:nvSpPr>
          <p:cNvPr id="83" name="object 34">
            <a:extLst>
              <a:ext uri="{FF2B5EF4-FFF2-40B4-BE49-F238E27FC236}">
                <a16:creationId xmlns:a16="http://schemas.microsoft.com/office/drawing/2014/main" id="{CB649F91-6A18-49D9-4C12-49D9C3796122}"/>
              </a:ext>
            </a:extLst>
          </p:cNvPr>
          <p:cNvSpPr txBox="1"/>
          <p:nvPr/>
        </p:nvSpPr>
        <p:spPr>
          <a:xfrm>
            <a:off x="4472770" y="3870397"/>
            <a:ext cx="175006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Amazon</a:t>
            </a:r>
            <a:r>
              <a:rPr sz="1400" spc="105" dirty="0">
                <a:solidFill>
                  <a:srgbClr val="FFFFFF"/>
                </a:solidFill>
                <a:latin typeface="Trebuchet MS"/>
                <a:cs typeface="Trebuchet MS"/>
              </a:rPr>
              <a:t> </a:t>
            </a:r>
            <a:r>
              <a:rPr sz="1400" dirty="0">
                <a:solidFill>
                  <a:srgbClr val="FFFFFF"/>
                </a:solidFill>
                <a:latin typeface="Trebuchet MS"/>
                <a:cs typeface="Trebuchet MS"/>
              </a:rPr>
              <a:t>API</a:t>
            </a:r>
            <a:r>
              <a:rPr sz="1400" spc="145" dirty="0">
                <a:solidFill>
                  <a:srgbClr val="FFFFFF"/>
                </a:solidFill>
                <a:latin typeface="Trebuchet MS"/>
                <a:cs typeface="Trebuchet MS"/>
              </a:rPr>
              <a:t> </a:t>
            </a:r>
            <a:r>
              <a:rPr sz="1400" spc="-10" dirty="0">
                <a:solidFill>
                  <a:srgbClr val="FFFFFF"/>
                </a:solidFill>
                <a:latin typeface="Trebuchet MS"/>
                <a:cs typeface="Trebuchet MS"/>
              </a:rPr>
              <a:t>Gateway</a:t>
            </a:r>
            <a:endParaRPr sz="1400">
              <a:latin typeface="Trebuchet MS"/>
              <a:cs typeface="Trebuchet MS"/>
            </a:endParaRPr>
          </a:p>
        </p:txBody>
      </p:sp>
      <p:sp>
        <p:nvSpPr>
          <p:cNvPr id="84" name="object 35">
            <a:extLst>
              <a:ext uri="{FF2B5EF4-FFF2-40B4-BE49-F238E27FC236}">
                <a16:creationId xmlns:a16="http://schemas.microsoft.com/office/drawing/2014/main" id="{905599B6-6E18-444C-1E15-3E24094B58CE}"/>
              </a:ext>
            </a:extLst>
          </p:cNvPr>
          <p:cNvSpPr txBox="1"/>
          <p:nvPr/>
        </p:nvSpPr>
        <p:spPr>
          <a:xfrm>
            <a:off x="8136847" y="5954366"/>
            <a:ext cx="155194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Order</a:t>
            </a:r>
            <a:r>
              <a:rPr sz="1400" spc="3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5" name="object 36">
            <a:extLst>
              <a:ext uri="{FF2B5EF4-FFF2-40B4-BE49-F238E27FC236}">
                <a16:creationId xmlns:a16="http://schemas.microsoft.com/office/drawing/2014/main" id="{ADDA40C5-953E-D646-3C2E-6B33B507A3BE}"/>
              </a:ext>
            </a:extLst>
          </p:cNvPr>
          <p:cNvSpPr txBox="1"/>
          <p:nvPr/>
        </p:nvSpPr>
        <p:spPr>
          <a:xfrm>
            <a:off x="8070934" y="2350970"/>
            <a:ext cx="171450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Product</a:t>
            </a:r>
            <a:r>
              <a:rPr sz="1400" spc="2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6" name="object 37">
            <a:extLst>
              <a:ext uri="{FF2B5EF4-FFF2-40B4-BE49-F238E27FC236}">
                <a16:creationId xmlns:a16="http://schemas.microsoft.com/office/drawing/2014/main" id="{E1E58E33-4405-7C06-1BBF-FBB1CA8196BC}"/>
              </a:ext>
            </a:extLst>
          </p:cNvPr>
          <p:cNvSpPr txBox="1"/>
          <p:nvPr/>
        </p:nvSpPr>
        <p:spPr>
          <a:xfrm>
            <a:off x="11425258" y="2730827"/>
            <a:ext cx="436880" cy="431800"/>
          </a:xfrm>
          <a:prstGeom prst="rect">
            <a:avLst/>
          </a:prstGeom>
        </p:spPr>
        <p:txBody>
          <a:bodyPr vert="horz" wrap="square" lIns="0" tIns="37465" rIns="0" bIns="0" rtlCol="0">
            <a:spAutoFit/>
          </a:bodyPr>
          <a:lstStyle/>
          <a:p>
            <a:pPr marL="12700" marR="5080" indent="15240">
              <a:lnSpc>
                <a:spcPts val="1510"/>
              </a:lnSpc>
              <a:spcBef>
                <a:spcPts val="295"/>
              </a:spcBef>
            </a:pPr>
            <a:r>
              <a:rPr sz="1400" spc="-20" dirty="0">
                <a:solidFill>
                  <a:srgbClr val="FFFFFF"/>
                </a:solidFill>
                <a:latin typeface="Trebuchet MS"/>
                <a:cs typeface="Trebuchet MS"/>
              </a:rPr>
              <a:t>Data </a:t>
            </a:r>
            <a:r>
              <a:rPr sz="1400" spc="-10" dirty="0">
                <a:solidFill>
                  <a:srgbClr val="FFFFFF"/>
                </a:solidFill>
                <a:latin typeface="Trebuchet MS"/>
                <a:cs typeface="Trebuchet MS"/>
              </a:rPr>
              <a:t>store</a:t>
            </a:r>
            <a:endParaRPr sz="1400">
              <a:latin typeface="Trebuchet MS"/>
              <a:cs typeface="Trebuchet MS"/>
            </a:endParaRPr>
          </a:p>
        </p:txBody>
      </p:sp>
      <p:grpSp>
        <p:nvGrpSpPr>
          <p:cNvPr id="87" name="object 38">
            <a:extLst>
              <a:ext uri="{FF2B5EF4-FFF2-40B4-BE49-F238E27FC236}">
                <a16:creationId xmlns:a16="http://schemas.microsoft.com/office/drawing/2014/main" id="{D094B81C-1B6A-FA3A-0114-ACDD4CC2EA11}"/>
              </a:ext>
            </a:extLst>
          </p:cNvPr>
          <p:cNvGrpSpPr/>
          <p:nvPr/>
        </p:nvGrpSpPr>
        <p:grpSpPr>
          <a:xfrm>
            <a:off x="1534751" y="3032451"/>
            <a:ext cx="10563225" cy="2573655"/>
            <a:chOff x="519683" y="2487167"/>
            <a:chExt cx="10563225" cy="2573655"/>
          </a:xfrm>
        </p:grpSpPr>
        <p:pic>
          <p:nvPicPr>
            <p:cNvPr id="88" name="object 39">
              <a:extLst>
                <a:ext uri="{FF2B5EF4-FFF2-40B4-BE49-F238E27FC236}">
                  <a16:creationId xmlns:a16="http://schemas.microsoft.com/office/drawing/2014/main" id="{3974F3FF-82C4-735E-CA71-59981D900D42}"/>
                </a:ext>
              </a:extLst>
            </p:cNvPr>
            <p:cNvPicPr/>
            <p:nvPr/>
          </p:nvPicPr>
          <p:blipFill>
            <a:blip r:embed="rId18" cstate="print"/>
            <a:stretch>
              <a:fillRect/>
            </a:stretch>
          </p:blipFill>
          <p:spPr>
            <a:xfrm>
              <a:off x="10346436" y="2671571"/>
              <a:ext cx="560831" cy="478536"/>
            </a:xfrm>
            <a:prstGeom prst="rect">
              <a:avLst/>
            </a:prstGeom>
          </p:spPr>
        </p:pic>
        <p:pic>
          <p:nvPicPr>
            <p:cNvPr id="89" name="object 40">
              <a:extLst>
                <a:ext uri="{FF2B5EF4-FFF2-40B4-BE49-F238E27FC236}">
                  <a16:creationId xmlns:a16="http://schemas.microsoft.com/office/drawing/2014/main" id="{143001B0-BD88-C5E8-7D61-60E31F6DE95F}"/>
                </a:ext>
              </a:extLst>
            </p:cNvPr>
            <p:cNvPicPr/>
            <p:nvPr/>
          </p:nvPicPr>
          <p:blipFill>
            <a:blip r:embed="rId19" cstate="print"/>
            <a:stretch>
              <a:fillRect/>
            </a:stretch>
          </p:blipFill>
          <p:spPr>
            <a:xfrm>
              <a:off x="10323576" y="3306698"/>
              <a:ext cx="615950" cy="134620"/>
            </a:xfrm>
            <a:prstGeom prst="rect">
              <a:avLst/>
            </a:prstGeom>
          </p:spPr>
        </p:pic>
        <p:pic>
          <p:nvPicPr>
            <p:cNvPr id="90" name="object 41">
              <a:extLst>
                <a:ext uri="{FF2B5EF4-FFF2-40B4-BE49-F238E27FC236}">
                  <a16:creationId xmlns:a16="http://schemas.microsoft.com/office/drawing/2014/main" id="{CF83D1BF-A0EB-7F78-3A9C-5CB4F4554A23}"/>
                </a:ext>
              </a:extLst>
            </p:cNvPr>
            <p:cNvPicPr/>
            <p:nvPr/>
          </p:nvPicPr>
          <p:blipFill>
            <a:blip r:embed="rId20" cstate="print"/>
            <a:stretch>
              <a:fillRect/>
            </a:stretch>
          </p:blipFill>
          <p:spPr>
            <a:xfrm>
              <a:off x="10422381" y="3498722"/>
              <a:ext cx="402336" cy="134619"/>
            </a:xfrm>
            <a:prstGeom prst="rect">
              <a:avLst/>
            </a:prstGeom>
          </p:spPr>
        </p:pic>
        <p:pic>
          <p:nvPicPr>
            <p:cNvPr id="91" name="object 42">
              <a:extLst>
                <a:ext uri="{FF2B5EF4-FFF2-40B4-BE49-F238E27FC236}">
                  <a16:creationId xmlns:a16="http://schemas.microsoft.com/office/drawing/2014/main" id="{4BBA4722-C186-0AB3-6B6A-ED18F5753111}"/>
                </a:ext>
              </a:extLst>
            </p:cNvPr>
            <p:cNvPicPr/>
            <p:nvPr/>
          </p:nvPicPr>
          <p:blipFill>
            <a:blip r:embed="rId21" cstate="print"/>
            <a:stretch>
              <a:fillRect/>
            </a:stretch>
          </p:blipFill>
          <p:spPr>
            <a:xfrm>
              <a:off x="10346436" y="4288535"/>
              <a:ext cx="560831" cy="477012"/>
            </a:xfrm>
            <a:prstGeom prst="rect">
              <a:avLst/>
            </a:prstGeom>
          </p:spPr>
        </p:pic>
        <p:pic>
          <p:nvPicPr>
            <p:cNvPr id="92" name="object 43">
              <a:extLst>
                <a:ext uri="{FF2B5EF4-FFF2-40B4-BE49-F238E27FC236}">
                  <a16:creationId xmlns:a16="http://schemas.microsoft.com/office/drawing/2014/main" id="{A5A1FA82-F79C-B457-363F-B6AA7B700DA9}"/>
                </a:ext>
              </a:extLst>
            </p:cNvPr>
            <p:cNvPicPr/>
            <p:nvPr/>
          </p:nvPicPr>
          <p:blipFill>
            <a:blip r:embed="rId22" cstate="print"/>
            <a:stretch>
              <a:fillRect/>
            </a:stretch>
          </p:blipFill>
          <p:spPr>
            <a:xfrm>
              <a:off x="10172827" y="4925441"/>
              <a:ext cx="910081" cy="135000"/>
            </a:xfrm>
            <a:prstGeom prst="rect">
              <a:avLst/>
            </a:prstGeom>
          </p:spPr>
        </p:pic>
        <p:sp>
          <p:nvSpPr>
            <p:cNvPr id="93" name="object 44">
              <a:extLst>
                <a:ext uri="{FF2B5EF4-FFF2-40B4-BE49-F238E27FC236}">
                  <a16:creationId xmlns:a16="http://schemas.microsoft.com/office/drawing/2014/main" id="{433E2E1B-C03B-C554-9F2C-5361C0C66CC2}"/>
                </a:ext>
              </a:extLst>
            </p:cNvPr>
            <p:cNvSpPr/>
            <p:nvPr/>
          </p:nvSpPr>
          <p:spPr>
            <a:xfrm>
              <a:off x="9123426" y="2852165"/>
              <a:ext cx="1224915" cy="1730375"/>
            </a:xfrm>
            <a:custGeom>
              <a:avLst/>
              <a:gdLst/>
              <a:ahLst/>
              <a:cxnLst/>
              <a:rect l="l" t="t" r="r" b="b"/>
              <a:pathLst>
                <a:path w="1224915" h="1730375">
                  <a:moveTo>
                    <a:pt x="1213612" y="68326"/>
                  </a:moveTo>
                  <a:lnTo>
                    <a:pt x="1209929" y="68326"/>
                  </a:lnTo>
                  <a:lnTo>
                    <a:pt x="1184529" y="68326"/>
                  </a:lnTo>
                  <a:lnTo>
                    <a:pt x="1152779" y="95885"/>
                  </a:lnTo>
                  <a:lnTo>
                    <a:pt x="1148842" y="99441"/>
                  </a:lnTo>
                  <a:lnTo>
                    <a:pt x="1148461" y="105410"/>
                  </a:lnTo>
                  <a:lnTo>
                    <a:pt x="1155319" y="113284"/>
                  </a:lnTo>
                  <a:lnTo>
                    <a:pt x="1161288" y="113792"/>
                  </a:lnTo>
                  <a:lnTo>
                    <a:pt x="1165352" y="110363"/>
                  </a:lnTo>
                  <a:lnTo>
                    <a:pt x="1213612" y="68326"/>
                  </a:lnTo>
                  <a:close/>
                </a:path>
                <a:path w="1224915" h="1730375">
                  <a:moveTo>
                    <a:pt x="1224407" y="1674876"/>
                  </a:moveTo>
                  <a:lnTo>
                    <a:pt x="1213510" y="1665351"/>
                  </a:lnTo>
                  <a:lnTo>
                    <a:pt x="1165479" y="1623314"/>
                  </a:lnTo>
                  <a:lnTo>
                    <a:pt x="1161542" y="1619758"/>
                  </a:lnTo>
                  <a:lnTo>
                    <a:pt x="1155446" y="1620139"/>
                  </a:lnTo>
                  <a:lnTo>
                    <a:pt x="1152017" y="1624203"/>
                  </a:lnTo>
                  <a:lnTo>
                    <a:pt x="1148588" y="1628140"/>
                  </a:lnTo>
                  <a:lnTo>
                    <a:pt x="1148969" y="1634109"/>
                  </a:lnTo>
                  <a:lnTo>
                    <a:pt x="1184668" y="1665351"/>
                  </a:lnTo>
                  <a:lnTo>
                    <a:pt x="59524" y="1665351"/>
                  </a:lnTo>
                  <a:lnTo>
                    <a:pt x="91313" y="1637538"/>
                  </a:lnTo>
                  <a:lnTo>
                    <a:pt x="95377" y="1634109"/>
                  </a:lnTo>
                  <a:lnTo>
                    <a:pt x="95758" y="1628140"/>
                  </a:lnTo>
                  <a:lnTo>
                    <a:pt x="92202" y="1624203"/>
                  </a:lnTo>
                  <a:lnTo>
                    <a:pt x="88773" y="1620139"/>
                  </a:lnTo>
                  <a:lnTo>
                    <a:pt x="82804" y="1619758"/>
                  </a:lnTo>
                  <a:lnTo>
                    <a:pt x="78867" y="1623314"/>
                  </a:lnTo>
                  <a:lnTo>
                    <a:pt x="19812" y="1674876"/>
                  </a:lnTo>
                  <a:lnTo>
                    <a:pt x="78867" y="1726438"/>
                  </a:lnTo>
                  <a:lnTo>
                    <a:pt x="82804" y="1729994"/>
                  </a:lnTo>
                  <a:lnTo>
                    <a:pt x="88773" y="1729613"/>
                  </a:lnTo>
                  <a:lnTo>
                    <a:pt x="92202" y="1725549"/>
                  </a:lnTo>
                  <a:lnTo>
                    <a:pt x="95758" y="1721612"/>
                  </a:lnTo>
                  <a:lnTo>
                    <a:pt x="95377" y="1715643"/>
                  </a:lnTo>
                  <a:lnTo>
                    <a:pt x="91313" y="1712214"/>
                  </a:lnTo>
                  <a:lnTo>
                    <a:pt x="59524" y="1684401"/>
                  </a:lnTo>
                  <a:lnTo>
                    <a:pt x="1184668" y="1684401"/>
                  </a:lnTo>
                  <a:lnTo>
                    <a:pt x="1148969" y="1715643"/>
                  </a:lnTo>
                  <a:lnTo>
                    <a:pt x="1148588" y="1721612"/>
                  </a:lnTo>
                  <a:lnTo>
                    <a:pt x="1152017" y="1725549"/>
                  </a:lnTo>
                  <a:lnTo>
                    <a:pt x="1155446" y="1729613"/>
                  </a:lnTo>
                  <a:lnTo>
                    <a:pt x="1161542" y="1729994"/>
                  </a:lnTo>
                  <a:lnTo>
                    <a:pt x="1165479" y="1726438"/>
                  </a:lnTo>
                  <a:lnTo>
                    <a:pt x="1213510" y="1684401"/>
                  </a:lnTo>
                  <a:lnTo>
                    <a:pt x="1224407" y="1674876"/>
                  </a:lnTo>
                  <a:close/>
                </a:path>
                <a:path w="1224915" h="1730375">
                  <a:moveTo>
                    <a:pt x="1224407" y="58928"/>
                  </a:moveTo>
                  <a:lnTo>
                    <a:pt x="1165606" y="7112"/>
                  </a:lnTo>
                  <a:lnTo>
                    <a:pt x="1161669" y="3556"/>
                  </a:lnTo>
                  <a:lnTo>
                    <a:pt x="1155700" y="3937"/>
                  </a:lnTo>
                  <a:lnTo>
                    <a:pt x="1152144" y="7874"/>
                  </a:lnTo>
                  <a:lnTo>
                    <a:pt x="1148715" y="11811"/>
                  </a:lnTo>
                  <a:lnTo>
                    <a:pt x="1149096" y="17907"/>
                  </a:lnTo>
                  <a:lnTo>
                    <a:pt x="1153033" y="21336"/>
                  </a:lnTo>
                  <a:lnTo>
                    <a:pt x="1184605" y="49199"/>
                  </a:lnTo>
                  <a:lnTo>
                    <a:pt x="39865" y="45427"/>
                  </a:lnTo>
                  <a:lnTo>
                    <a:pt x="71628" y="17780"/>
                  </a:lnTo>
                  <a:lnTo>
                    <a:pt x="75692" y="14351"/>
                  </a:lnTo>
                  <a:lnTo>
                    <a:pt x="76073" y="8382"/>
                  </a:lnTo>
                  <a:lnTo>
                    <a:pt x="72644" y="4318"/>
                  </a:lnTo>
                  <a:lnTo>
                    <a:pt x="69215" y="381"/>
                  </a:lnTo>
                  <a:lnTo>
                    <a:pt x="63119" y="0"/>
                  </a:lnTo>
                  <a:lnTo>
                    <a:pt x="0" y="54864"/>
                  </a:lnTo>
                  <a:lnTo>
                    <a:pt x="58801" y="106680"/>
                  </a:lnTo>
                  <a:lnTo>
                    <a:pt x="62738" y="110109"/>
                  </a:lnTo>
                  <a:lnTo>
                    <a:pt x="68834" y="109728"/>
                  </a:lnTo>
                  <a:lnTo>
                    <a:pt x="75692" y="101854"/>
                  </a:lnTo>
                  <a:lnTo>
                    <a:pt x="75438" y="95885"/>
                  </a:lnTo>
                  <a:lnTo>
                    <a:pt x="39776" y="64477"/>
                  </a:lnTo>
                  <a:lnTo>
                    <a:pt x="1184630" y="68249"/>
                  </a:lnTo>
                  <a:lnTo>
                    <a:pt x="1209929" y="68326"/>
                  </a:lnTo>
                  <a:lnTo>
                    <a:pt x="1213700" y="68249"/>
                  </a:lnTo>
                  <a:lnTo>
                    <a:pt x="1224407" y="58928"/>
                  </a:lnTo>
                  <a:close/>
                </a:path>
              </a:pathLst>
            </a:custGeom>
            <a:solidFill>
              <a:srgbClr val="8FA7C4"/>
            </a:solidFill>
          </p:spPr>
          <p:txBody>
            <a:bodyPr wrap="square" lIns="0" tIns="0" rIns="0" bIns="0" rtlCol="0"/>
            <a:lstStyle/>
            <a:p>
              <a:endParaRPr/>
            </a:p>
          </p:txBody>
        </p:sp>
        <p:pic>
          <p:nvPicPr>
            <p:cNvPr id="94" name="object 45">
              <a:extLst>
                <a:ext uri="{FF2B5EF4-FFF2-40B4-BE49-F238E27FC236}">
                  <a16:creationId xmlns:a16="http://schemas.microsoft.com/office/drawing/2014/main" id="{33619224-1EB1-FB03-6F51-723DC5BED914}"/>
                </a:ext>
              </a:extLst>
            </p:cNvPr>
            <p:cNvPicPr/>
            <p:nvPr/>
          </p:nvPicPr>
          <p:blipFill>
            <a:blip r:embed="rId23" cstate="print"/>
            <a:stretch>
              <a:fillRect/>
            </a:stretch>
          </p:blipFill>
          <p:spPr>
            <a:xfrm>
              <a:off x="519683" y="2487167"/>
              <a:ext cx="1072896" cy="995172"/>
            </a:xfrm>
            <a:prstGeom prst="rect">
              <a:avLst/>
            </a:prstGeom>
          </p:spPr>
        </p:pic>
        <p:pic>
          <p:nvPicPr>
            <p:cNvPr id="95" name="object 46">
              <a:extLst>
                <a:ext uri="{FF2B5EF4-FFF2-40B4-BE49-F238E27FC236}">
                  <a16:creationId xmlns:a16="http://schemas.microsoft.com/office/drawing/2014/main" id="{1468EDCB-AAB5-E5B4-4EA1-23FCE24750F6}"/>
                </a:ext>
              </a:extLst>
            </p:cNvPr>
            <p:cNvPicPr/>
            <p:nvPr/>
          </p:nvPicPr>
          <p:blipFill>
            <a:blip r:embed="rId24" cstate="print"/>
            <a:stretch>
              <a:fillRect/>
            </a:stretch>
          </p:blipFill>
          <p:spPr>
            <a:xfrm>
              <a:off x="736091" y="3104387"/>
              <a:ext cx="640080" cy="286512"/>
            </a:xfrm>
            <a:prstGeom prst="rect">
              <a:avLst/>
            </a:prstGeom>
          </p:spPr>
        </p:pic>
      </p:grpSp>
      <p:sp>
        <p:nvSpPr>
          <p:cNvPr id="96" name="object 47">
            <a:extLst>
              <a:ext uri="{FF2B5EF4-FFF2-40B4-BE49-F238E27FC236}">
                <a16:creationId xmlns:a16="http://schemas.microsoft.com/office/drawing/2014/main" id="{AC7BE222-FC8A-77D1-1B8D-1ED0C784A9C1}"/>
              </a:ext>
            </a:extLst>
          </p:cNvPr>
          <p:cNvSpPr txBox="1"/>
          <p:nvPr/>
        </p:nvSpPr>
        <p:spPr>
          <a:xfrm>
            <a:off x="1679633" y="3260543"/>
            <a:ext cx="797560" cy="373380"/>
          </a:xfrm>
          <a:prstGeom prst="rect">
            <a:avLst/>
          </a:prstGeom>
        </p:spPr>
        <p:txBody>
          <a:bodyPr vert="horz" wrap="square" lIns="0" tIns="33020" rIns="0" bIns="0" rtlCol="0">
            <a:spAutoFit/>
          </a:bodyPr>
          <a:lstStyle/>
          <a:p>
            <a:pPr marL="12700" marR="5080" indent="228600">
              <a:lnSpc>
                <a:spcPts val="1300"/>
              </a:lnSpc>
              <a:spcBef>
                <a:spcPts val="260"/>
              </a:spcBef>
            </a:pPr>
            <a:r>
              <a:rPr sz="1200" spc="-25" dirty="0">
                <a:solidFill>
                  <a:srgbClr val="424242"/>
                </a:solidFill>
                <a:latin typeface="Trebuchet MS"/>
                <a:cs typeface="Trebuchet MS"/>
              </a:rPr>
              <a:t>Web </a:t>
            </a:r>
            <a:r>
              <a:rPr sz="1200" spc="-10" dirty="0">
                <a:solidFill>
                  <a:srgbClr val="424242"/>
                </a:solidFill>
                <a:latin typeface="Trebuchet MS"/>
                <a:cs typeface="Trebuchet MS"/>
              </a:rPr>
              <a:t>application</a:t>
            </a:r>
            <a:endParaRPr sz="1200">
              <a:latin typeface="Trebuchet MS"/>
              <a:cs typeface="Trebuchet MS"/>
            </a:endParaRPr>
          </a:p>
        </p:txBody>
      </p:sp>
      <p:sp>
        <p:nvSpPr>
          <p:cNvPr id="97" name="object 48">
            <a:extLst>
              <a:ext uri="{FF2B5EF4-FFF2-40B4-BE49-F238E27FC236}">
                <a16:creationId xmlns:a16="http://schemas.microsoft.com/office/drawing/2014/main" id="{7ACC8E08-42DB-11AE-0253-9F7E3261DC69}"/>
              </a:ext>
            </a:extLst>
          </p:cNvPr>
          <p:cNvSpPr/>
          <p:nvPr/>
        </p:nvSpPr>
        <p:spPr>
          <a:xfrm>
            <a:off x="2064126" y="4256986"/>
            <a:ext cx="2143125" cy="1291590"/>
          </a:xfrm>
          <a:custGeom>
            <a:avLst/>
            <a:gdLst/>
            <a:ahLst/>
            <a:cxnLst/>
            <a:rect l="l" t="t" r="r" b="b"/>
            <a:pathLst>
              <a:path w="2143125" h="1291589">
                <a:moveTo>
                  <a:pt x="2114130" y="1235964"/>
                </a:moveTo>
                <a:lnTo>
                  <a:pt x="2071458" y="1273302"/>
                </a:lnTo>
                <a:lnTo>
                  <a:pt x="2067394" y="1276731"/>
                </a:lnTo>
                <a:lnTo>
                  <a:pt x="2067013" y="1282700"/>
                </a:lnTo>
                <a:lnTo>
                  <a:pt x="2070569" y="1286637"/>
                </a:lnTo>
                <a:lnTo>
                  <a:pt x="2073998" y="1290701"/>
                </a:lnTo>
                <a:lnTo>
                  <a:pt x="2079967" y="1291082"/>
                </a:lnTo>
                <a:lnTo>
                  <a:pt x="2083904" y="1287526"/>
                </a:lnTo>
                <a:lnTo>
                  <a:pt x="2132050" y="1245489"/>
                </a:lnTo>
                <a:lnTo>
                  <a:pt x="2128481" y="1245489"/>
                </a:lnTo>
                <a:lnTo>
                  <a:pt x="2128481" y="1243076"/>
                </a:lnTo>
                <a:lnTo>
                  <a:pt x="2122258" y="1243076"/>
                </a:lnTo>
                <a:lnTo>
                  <a:pt x="2114130" y="1235964"/>
                </a:lnTo>
                <a:close/>
              </a:path>
              <a:path w="2143125" h="1291589">
                <a:moveTo>
                  <a:pt x="55079" y="28887"/>
                </a:moveTo>
                <a:lnTo>
                  <a:pt x="45554" y="39772"/>
                </a:lnTo>
                <a:lnTo>
                  <a:pt x="45554" y="1245489"/>
                </a:lnTo>
                <a:lnTo>
                  <a:pt x="2103245" y="1245489"/>
                </a:lnTo>
                <a:lnTo>
                  <a:pt x="2114130" y="1235964"/>
                </a:lnTo>
                <a:lnTo>
                  <a:pt x="64604" y="1235964"/>
                </a:lnTo>
                <a:lnTo>
                  <a:pt x="55079" y="1226439"/>
                </a:lnTo>
                <a:lnTo>
                  <a:pt x="64604" y="1226439"/>
                </a:lnTo>
                <a:lnTo>
                  <a:pt x="64604" y="39772"/>
                </a:lnTo>
                <a:lnTo>
                  <a:pt x="55079" y="28887"/>
                </a:lnTo>
                <a:close/>
              </a:path>
              <a:path w="2143125" h="1291589">
                <a:moveTo>
                  <a:pt x="2132050" y="1226439"/>
                </a:moveTo>
                <a:lnTo>
                  <a:pt x="2128481" y="1226439"/>
                </a:lnTo>
                <a:lnTo>
                  <a:pt x="2128481" y="1245489"/>
                </a:lnTo>
                <a:lnTo>
                  <a:pt x="2132050" y="1245489"/>
                </a:lnTo>
                <a:lnTo>
                  <a:pt x="2142959" y="1235964"/>
                </a:lnTo>
                <a:lnTo>
                  <a:pt x="2132050" y="1226439"/>
                </a:lnTo>
                <a:close/>
              </a:path>
              <a:path w="2143125" h="1291589">
                <a:moveTo>
                  <a:pt x="2122258" y="1228852"/>
                </a:moveTo>
                <a:lnTo>
                  <a:pt x="2114130" y="1235964"/>
                </a:lnTo>
                <a:lnTo>
                  <a:pt x="2122258" y="1243076"/>
                </a:lnTo>
                <a:lnTo>
                  <a:pt x="2122258" y="1228852"/>
                </a:lnTo>
                <a:close/>
              </a:path>
              <a:path w="2143125" h="1291589">
                <a:moveTo>
                  <a:pt x="2128481" y="1228852"/>
                </a:moveTo>
                <a:lnTo>
                  <a:pt x="2122258" y="1228852"/>
                </a:lnTo>
                <a:lnTo>
                  <a:pt x="2122258" y="1243076"/>
                </a:lnTo>
                <a:lnTo>
                  <a:pt x="2128481" y="1243076"/>
                </a:lnTo>
                <a:lnTo>
                  <a:pt x="2128481" y="1228852"/>
                </a:lnTo>
                <a:close/>
              </a:path>
              <a:path w="2143125" h="1291589">
                <a:moveTo>
                  <a:pt x="64604" y="1226439"/>
                </a:moveTo>
                <a:lnTo>
                  <a:pt x="55079" y="1226439"/>
                </a:lnTo>
                <a:lnTo>
                  <a:pt x="64604" y="1235964"/>
                </a:lnTo>
                <a:lnTo>
                  <a:pt x="64604" y="1226439"/>
                </a:lnTo>
                <a:close/>
              </a:path>
              <a:path w="2143125" h="1291589">
                <a:moveTo>
                  <a:pt x="2103245" y="1226439"/>
                </a:moveTo>
                <a:lnTo>
                  <a:pt x="64604" y="1226439"/>
                </a:lnTo>
                <a:lnTo>
                  <a:pt x="64604" y="1235964"/>
                </a:lnTo>
                <a:lnTo>
                  <a:pt x="2114130" y="1235964"/>
                </a:lnTo>
                <a:lnTo>
                  <a:pt x="2103245" y="1226439"/>
                </a:lnTo>
                <a:close/>
              </a:path>
              <a:path w="2143125" h="1291589">
                <a:moveTo>
                  <a:pt x="2079967" y="1180846"/>
                </a:moveTo>
                <a:lnTo>
                  <a:pt x="2073998" y="1181227"/>
                </a:lnTo>
                <a:lnTo>
                  <a:pt x="2070569" y="1185291"/>
                </a:lnTo>
                <a:lnTo>
                  <a:pt x="2067013" y="1189228"/>
                </a:lnTo>
                <a:lnTo>
                  <a:pt x="2067394" y="1195197"/>
                </a:lnTo>
                <a:lnTo>
                  <a:pt x="2071458" y="1198626"/>
                </a:lnTo>
                <a:lnTo>
                  <a:pt x="2114130" y="1235964"/>
                </a:lnTo>
                <a:lnTo>
                  <a:pt x="2122258" y="1228852"/>
                </a:lnTo>
                <a:lnTo>
                  <a:pt x="2128481" y="1228852"/>
                </a:lnTo>
                <a:lnTo>
                  <a:pt x="2128481" y="1226439"/>
                </a:lnTo>
                <a:lnTo>
                  <a:pt x="2132050" y="1226439"/>
                </a:lnTo>
                <a:lnTo>
                  <a:pt x="2083904" y="1184402"/>
                </a:lnTo>
                <a:lnTo>
                  <a:pt x="2079967" y="1180846"/>
                </a:lnTo>
                <a:close/>
              </a:path>
              <a:path w="2143125" h="1291589">
                <a:moveTo>
                  <a:pt x="55079" y="0"/>
                </a:moveTo>
                <a:lnTo>
                  <a:pt x="0" y="62992"/>
                </a:lnTo>
                <a:lnTo>
                  <a:pt x="393" y="68961"/>
                </a:lnTo>
                <a:lnTo>
                  <a:pt x="4356" y="72390"/>
                </a:lnTo>
                <a:lnTo>
                  <a:pt x="8318" y="75946"/>
                </a:lnTo>
                <a:lnTo>
                  <a:pt x="14338" y="75565"/>
                </a:lnTo>
                <a:lnTo>
                  <a:pt x="17792" y="71500"/>
                </a:lnTo>
                <a:lnTo>
                  <a:pt x="45554" y="39772"/>
                </a:lnTo>
                <a:lnTo>
                  <a:pt x="45554" y="14478"/>
                </a:lnTo>
                <a:lnTo>
                  <a:pt x="67733" y="14478"/>
                </a:lnTo>
                <a:lnTo>
                  <a:pt x="55079" y="0"/>
                </a:lnTo>
                <a:close/>
              </a:path>
              <a:path w="2143125" h="1291589">
                <a:moveTo>
                  <a:pt x="67733" y="14478"/>
                </a:moveTo>
                <a:lnTo>
                  <a:pt x="64604" y="14478"/>
                </a:lnTo>
                <a:lnTo>
                  <a:pt x="64604" y="39772"/>
                </a:lnTo>
                <a:lnTo>
                  <a:pt x="92367" y="71500"/>
                </a:lnTo>
                <a:lnTo>
                  <a:pt x="95821" y="75565"/>
                </a:lnTo>
                <a:lnTo>
                  <a:pt x="101841" y="75946"/>
                </a:lnTo>
                <a:lnTo>
                  <a:pt x="105803" y="72390"/>
                </a:lnTo>
                <a:lnTo>
                  <a:pt x="109766" y="68961"/>
                </a:lnTo>
                <a:lnTo>
                  <a:pt x="110159" y="62992"/>
                </a:lnTo>
                <a:lnTo>
                  <a:pt x="67733" y="14478"/>
                </a:lnTo>
                <a:close/>
              </a:path>
              <a:path w="2143125" h="1291589">
                <a:moveTo>
                  <a:pt x="64604" y="14478"/>
                </a:moveTo>
                <a:lnTo>
                  <a:pt x="45554" y="14478"/>
                </a:lnTo>
                <a:lnTo>
                  <a:pt x="45554" y="39772"/>
                </a:lnTo>
                <a:lnTo>
                  <a:pt x="55079" y="28887"/>
                </a:lnTo>
                <a:lnTo>
                  <a:pt x="47917" y="20700"/>
                </a:lnTo>
                <a:lnTo>
                  <a:pt x="64604" y="20700"/>
                </a:lnTo>
                <a:lnTo>
                  <a:pt x="64604" y="14478"/>
                </a:lnTo>
                <a:close/>
              </a:path>
              <a:path w="2143125" h="1291589">
                <a:moveTo>
                  <a:pt x="64604" y="20700"/>
                </a:moveTo>
                <a:lnTo>
                  <a:pt x="62242" y="20700"/>
                </a:lnTo>
                <a:lnTo>
                  <a:pt x="55079" y="28887"/>
                </a:lnTo>
                <a:lnTo>
                  <a:pt x="64604" y="39772"/>
                </a:lnTo>
                <a:lnTo>
                  <a:pt x="64604" y="20700"/>
                </a:lnTo>
                <a:close/>
              </a:path>
              <a:path w="2143125" h="1291589">
                <a:moveTo>
                  <a:pt x="62242" y="20700"/>
                </a:moveTo>
                <a:lnTo>
                  <a:pt x="47917" y="20700"/>
                </a:lnTo>
                <a:lnTo>
                  <a:pt x="55079" y="28887"/>
                </a:lnTo>
                <a:lnTo>
                  <a:pt x="62242" y="20700"/>
                </a:lnTo>
                <a:close/>
              </a:path>
            </a:pathLst>
          </a:custGeom>
          <a:solidFill>
            <a:srgbClr val="8FA7C4"/>
          </a:solidFill>
        </p:spPr>
        <p:txBody>
          <a:bodyPr wrap="square" lIns="0" tIns="0" rIns="0" bIns="0" rtlCol="0"/>
          <a:lstStyle/>
          <a:p>
            <a:endParaRPr/>
          </a:p>
        </p:txBody>
      </p:sp>
      <p:sp>
        <p:nvSpPr>
          <p:cNvPr id="98" name="object 49">
            <a:extLst>
              <a:ext uri="{FF2B5EF4-FFF2-40B4-BE49-F238E27FC236}">
                <a16:creationId xmlns:a16="http://schemas.microsoft.com/office/drawing/2014/main" id="{79DFB3AD-89F7-CEB1-90BF-B3FAAA07BAB6}"/>
              </a:ext>
            </a:extLst>
          </p:cNvPr>
          <p:cNvSpPr txBox="1"/>
          <p:nvPr/>
        </p:nvSpPr>
        <p:spPr>
          <a:xfrm>
            <a:off x="1392816" y="4021654"/>
            <a:ext cx="133540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Trebuchet MS"/>
                <a:cs typeface="Trebuchet MS"/>
              </a:rPr>
              <a:t>Logo</a:t>
            </a:r>
            <a:r>
              <a:rPr sz="800" spc="30" dirty="0">
                <a:solidFill>
                  <a:srgbClr val="FFFFFF"/>
                </a:solidFill>
                <a:latin typeface="Trebuchet MS"/>
                <a:cs typeface="Trebuchet MS"/>
              </a:rPr>
              <a:t> </a:t>
            </a:r>
            <a:r>
              <a:rPr sz="800" dirty="0">
                <a:solidFill>
                  <a:srgbClr val="FFFFFF"/>
                </a:solidFill>
                <a:latin typeface="Trebuchet MS"/>
                <a:cs typeface="Trebuchet MS"/>
              </a:rPr>
              <a:t>by</a:t>
            </a:r>
            <a:r>
              <a:rPr sz="800" spc="2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5"/>
              </a:rPr>
              <a:t>Angular</a:t>
            </a:r>
            <a:r>
              <a:rPr sz="800" spc="40" dirty="0">
                <a:solidFill>
                  <a:srgbClr val="5DACFC"/>
                </a:solidFill>
                <a:latin typeface="Trebuchet MS"/>
                <a:cs typeface="Trebuchet MS"/>
              </a:rPr>
              <a:t> </a:t>
            </a:r>
            <a:r>
              <a:rPr sz="800" spc="-50" dirty="0">
                <a:solidFill>
                  <a:srgbClr val="FFFFFF"/>
                </a:solidFill>
                <a:latin typeface="Trebuchet MS"/>
                <a:cs typeface="Trebuchet MS"/>
              </a:rPr>
              <a:t>/</a:t>
            </a:r>
            <a:r>
              <a:rPr sz="800" spc="3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6"/>
              </a:rPr>
              <a:t>CC</a:t>
            </a:r>
            <a:r>
              <a:rPr sz="800" u="sng" spc="30" dirty="0">
                <a:solidFill>
                  <a:srgbClr val="5DACFC"/>
                </a:solidFill>
                <a:uFill>
                  <a:solidFill>
                    <a:srgbClr val="5DACFC"/>
                  </a:solidFill>
                </a:uFill>
                <a:latin typeface="Trebuchet MS"/>
                <a:cs typeface="Trebuchet MS"/>
                <a:hlinkClick r:id="rId26"/>
              </a:rPr>
              <a:t> </a:t>
            </a:r>
            <a:r>
              <a:rPr sz="800" u="sng" dirty="0">
                <a:solidFill>
                  <a:srgbClr val="5DACFC"/>
                </a:solidFill>
                <a:uFill>
                  <a:solidFill>
                    <a:srgbClr val="5DACFC"/>
                  </a:solidFill>
                </a:uFill>
                <a:latin typeface="Trebuchet MS"/>
                <a:cs typeface="Trebuchet MS"/>
                <a:hlinkClick r:id="rId26"/>
              </a:rPr>
              <a:t>BY</a:t>
            </a:r>
            <a:r>
              <a:rPr sz="800" u="sng" spc="30" dirty="0">
                <a:solidFill>
                  <a:srgbClr val="5DACFC"/>
                </a:solidFill>
                <a:uFill>
                  <a:solidFill>
                    <a:srgbClr val="5DACFC"/>
                  </a:solidFill>
                </a:uFill>
                <a:latin typeface="Trebuchet MS"/>
                <a:cs typeface="Trebuchet MS"/>
                <a:hlinkClick r:id="rId26"/>
              </a:rPr>
              <a:t> </a:t>
            </a:r>
            <a:r>
              <a:rPr sz="800" u="sng" spc="-25" dirty="0">
                <a:solidFill>
                  <a:srgbClr val="5DACFC"/>
                </a:solidFill>
                <a:uFill>
                  <a:solidFill>
                    <a:srgbClr val="5DACFC"/>
                  </a:solidFill>
                </a:uFill>
                <a:latin typeface="Trebuchet MS"/>
                <a:cs typeface="Trebuchet MS"/>
                <a:hlinkClick r:id="rId26"/>
              </a:rPr>
              <a:t>4.0</a:t>
            </a:r>
            <a:endParaRPr sz="800">
              <a:latin typeface="Trebuchet MS"/>
              <a:cs typeface="Trebuchet MS"/>
            </a:endParaRPr>
          </a:p>
        </p:txBody>
      </p:sp>
    </p:spTree>
    <p:extLst>
      <p:ext uri="{BB962C8B-B14F-4D97-AF65-F5344CB8AC3E}">
        <p14:creationId xmlns:p14="http://schemas.microsoft.com/office/powerpoint/2010/main" val="2131542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1130-8F70-F54E-AB2A-5844631324B2}"/>
              </a:ext>
            </a:extLst>
          </p:cNvPr>
          <p:cNvSpPr>
            <a:spLocks noGrp="1"/>
          </p:cNvSpPr>
          <p:nvPr>
            <p:ph type="title"/>
          </p:nvPr>
        </p:nvSpPr>
        <p:spPr/>
        <p:txBody>
          <a:bodyPr/>
          <a:lstStyle/>
          <a:p>
            <a:r>
              <a:rPr lang="en-US" dirty="0"/>
              <a:t>Amazon API Gateway</a:t>
            </a:r>
          </a:p>
        </p:txBody>
      </p:sp>
      <p:sp>
        <p:nvSpPr>
          <p:cNvPr id="3" name="Content Placeholder 2">
            <a:extLst>
              <a:ext uri="{FF2B5EF4-FFF2-40B4-BE49-F238E27FC236}">
                <a16:creationId xmlns:a16="http://schemas.microsoft.com/office/drawing/2014/main" id="{626911B7-720C-474E-A056-5F3EFB152ED2}"/>
              </a:ext>
            </a:extLst>
          </p:cNvPr>
          <p:cNvSpPr>
            <a:spLocks noGrp="1"/>
          </p:cNvSpPr>
          <p:nvPr>
            <p:ph idx="1"/>
          </p:nvPr>
        </p:nvSpPr>
        <p:spPr>
          <a:xfrm>
            <a:off x="323089" y="1427015"/>
            <a:ext cx="13984225" cy="3447098"/>
          </a:xfrm>
        </p:spPr>
        <p:txBody>
          <a:bodyPr/>
          <a:lstStyle/>
          <a:p>
            <a:r>
              <a:rPr lang="en-US" dirty="0"/>
              <a:t>Enables best practices for distributed systems</a:t>
            </a:r>
          </a:p>
          <a:p>
            <a:pPr marL="457200" indent="-457200">
              <a:buFont typeface="Arial" panose="020B0604020202020204" pitchFamily="34" charset="0"/>
              <a:buChar char="•"/>
            </a:pPr>
            <a:r>
              <a:rPr lang="en-US" dirty="0"/>
              <a:t>Throttling</a:t>
            </a:r>
          </a:p>
          <a:p>
            <a:pPr marL="457200" indent="-457200">
              <a:buFont typeface="Arial" panose="020B0604020202020204" pitchFamily="34" charset="0"/>
              <a:buChar char="•"/>
            </a:pPr>
            <a:r>
              <a:rPr lang="en-US" dirty="0"/>
              <a:t>Retry with exponential fallback</a:t>
            </a:r>
          </a:p>
          <a:p>
            <a:pPr marL="457200" indent="-457200">
              <a:buFont typeface="Arial" panose="020B0604020202020204" pitchFamily="34" charset="0"/>
              <a:buChar char="•"/>
            </a:pPr>
            <a:r>
              <a:rPr lang="en-US" dirty="0"/>
              <a:t>Fail fast</a:t>
            </a:r>
          </a:p>
          <a:p>
            <a:pPr marL="457200" indent="-457200">
              <a:buFont typeface="Arial" panose="020B0604020202020204" pitchFamily="34" charset="0"/>
              <a:buChar char="•"/>
            </a:pPr>
            <a:endParaRPr lang="en-US" dirty="0"/>
          </a:p>
          <a:p>
            <a:r>
              <a:rPr lang="en-US" dirty="0"/>
              <a:t>Support for public and private services</a:t>
            </a:r>
          </a:p>
        </p:txBody>
      </p:sp>
      <p:pic>
        <p:nvPicPr>
          <p:cNvPr id="5" name="Picture 4">
            <a:extLst>
              <a:ext uri="{FF2B5EF4-FFF2-40B4-BE49-F238E27FC236}">
                <a16:creationId xmlns:a16="http://schemas.microsoft.com/office/drawing/2014/main" id="{8B48F7AD-CA1B-5D4F-ABFA-5C915F530FE8}"/>
              </a:ext>
            </a:extLst>
          </p:cNvPr>
          <p:cNvPicPr>
            <a:picLocks noChangeAspect="1"/>
          </p:cNvPicPr>
          <p:nvPr/>
        </p:nvPicPr>
        <p:blipFill>
          <a:blip r:embed="rId3"/>
          <a:stretch>
            <a:fillRect/>
          </a:stretch>
        </p:blipFill>
        <p:spPr>
          <a:xfrm>
            <a:off x="12892450" y="347409"/>
            <a:ext cx="1031402" cy="1031402"/>
          </a:xfrm>
          <a:prstGeom prst="rect">
            <a:avLst/>
          </a:prstGeom>
        </p:spPr>
      </p:pic>
    </p:spTree>
    <p:extLst>
      <p:ext uri="{BB962C8B-B14F-4D97-AF65-F5344CB8AC3E}">
        <p14:creationId xmlns:p14="http://schemas.microsoft.com/office/powerpoint/2010/main" val="8960163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817A58-C152-7344-9869-20BF897C5C2E}"/>
              </a:ext>
            </a:extLst>
          </p:cNvPr>
          <p:cNvSpPr/>
          <p:nvPr/>
        </p:nvSpPr>
        <p:spPr bwMode="auto">
          <a:xfrm>
            <a:off x="0" y="4104640"/>
            <a:ext cx="14630400" cy="27025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82C23F-CDFA-7E44-808A-D5A40C56A14C}"/>
              </a:ext>
            </a:extLst>
          </p:cNvPr>
          <p:cNvSpPr>
            <a:spLocks noGrp="1"/>
          </p:cNvSpPr>
          <p:nvPr>
            <p:ph type="title"/>
          </p:nvPr>
        </p:nvSpPr>
        <p:spPr/>
        <p:txBody>
          <a:bodyPr/>
          <a:lstStyle/>
          <a:p>
            <a:r>
              <a:rPr lang="en-US" dirty="0"/>
              <a:t>AWS X-Ray</a:t>
            </a:r>
          </a:p>
        </p:txBody>
      </p:sp>
      <p:sp>
        <p:nvSpPr>
          <p:cNvPr id="3" name="Content Placeholder 2">
            <a:extLst>
              <a:ext uri="{FF2B5EF4-FFF2-40B4-BE49-F238E27FC236}">
                <a16:creationId xmlns:a16="http://schemas.microsoft.com/office/drawing/2014/main" id="{6E6E08CE-AB1D-EA44-873B-0E4F41E1C932}"/>
              </a:ext>
            </a:extLst>
          </p:cNvPr>
          <p:cNvSpPr>
            <a:spLocks noGrp="1"/>
          </p:cNvSpPr>
          <p:nvPr>
            <p:ph idx="1"/>
          </p:nvPr>
        </p:nvSpPr>
        <p:spPr>
          <a:xfrm>
            <a:off x="323089" y="1427015"/>
            <a:ext cx="13984225" cy="2363724"/>
          </a:xfrm>
        </p:spPr>
        <p:txBody>
          <a:bodyPr/>
          <a:lstStyle/>
          <a:p>
            <a:r>
              <a:rPr lang="en-US" dirty="0"/>
              <a:t>Delivers insight into distributed applications</a:t>
            </a:r>
          </a:p>
          <a:p>
            <a:pPr marL="457200" indent="-457200">
              <a:buFont typeface="Arial" panose="020B0604020202020204" pitchFamily="34" charset="0"/>
              <a:buChar char="•"/>
            </a:pPr>
            <a:r>
              <a:rPr lang="en-US" dirty="0"/>
              <a:t>Uncover application issues</a:t>
            </a:r>
          </a:p>
          <a:p>
            <a:pPr marL="457200" indent="-457200">
              <a:buFont typeface="Arial" panose="020B0604020202020204" pitchFamily="34" charset="0"/>
              <a:buChar char="•"/>
            </a:pPr>
            <a:r>
              <a:rPr lang="en-US" dirty="0"/>
              <a:t>Improve application performance</a:t>
            </a:r>
          </a:p>
          <a:p>
            <a:pPr marL="457200" indent="-457200">
              <a:buFont typeface="Arial" panose="020B0604020202020204" pitchFamily="34" charset="0"/>
              <a:buChar char="•"/>
            </a:pPr>
            <a:r>
              <a:rPr lang="en-US" dirty="0"/>
              <a:t>Ready for ECS, Lambda, and more</a:t>
            </a:r>
          </a:p>
        </p:txBody>
      </p:sp>
      <p:pic>
        <p:nvPicPr>
          <p:cNvPr id="5" name="Picture 4">
            <a:extLst>
              <a:ext uri="{FF2B5EF4-FFF2-40B4-BE49-F238E27FC236}">
                <a16:creationId xmlns:a16="http://schemas.microsoft.com/office/drawing/2014/main" id="{6FF25D82-503D-F54F-9849-2FEA4030F45A}"/>
              </a:ext>
            </a:extLst>
          </p:cNvPr>
          <p:cNvPicPr>
            <a:picLocks noChangeAspect="1"/>
          </p:cNvPicPr>
          <p:nvPr/>
        </p:nvPicPr>
        <p:blipFill>
          <a:blip r:embed="rId2"/>
          <a:stretch>
            <a:fillRect/>
          </a:stretch>
        </p:blipFill>
        <p:spPr>
          <a:xfrm>
            <a:off x="12893040" y="347472"/>
            <a:ext cx="1033271" cy="1033271"/>
          </a:xfrm>
          <a:prstGeom prst="rect">
            <a:avLst/>
          </a:prstGeom>
        </p:spPr>
      </p:pic>
      <p:pic>
        <p:nvPicPr>
          <p:cNvPr id="7" name="Picture 6">
            <a:extLst>
              <a:ext uri="{FF2B5EF4-FFF2-40B4-BE49-F238E27FC236}">
                <a16:creationId xmlns:a16="http://schemas.microsoft.com/office/drawing/2014/main" id="{0B6C7D85-EF97-474C-BEF7-33045D12B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4393991"/>
            <a:ext cx="9144000" cy="2235200"/>
          </a:xfrm>
          <a:prstGeom prst="rect">
            <a:avLst/>
          </a:prstGeom>
        </p:spPr>
      </p:pic>
    </p:spTree>
    <p:extLst>
      <p:ext uri="{BB962C8B-B14F-4D97-AF65-F5344CB8AC3E}">
        <p14:creationId xmlns:p14="http://schemas.microsoft.com/office/powerpoint/2010/main" val="519274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Demo time!</a:t>
            </a:r>
          </a:p>
        </p:txBody>
      </p:sp>
    </p:spTree>
    <p:extLst>
      <p:ext uri="{BB962C8B-B14F-4D97-AF65-F5344CB8AC3E}">
        <p14:creationId xmlns:p14="http://schemas.microsoft.com/office/powerpoint/2010/main" val="653851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83C80B7-CB84-2091-8BCD-9CA9709DF4E0}"/>
              </a:ext>
            </a:extLst>
          </p:cNvPr>
          <p:cNvSpPr>
            <a:spLocks noGrp="1"/>
          </p:cNvSpPr>
          <p:nvPr>
            <p:ph type="title"/>
          </p:nvPr>
        </p:nvSpPr>
        <p:spPr>
          <a:xfrm>
            <a:off x="1211371" y="1224793"/>
            <a:ext cx="12435840" cy="5780014"/>
          </a:xfrm>
        </p:spPr>
        <p:txBody>
          <a:bodyPr/>
          <a:lstStyle/>
          <a:p>
            <a:pPr>
              <a:lnSpc>
                <a:spcPct val="150000"/>
              </a:lnSpc>
            </a:pPr>
            <a:r>
              <a:rPr lang="en-US" sz="2400" b="0" dirty="0"/>
              <a:t>1. Configuring an ALB to Invoke a Lambda Function </a:t>
            </a:r>
            <a:br>
              <a:rPr lang="th-TH" sz="2400" b="0" dirty="0"/>
            </a:br>
            <a:r>
              <a:rPr lang="en-US" sz="2400" b="0" dirty="0"/>
              <a:t>2. Packaging Libraries with Lambda Layers </a:t>
            </a:r>
            <a:br>
              <a:rPr lang="th-TH" sz="2400" b="0" dirty="0"/>
            </a:br>
            <a:r>
              <a:rPr lang="en-US" sz="2400" b="0" dirty="0"/>
              <a:t>3. Invoking Lambda Functions on a Schedule </a:t>
            </a:r>
            <a:br>
              <a:rPr lang="th-TH" sz="2400" b="0" dirty="0"/>
            </a:br>
            <a:r>
              <a:rPr lang="en-US" sz="2400" b="0" dirty="0"/>
              <a:t>4. Configuring a Lambda Function to Access an EFS File System </a:t>
            </a:r>
            <a:br>
              <a:rPr lang="th-TH" sz="2400" b="0" dirty="0"/>
            </a:br>
            <a:r>
              <a:rPr lang="en-US" sz="2400" b="0" dirty="0"/>
              <a:t>5. Running Trusted Code in Lambda Using AWS Signer </a:t>
            </a:r>
            <a:br>
              <a:rPr lang="th-TH" sz="2400" b="0" dirty="0"/>
            </a:br>
            <a:r>
              <a:rPr lang="en-US" sz="2400" b="0" dirty="0"/>
              <a:t>6. Packaging Lambda Code in a Container Image </a:t>
            </a:r>
            <a:br>
              <a:rPr lang="th-TH" sz="2400" b="0" dirty="0"/>
            </a:br>
            <a:r>
              <a:rPr lang="en-US" sz="2400" b="0" dirty="0"/>
              <a:t>7. Automating CSV Import into DynamoDB from S3 with Lambda </a:t>
            </a:r>
            <a:br>
              <a:rPr lang="th-TH" sz="2400" b="0" dirty="0"/>
            </a:br>
            <a:r>
              <a:rPr lang="en-US" sz="2400" b="0" dirty="0"/>
              <a:t>8. Reducing Lambda Startup Times with Provisioned Concurrency </a:t>
            </a:r>
            <a:br>
              <a:rPr lang="th-TH" sz="2400" b="0" dirty="0"/>
            </a:br>
            <a:r>
              <a:rPr lang="en-US" sz="2400" b="0" dirty="0"/>
              <a:t>9. Accessing VPC Resources with Lambda </a:t>
            </a:r>
            <a:endParaRPr lang="th-TH" sz="2400" b="0" dirty="0"/>
          </a:p>
        </p:txBody>
      </p:sp>
      <p:sp>
        <p:nvSpPr>
          <p:cNvPr id="7" name="กล่องข้อความ 6">
            <a:extLst>
              <a:ext uri="{FF2B5EF4-FFF2-40B4-BE49-F238E27FC236}">
                <a16:creationId xmlns:a16="http://schemas.microsoft.com/office/drawing/2014/main" id="{CEF48191-49A8-ECD6-5CEB-625D2E95BA70}"/>
              </a:ext>
            </a:extLst>
          </p:cNvPr>
          <p:cNvSpPr txBox="1"/>
          <p:nvPr/>
        </p:nvSpPr>
        <p:spPr>
          <a:xfrm>
            <a:off x="629174" y="693319"/>
            <a:ext cx="7315200" cy="707886"/>
          </a:xfrm>
          <a:prstGeom prst="rect">
            <a:avLst/>
          </a:prstGeom>
          <a:noFill/>
        </p:spPr>
        <p:txBody>
          <a:bodyPr wrap="square">
            <a:spAutoFit/>
          </a:bodyPr>
          <a:lstStyle/>
          <a:p>
            <a:r>
              <a:rPr lang="en-US" sz="4000" b="1" dirty="0"/>
              <a:t>Serverless</a:t>
            </a:r>
            <a:endParaRPr lang="th-TH" sz="3600" b="1" dirty="0"/>
          </a:p>
        </p:txBody>
      </p:sp>
    </p:spTree>
    <p:extLst>
      <p:ext uri="{BB962C8B-B14F-4D97-AF65-F5344CB8AC3E}">
        <p14:creationId xmlns:p14="http://schemas.microsoft.com/office/powerpoint/2010/main" val="292233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31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60" dirty="0">
                <a:solidFill>
                  <a:schemeClr val="tx2"/>
                </a:solidFill>
              </a:rPr>
              <a:t>File</a:t>
            </a:r>
            <a:r>
              <a:rPr spc="-168" dirty="0">
                <a:solidFill>
                  <a:schemeClr val="tx2"/>
                </a:solidFill>
              </a:rPr>
              <a:t> </a:t>
            </a:r>
            <a:r>
              <a:rPr dirty="0">
                <a:solidFill>
                  <a:schemeClr val="tx2"/>
                </a:solidFill>
              </a:rPr>
              <a:t>system</a:t>
            </a:r>
            <a:r>
              <a:rPr spc="-162" dirty="0">
                <a:solidFill>
                  <a:schemeClr val="tx2"/>
                </a:solidFill>
              </a:rPr>
              <a:t> </a:t>
            </a:r>
            <a:r>
              <a:rPr spc="-12" dirty="0">
                <a:solidFill>
                  <a:schemeClr val="tx2"/>
                </a:solidFill>
              </a:rPr>
              <a:t>limitations</a:t>
            </a:r>
          </a:p>
        </p:txBody>
      </p:sp>
      <p:pic>
        <p:nvPicPr>
          <p:cNvPr id="3" name="object 3"/>
          <p:cNvPicPr/>
          <p:nvPr/>
        </p:nvPicPr>
        <p:blipFill>
          <a:blip r:embed="rId2" cstate="print"/>
          <a:stretch>
            <a:fillRect/>
          </a:stretch>
        </p:blipFill>
        <p:spPr>
          <a:xfrm>
            <a:off x="457200" y="1890979"/>
            <a:ext cx="6333134" cy="1283818"/>
          </a:xfrm>
          <a:prstGeom prst="rect">
            <a:avLst/>
          </a:prstGeom>
        </p:spPr>
      </p:pic>
      <p:pic>
        <p:nvPicPr>
          <p:cNvPr id="4" name="object 4"/>
          <p:cNvPicPr/>
          <p:nvPr/>
        </p:nvPicPr>
        <p:blipFill>
          <a:blip r:embed="rId3" cstate="print"/>
          <a:stretch>
            <a:fillRect/>
          </a:stretch>
        </p:blipFill>
        <p:spPr>
          <a:xfrm>
            <a:off x="457200" y="5994806"/>
            <a:ext cx="8059522" cy="1329536"/>
          </a:xfrm>
          <a:prstGeom prst="rect">
            <a:avLst/>
          </a:prstGeom>
        </p:spPr>
      </p:pic>
      <p:pic>
        <p:nvPicPr>
          <p:cNvPr id="5" name="object 5"/>
          <p:cNvPicPr/>
          <p:nvPr/>
        </p:nvPicPr>
        <p:blipFill>
          <a:blip r:embed="rId4" cstate="print"/>
          <a:stretch>
            <a:fillRect/>
          </a:stretch>
        </p:blipFill>
        <p:spPr>
          <a:xfrm>
            <a:off x="457200" y="4233671"/>
            <a:ext cx="6812280" cy="594360"/>
          </a:xfrm>
          <a:prstGeom prst="rect">
            <a:avLst/>
          </a:prstGeom>
        </p:spPr>
      </p:pic>
      <p:sp>
        <p:nvSpPr>
          <p:cNvPr id="6" name="object 6"/>
          <p:cNvSpPr txBox="1"/>
          <p:nvPr/>
        </p:nvSpPr>
        <p:spPr>
          <a:xfrm>
            <a:off x="8861450" y="4165091"/>
            <a:ext cx="3092196" cy="1012585"/>
          </a:xfrm>
          <a:prstGeom prst="rect">
            <a:avLst/>
          </a:prstGeom>
        </p:spPr>
        <p:txBody>
          <a:bodyPr vert="horz" wrap="square" lIns="0" tIns="15240" rIns="0" bIns="0" rtlCol="0">
            <a:spAutoFit/>
          </a:bodyPr>
          <a:lstStyle/>
          <a:p>
            <a:pPr marL="15240" marR="6096" algn="just">
              <a:spcBef>
                <a:spcPts val="120"/>
              </a:spcBef>
            </a:pPr>
            <a:r>
              <a:rPr sz="2160" spc="-12" dirty="0">
                <a:solidFill>
                  <a:schemeClr val="tx2"/>
                </a:solidFill>
                <a:latin typeface="Trebuchet MS"/>
                <a:cs typeface="Trebuchet MS"/>
              </a:rPr>
              <a:t>Ephemeral,</a:t>
            </a:r>
            <a:r>
              <a:rPr sz="2160" spc="-42" dirty="0">
                <a:solidFill>
                  <a:schemeClr val="tx2"/>
                </a:solidFill>
                <a:latin typeface="Trebuchet MS"/>
                <a:cs typeface="Trebuchet MS"/>
              </a:rPr>
              <a:t> </a:t>
            </a:r>
            <a:r>
              <a:rPr sz="2160" dirty="0">
                <a:solidFill>
                  <a:schemeClr val="tx2"/>
                </a:solidFill>
                <a:latin typeface="Trebuchet MS"/>
                <a:cs typeface="Trebuchet MS"/>
              </a:rPr>
              <a:t>for</a:t>
            </a:r>
            <a:r>
              <a:rPr sz="2160" spc="-42" dirty="0">
                <a:solidFill>
                  <a:schemeClr val="tx2"/>
                </a:solidFill>
                <a:latin typeface="Trebuchet MS"/>
                <a:cs typeface="Trebuchet MS"/>
              </a:rPr>
              <a:t> </a:t>
            </a:r>
            <a:r>
              <a:rPr sz="2160" spc="-12" dirty="0">
                <a:solidFill>
                  <a:schemeClr val="tx2"/>
                </a:solidFill>
                <a:latin typeface="Trebuchet MS"/>
                <a:cs typeface="Trebuchet MS"/>
              </a:rPr>
              <a:t>example, </a:t>
            </a:r>
            <a:r>
              <a:rPr sz="2160" dirty="0">
                <a:solidFill>
                  <a:schemeClr val="tx2"/>
                </a:solidFill>
                <a:latin typeface="Trebuchet MS"/>
                <a:cs typeface="Trebuchet MS"/>
              </a:rPr>
              <a:t>must</a:t>
            </a:r>
            <a:r>
              <a:rPr sz="2160" spc="108" dirty="0">
                <a:solidFill>
                  <a:schemeClr val="tx2"/>
                </a:solidFill>
                <a:latin typeface="Trebuchet MS"/>
                <a:cs typeface="Trebuchet MS"/>
              </a:rPr>
              <a:t> </a:t>
            </a:r>
            <a:r>
              <a:rPr sz="2160" dirty="0">
                <a:solidFill>
                  <a:schemeClr val="tx2"/>
                </a:solidFill>
                <a:latin typeface="Trebuchet MS"/>
                <a:cs typeface="Trebuchet MS"/>
              </a:rPr>
              <a:t>be</a:t>
            </a:r>
            <a:r>
              <a:rPr sz="2160" spc="114" dirty="0">
                <a:solidFill>
                  <a:schemeClr val="tx2"/>
                </a:solidFill>
                <a:latin typeface="Trebuchet MS"/>
                <a:cs typeface="Trebuchet MS"/>
              </a:rPr>
              <a:t> </a:t>
            </a:r>
            <a:r>
              <a:rPr sz="2160" dirty="0">
                <a:solidFill>
                  <a:schemeClr val="tx2"/>
                </a:solidFill>
                <a:latin typeface="Trebuchet MS"/>
                <a:cs typeface="Trebuchet MS"/>
              </a:rPr>
              <a:t>downloaded</a:t>
            </a:r>
            <a:r>
              <a:rPr sz="2160" spc="168" dirty="0">
                <a:solidFill>
                  <a:schemeClr val="tx2"/>
                </a:solidFill>
                <a:latin typeface="Trebuchet MS"/>
                <a:cs typeface="Trebuchet MS"/>
              </a:rPr>
              <a:t> </a:t>
            </a:r>
            <a:r>
              <a:rPr sz="2160" spc="-30" dirty="0">
                <a:solidFill>
                  <a:schemeClr val="tx2"/>
                </a:solidFill>
                <a:latin typeface="Trebuchet MS"/>
                <a:cs typeface="Trebuchet MS"/>
              </a:rPr>
              <a:t>for </a:t>
            </a:r>
            <a:r>
              <a:rPr sz="2160" dirty="0">
                <a:solidFill>
                  <a:schemeClr val="tx2"/>
                </a:solidFill>
                <a:latin typeface="Trebuchet MS"/>
                <a:cs typeface="Trebuchet MS"/>
              </a:rPr>
              <a:t>each</a:t>
            </a:r>
            <a:r>
              <a:rPr sz="2160" spc="-150" dirty="0">
                <a:solidFill>
                  <a:schemeClr val="tx2"/>
                </a:solidFill>
                <a:latin typeface="Trebuchet MS"/>
                <a:cs typeface="Trebuchet MS"/>
              </a:rPr>
              <a:t> </a:t>
            </a:r>
            <a:r>
              <a:rPr sz="2160" spc="-12" dirty="0">
                <a:solidFill>
                  <a:schemeClr val="tx2"/>
                </a:solidFill>
                <a:latin typeface="Trebuchet MS"/>
                <a:cs typeface="Trebuchet MS"/>
              </a:rPr>
              <a:t>invocation</a:t>
            </a:r>
            <a:endParaRPr sz="2160">
              <a:solidFill>
                <a:schemeClr val="tx2"/>
              </a:solidFill>
              <a:latin typeface="Trebuchet MS"/>
              <a:cs typeface="Trebuchet MS"/>
            </a:endParaRPr>
          </a:p>
        </p:txBody>
      </p:sp>
      <p:sp>
        <p:nvSpPr>
          <p:cNvPr id="7" name="object 7"/>
          <p:cNvSpPr/>
          <p:nvPr/>
        </p:nvSpPr>
        <p:spPr>
          <a:xfrm>
            <a:off x="12999262" y="4119981"/>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18"/>
                </a:lnTo>
                <a:lnTo>
                  <a:pt x="154939" y="684784"/>
                </a:lnTo>
                <a:lnTo>
                  <a:pt x="362584" y="498348"/>
                </a:lnTo>
                <a:lnTo>
                  <a:pt x="570229" y="684784"/>
                </a:lnTo>
                <a:lnTo>
                  <a:pt x="725170" y="512318"/>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
        <p:nvSpPr>
          <p:cNvPr id="8" name="object 8"/>
          <p:cNvSpPr txBox="1"/>
          <p:nvPr/>
        </p:nvSpPr>
        <p:spPr>
          <a:xfrm>
            <a:off x="8861451" y="6367272"/>
            <a:ext cx="3359658" cy="680186"/>
          </a:xfrm>
          <a:prstGeom prst="rect">
            <a:avLst/>
          </a:prstGeom>
        </p:spPr>
        <p:txBody>
          <a:bodyPr vert="horz" wrap="square" lIns="0" tIns="15240" rIns="0" bIns="0" rtlCol="0">
            <a:spAutoFit/>
          </a:bodyPr>
          <a:lstStyle/>
          <a:p>
            <a:pPr marL="15240" marR="6096">
              <a:spcBef>
                <a:spcPts val="120"/>
              </a:spcBef>
            </a:pPr>
            <a:r>
              <a:rPr sz="2160" spc="66" dirty="0">
                <a:solidFill>
                  <a:schemeClr val="tx2"/>
                </a:solidFill>
                <a:latin typeface="Trebuchet MS"/>
                <a:cs typeface="Trebuchet MS"/>
              </a:rPr>
              <a:t>Model</a:t>
            </a:r>
            <a:r>
              <a:rPr sz="2160" spc="-84" dirty="0">
                <a:solidFill>
                  <a:schemeClr val="tx2"/>
                </a:solidFill>
                <a:latin typeface="Trebuchet MS"/>
                <a:cs typeface="Trebuchet MS"/>
              </a:rPr>
              <a:t> </a:t>
            </a:r>
            <a:r>
              <a:rPr sz="2160" spc="-12" dirty="0">
                <a:solidFill>
                  <a:schemeClr val="tx2"/>
                </a:solidFill>
                <a:latin typeface="Trebuchet MS"/>
                <a:cs typeface="Trebuchet MS"/>
              </a:rPr>
              <a:t>size</a:t>
            </a:r>
            <a:r>
              <a:rPr sz="2160" spc="-102" dirty="0">
                <a:solidFill>
                  <a:schemeClr val="tx2"/>
                </a:solidFill>
                <a:latin typeface="Trebuchet MS"/>
                <a:cs typeface="Trebuchet MS"/>
              </a:rPr>
              <a:t> </a:t>
            </a:r>
            <a:r>
              <a:rPr sz="2160" spc="120" dirty="0">
                <a:solidFill>
                  <a:schemeClr val="tx2"/>
                </a:solidFill>
                <a:latin typeface="Trebuchet MS"/>
                <a:cs typeface="Trebuchet MS"/>
              </a:rPr>
              <a:t>+</a:t>
            </a:r>
            <a:r>
              <a:rPr sz="2160" spc="-108" dirty="0">
                <a:solidFill>
                  <a:schemeClr val="tx2"/>
                </a:solidFill>
                <a:latin typeface="Trebuchet MS"/>
                <a:cs typeface="Trebuchet MS"/>
              </a:rPr>
              <a:t> </a:t>
            </a:r>
            <a:r>
              <a:rPr sz="2160" dirty="0">
                <a:solidFill>
                  <a:schemeClr val="tx2"/>
                </a:solidFill>
                <a:latin typeface="Trebuchet MS"/>
                <a:cs typeface="Trebuchet MS"/>
              </a:rPr>
              <a:t>required</a:t>
            </a:r>
            <a:r>
              <a:rPr sz="2160" spc="-60" dirty="0">
                <a:solidFill>
                  <a:schemeClr val="tx2"/>
                </a:solidFill>
                <a:latin typeface="Trebuchet MS"/>
                <a:cs typeface="Trebuchet MS"/>
              </a:rPr>
              <a:t> </a:t>
            </a:r>
            <a:r>
              <a:rPr sz="2160" spc="-24" dirty="0">
                <a:solidFill>
                  <a:schemeClr val="tx2"/>
                </a:solidFill>
                <a:latin typeface="Trebuchet MS"/>
                <a:cs typeface="Trebuchet MS"/>
              </a:rPr>
              <a:t>code exceeds</a:t>
            </a:r>
            <a:r>
              <a:rPr sz="2160" spc="-84" dirty="0">
                <a:solidFill>
                  <a:schemeClr val="tx2"/>
                </a:solidFill>
                <a:latin typeface="Trebuchet MS"/>
                <a:cs typeface="Trebuchet MS"/>
              </a:rPr>
              <a:t> </a:t>
            </a:r>
            <a:r>
              <a:rPr sz="2160" spc="-12" dirty="0">
                <a:solidFill>
                  <a:schemeClr val="tx2"/>
                </a:solidFill>
                <a:latin typeface="Trebuchet MS"/>
                <a:cs typeface="Trebuchet MS"/>
              </a:rPr>
              <a:t>limit</a:t>
            </a:r>
            <a:endParaRPr sz="2160">
              <a:solidFill>
                <a:schemeClr val="tx2"/>
              </a:solidFill>
              <a:latin typeface="Trebuchet MS"/>
              <a:cs typeface="Trebuchet MS"/>
            </a:endParaRPr>
          </a:p>
        </p:txBody>
      </p:sp>
      <p:sp>
        <p:nvSpPr>
          <p:cNvPr id="9" name="object 9"/>
          <p:cNvSpPr/>
          <p:nvPr/>
        </p:nvSpPr>
        <p:spPr>
          <a:xfrm>
            <a:off x="12999262" y="6321857"/>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30"/>
                </a:lnTo>
                <a:lnTo>
                  <a:pt x="154939" y="684834"/>
                </a:lnTo>
                <a:lnTo>
                  <a:pt x="362584" y="498284"/>
                </a:lnTo>
                <a:lnTo>
                  <a:pt x="570229" y="684834"/>
                </a:lnTo>
                <a:lnTo>
                  <a:pt x="725170" y="512330"/>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67C5DEEF-2B38-6315-2C59-EDB834A70DEE}"/>
              </a:ext>
            </a:extLst>
          </p:cNvPr>
          <p:cNvPicPr>
            <a:picLocks noChangeAspect="1"/>
          </p:cNvPicPr>
          <p:nvPr/>
        </p:nvPicPr>
        <p:blipFill>
          <a:blip r:embed="rId2"/>
          <a:stretch>
            <a:fillRect/>
          </a:stretch>
        </p:blipFill>
        <p:spPr>
          <a:xfrm>
            <a:off x="1050615" y="398887"/>
            <a:ext cx="13095691" cy="6980012"/>
          </a:xfrm>
          <a:prstGeom prst="rect">
            <a:avLst/>
          </a:prstGeom>
        </p:spPr>
      </p:pic>
    </p:spTree>
    <p:extLst>
      <p:ext uri="{BB962C8B-B14F-4D97-AF65-F5344CB8AC3E}">
        <p14:creationId xmlns:p14="http://schemas.microsoft.com/office/powerpoint/2010/main" val="453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dirty="0">
                <a:solidFill>
                  <a:schemeClr val="tx2"/>
                </a:solidFill>
              </a:rPr>
              <a:t>The</a:t>
            </a:r>
            <a:r>
              <a:rPr spc="-354" dirty="0">
                <a:solidFill>
                  <a:schemeClr val="tx2"/>
                </a:solidFill>
              </a:rPr>
              <a:t> </a:t>
            </a:r>
            <a:r>
              <a:rPr spc="54" dirty="0">
                <a:solidFill>
                  <a:schemeClr val="tx2"/>
                </a:solidFill>
              </a:rPr>
              <a:t>solution</a:t>
            </a:r>
          </a:p>
        </p:txBody>
      </p:sp>
      <p:pic>
        <p:nvPicPr>
          <p:cNvPr id="3" name="object 3"/>
          <p:cNvPicPr/>
          <p:nvPr/>
        </p:nvPicPr>
        <p:blipFill>
          <a:blip r:embed="rId2" cstate="print"/>
          <a:stretch>
            <a:fillRect/>
          </a:stretch>
        </p:blipFill>
        <p:spPr>
          <a:xfrm>
            <a:off x="9469526" y="2781605"/>
            <a:ext cx="2304287" cy="2304288"/>
          </a:xfrm>
          <a:prstGeom prst="rect">
            <a:avLst/>
          </a:prstGeom>
        </p:spPr>
      </p:pic>
      <p:pic>
        <p:nvPicPr>
          <p:cNvPr id="4" name="object 4"/>
          <p:cNvPicPr/>
          <p:nvPr/>
        </p:nvPicPr>
        <p:blipFill>
          <a:blip r:embed="rId3" cstate="print"/>
          <a:stretch>
            <a:fillRect/>
          </a:stretch>
        </p:blipFill>
        <p:spPr>
          <a:xfrm>
            <a:off x="2745028" y="2807207"/>
            <a:ext cx="2304287" cy="2304287"/>
          </a:xfrm>
          <a:prstGeom prst="rect">
            <a:avLst/>
          </a:prstGeom>
        </p:spPr>
      </p:pic>
      <p:sp>
        <p:nvSpPr>
          <p:cNvPr id="5" name="object 5"/>
          <p:cNvSpPr txBox="1"/>
          <p:nvPr/>
        </p:nvSpPr>
        <p:spPr>
          <a:xfrm>
            <a:off x="9124036" y="5436413"/>
            <a:ext cx="2987802" cy="606320"/>
          </a:xfrm>
          <a:prstGeom prst="rect">
            <a:avLst/>
          </a:prstGeom>
        </p:spPr>
        <p:txBody>
          <a:bodyPr vert="horz" wrap="square" lIns="0" tIns="15240" rIns="0" bIns="0" rtlCol="0">
            <a:spAutoFit/>
          </a:bodyPr>
          <a:lstStyle/>
          <a:p>
            <a:pPr marL="15240">
              <a:spcBef>
                <a:spcPts val="120"/>
              </a:spcBef>
            </a:pPr>
            <a:r>
              <a:rPr sz="3840" spc="270" dirty="0">
                <a:solidFill>
                  <a:schemeClr val="tx2"/>
                </a:solidFill>
                <a:latin typeface="Trebuchet MS"/>
                <a:cs typeface="Trebuchet MS"/>
              </a:rPr>
              <a:t>AWS</a:t>
            </a:r>
            <a:r>
              <a:rPr sz="3840" spc="-150" dirty="0">
                <a:solidFill>
                  <a:schemeClr val="tx2"/>
                </a:solidFill>
                <a:latin typeface="Trebuchet MS"/>
                <a:cs typeface="Trebuchet MS"/>
              </a:rPr>
              <a:t> </a:t>
            </a:r>
            <a:r>
              <a:rPr sz="3840" spc="72" dirty="0">
                <a:solidFill>
                  <a:schemeClr val="tx2"/>
                </a:solidFill>
                <a:latin typeface="Trebuchet MS"/>
                <a:cs typeface="Trebuchet MS"/>
              </a:rPr>
              <a:t>Lambda</a:t>
            </a:r>
            <a:endParaRPr sz="3840">
              <a:solidFill>
                <a:schemeClr val="tx2"/>
              </a:solidFill>
              <a:latin typeface="Trebuchet MS"/>
              <a:cs typeface="Trebuchet MS"/>
            </a:endParaRPr>
          </a:p>
        </p:txBody>
      </p:sp>
      <p:sp>
        <p:nvSpPr>
          <p:cNvPr id="6" name="object 6"/>
          <p:cNvSpPr txBox="1"/>
          <p:nvPr/>
        </p:nvSpPr>
        <p:spPr>
          <a:xfrm>
            <a:off x="2510027" y="5436413"/>
            <a:ext cx="2775204" cy="606320"/>
          </a:xfrm>
          <a:prstGeom prst="rect">
            <a:avLst/>
          </a:prstGeom>
        </p:spPr>
        <p:txBody>
          <a:bodyPr vert="horz" wrap="square" lIns="0" tIns="15240" rIns="0" bIns="0" rtlCol="0">
            <a:spAutoFit/>
          </a:bodyPr>
          <a:lstStyle/>
          <a:p>
            <a:pPr marL="15240">
              <a:spcBef>
                <a:spcPts val="120"/>
              </a:spcBef>
            </a:pPr>
            <a:r>
              <a:rPr sz="3840" spc="120" dirty="0">
                <a:solidFill>
                  <a:schemeClr val="tx2"/>
                </a:solidFill>
                <a:latin typeface="Trebuchet MS"/>
                <a:cs typeface="Trebuchet MS"/>
              </a:rPr>
              <a:t>Amazon</a:t>
            </a:r>
            <a:r>
              <a:rPr sz="3840" spc="-126" dirty="0">
                <a:solidFill>
                  <a:schemeClr val="tx2"/>
                </a:solidFill>
                <a:latin typeface="Trebuchet MS"/>
                <a:cs typeface="Trebuchet MS"/>
              </a:rPr>
              <a:t> </a:t>
            </a:r>
            <a:r>
              <a:rPr sz="3840" spc="108" dirty="0">
                <a:solidFill>
                  <a:schemeClr val="tx2"/>
                </a:solidFill>
                <a:latin typeface="Trebuchet MS"/>
                <a:cs typeface="Trebuchet MS"/>
              </a:rPr>
              <a:t>EFS</a:t>
            </a:r>
            <a:endParaRPr sz="3840">
              <a:solidFill>
                <a:schemeClr val="tx2"/>
              </a:solidFill>
              <a:latin typeface="Trebuchet MS"/>
              <a:cs typeface="Trebuchet MS"/>
            </a:endParaRPr>
          </a:p>
        </p:txBody>
      </p:sp>
      <p:sp>
        <p:nvSpPr>
          <p:cNvPr id="7" name="object 7"/>
          <p:cNvSpPr/>
          <p:nvPr/>
        </p:nvSpPr>
        <p:spPr>
          <a:xfrm>
            <a:off x="6632357" y="3476288"/>
            <a:ext cx="1276350" cy="1275588"/>
          </a:xfrm>
          <a:custGeom>
            <a:avLst/>
            <a:gdLst/>
            <a:ahLst/>
            <a:cxnLst/>
            <a:rect l="l" t="t" r="r" b="b"/>
            <a:pathLst>
              <a:path w="1063625" h="1062989">
                <a:moveTo>
                  <a:pt x="1063193" y="531291"/>
                </a:moveTo>
                <a:lnTo>
                  <a:pt x="1055852" y="495058"/>
                </a:lnTo>
                <a:lnTo>
                  <a:pt x="1035824" y="465429"/>
                </a:lnTo>
                <a:lnTo>
                  <a:pt x="1006170" y="445439"/>
                </a:lnTo>
                <a:lnTo>
                  <a:pt x="969899" y="438099"/>
                </a:lnTo>
                <a:lnTo>
                  <a:pt x="625233" y="438099"/>
                </a:lnTo>
                <a:lnTo>
                  <a:pt x="625233" y="93192"/>
                </a:lnTo>
                <a:lnTo>
                  <a:pt x="617880" y="56959"/>
                </a:lnTo>
                <a:lnTo>
                  <a:pt x="597852" y="27330"/>
                </a:lnTo>
                <a:lnTo>
                  <a:pt x="568198" y="7340"/>
                </a:lnTo>
                <a:lnTo>
                  <a:pt x="531926" y="0"/>
                </a:lnTo>
                <a:lnTo>
                  <a:pt x="495642" y="7340"/>
                </a:lnTo>
                <a:lnTo>
                  <a:pt x="465975" y="27330"/>
                </a:lnTo>
                <a:lnTo>
                  <a:pt x="445947" y="56959"/>
                </a:lnTo>
                <a:lnTo>
                  <a:pt x="438594" y="93192"/>
                </a:lnTo>
                <a:lnTo>
                  <a:pt x="438594" y="438099"/>
                </a:lnTo>
                <a:lnTo>
                  <a:pt x="93306" y="438099"/>
                </a:lnTo>
                <a:lnTo>
                  <a:pt x="57035" y="445439"/>
                </a:lnTo>
                <a:lnTo>
                  <a:pt x="27381" y="465429"/>
                </a:lnTo>
                <a:lnTo>
                  <a:pt x="7353" y="495058"/>
                </a:lnTo>
                <a:lnTo>
                  <a:pt x="0" y="531291"/>
                </a:lnTo>
                <a:lnTo>
                  <a:pt x="7353" y="567512"/>
                </a:lnTo>
                <a:lnTo>
                  <a:pt x="27381" y="597141"/>
                </a:lnTo>
                <a:lnTo>
                  <a:pt x="57035" y="617143"/>
                </a:lnTo>
                <a:lnTo>
                  <a:pt x="93306" y="624484"/>
                </a:lnTo>
                <a:lnTo>
                  <a:pt x="438594" y="624484"/>
                </a:lnTo>
                <a:lnTo>
                  <a:pt x="438594" y="969391"/>
                </a:lnTo>
                <a:lnTo>
                  <a:pt x="445947" y="1005624"/>
                </a:lnTo>
                <a:lnTo>
                  <a:pt x="465975" y="1035253"/>
                </a:lnTo>
                <a:lnTo>
                  <a:pt x="495642" y="1055255"/>
                </a:lnTo>
                <a:lnTo>
                  <a:pt x="531926" y="1062596"/>
                </a:lnTo>
                <a:lnTo>
                  <a:pt x="568198" y="1055243"/>
                </a:lnTo>
                <a:lnTo>
                  <a:pt x="597852" y="1035177"/>
                </a:lnTo>
                <a:lnTo>
                  <a:pt x="617880" y="1005357"/>
                </a:lnTo>
                <a:lnTo>
                  <a:pt x="625233" y="968756"/>
                </a:lnTo>
                <a:lnTo>
                  <a:pt x="625233" y="624484"/>
                </a:lnTo>
                <a:lnTo>
                  <a:pt x="969899" y="624484"/>
                </a:lnTo>
                <a:lnTo>
                  <a:pt x="1006170" y="617143"/>
                </a:lnTo>
                <a:lnTo>
                  <a:pt x="1035824" y="597141"/>
                </a:lnTo>
                <a:lnTo>
                  <a:pt x="1055852" y="567512"/>
                </a:lnTo>
                <a:lnTo>
                  <a:pt x="1063193" y="531291"/>
                </a:lnTo>
                <a:close/>
              </a:path>
            </a:pathLst>
          </a:custGeom>
          <a:solidFill>
            <a:srgbClr val="FFFFFF"/>
          </a:solidFill>
        </p:spPr>
        <p:txBody>
          <a:bodyPr wrap="square" lIns="0" tIns="0" rIns="0" bIns="0" rtlCol="0"/>
          <a:lstStyle/>
          <a:p>
            <a:endParaRPr sz="3456">
              <a:solidFill>
                <a:schemeClr val="tx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126" dirty="0">
                <a:solidFill>
                  <a:schemeClr val="tx2"/>
                </a:solidFill>
              </a:rPr>
              <a:t>How</a:t>
            </a:r>
            <a:r>
              <a:rPr spc="-216" dirty="0">
                <a:solidFill>
                  <a:schemeClr val="tx2"/>
                </a:solidFill>
              </a:rPr>
              <a:t> </a:t>
            </a:r>
            <a:r>
              <a:rPr dirty="0">
                <a:solidFill>
                  <a:schemeClr val="tx2"/>
                </a:solidFill>
              </a:rPr>
              <a:t>it</a:t>
            </a:r>
            <a:r>
              <a:rPr spc="-222" dirty="0">
                <a:solidFill>
                  <a:schemeClr val="tx2"/>
                </a:solidFill>
              </a:rPr>
              <a:t> </a:t>
            </a:r>
            <a:r>
              <a:rPr spc="-12" dirty="0">
                <a:solidFill>
                  <a:schemeClr val="tx2"/>
                </a:solidFill>
              </a:rPr>
              <a:t>works</a:t>
            </a:r>
          </a:p>
        </p:txBody>
      </p:sp>
      <p:grpSp>
        <p:nvGrpSpPr>
          <p:cNvPr id="3" name="object 3"/>
          <p:cNvGrpSpPr/>
          <p:nvPr/>
        </p:nvGrpSpPr>
        <p:grpSpPr>
          <a:xfrm>
            <a:off x="762752" y="3057753"/>
            <a:ext cx="12124944" cy="925830"/>
            <a:chOff x="635627" y="2548127"/>
            <a:chExt cx="10104120" cy="771525"/>
          </a:xfrm>
        </p:grpSpPr>
        <p:pic>
          <p:nvPicPr>
            <p:cNvPr id="4" name="object 4"/>
            <p:cNvPicPr/>
            <p:nvPr/>
          </p:nvPicPr>
          <p:blipFill>
            <a:blip r:embed="rId2" cstate="print"/>
            <a:stretch>
              <a:fillRect/>
            </a:stretch>
          </p:blipFill>
          <p:spPr>
            <a:xfrm>
              <a:off x="3553967" y="2557271"/>
              <a:ext cx="762000" cy="762000"/>
            </a:xfrm>
            <a:prstGeom prst="rect">
              <a:avLst/>
            </a:prstGeom>
          </p:spPr>
        </p:pic>
        <p:pic>
          <p:nvPicPr>
            <p:cNvPr id="5" name="object 5"/>
            <p:cNvPicPr/>
            <p:nvPr/>
          </p:nvPicPr>
          <p:blipFill>
            <a:blip r:embed="rId3" cstate="print"/>
            <a:stretch>
              <a:fillRect/>
            </a:stretch>
          </p:blipFill>
          <p:spPr>
            <a:xfrm>
              <a:off x="6460236" y="2548127"/>
              <a:ext cx="762000" cy="762000"/>
            </a:xfrm>
            <a:prstGeom prst="rect">
              <a:avLst/>
            </a:prstGeom>
          </p:spPr>
        </p:pic>
        <p:sp>
          <p:nvSpPr>
            <p:cNvPr id="6" name="object 6"/>
            <p:cNvSpPr/>
            <p:nvPr/>
          </p:nvSpPr>
          <p:spPr>
            <a:xfrm>
              <a:off x="4316730" y="2875025"/>
              <a:ext cx="2145030" cy="110489"/>
            </a:xfrm>
            <a:custGeom>
              <a:avLst/>
              <a:gdLst/>
              <a:ahLst/>
              <a:cxnLst/>
              <a:rect l="l" t="t" r="r" b="b"/>
              <a:pathLst>
                <a:path w="2145029" h="110489">
                  <a:moveTo>
                    <a:pt x="2133789" y="45338"/>
                  </a:moveTo>
                  <a:lnTo>
                    <a:pt x="2130298" y="45338"/>
                  </a:lnTo>
                  <a:lnTo>
                    <a:pt x="2130425" y="64388"/>
                  </a:lnTo>
                  <a:lnTo>
                    <a:pt x="2105013" y="64498"/>
                  </a:lnTo>
                  <a:lnTo>
                    <a:pt x="2073402" y="92456"/>
                  </a:lnTo>
                  <a:lnTo>
                    <a:pt x="2069465" y="95885"/>
                  </a:lnTo>
                  <a:lnTo>
                    <a:pt x="2069084" y="101981"/>
                  </a:lnTo>
                  <a:lnTo>
                    <a:pt x="2072513" y="105918"/>
                  </a:lnTo>
                  <a:lnTo>
                    <a:pt x="2076069" y="109854"/>
                  </a:lnTo>
                  <a:lnTo>
                    <a:pt x="2082038" y="110236"/>
                  </a:lnTo>
                  <a:lnTo>
                    <a:pt x="2085975" y="106679"/>
                  </a:lnTo>
                  <a:lnTo>
                    <a:pt x="2144776" y="54863"/>
                  </a:lnTo>
                  <a:lnTo>
                    <a:pt x="2133789" y="45338"/>
                  </a:lnTo>
                  <a:close/>
                </a:path>
                <a:path w="2145029" h="110489">
                  <a:moveTo>
                    <a:pt x="2104835" y="45448"/>
                  </a:moveTo>
                  <a:lnTo>
                    <a:pt x="0" y="54483"/>
                  </a:lnTo>
                  <a:lnTo>
                    <a:pt x="0" y="73533"/>
                  </a:lnTo>
                  <a:lnTo>
                    <a:pt x="2105013" y="64498"/>
                  </a:lnTo>
                  <a:lnTo>
                    <a:pt x="2115810" y="54948"/>
                  </a:lnTo>
                  <a:lnTo>
                    <a:pt x="2104835" y="45448"/>
                  </a:lnTo>
                  <a:close/>
                </a:path>
                <a:path w="2145029" h="110489">
                  <a:moveTo>
                    <a:pt x="2115810" y="54948"/>
                  </a:moveTo>
                  <a:lnTo>
                    <a:pt x="2105013" y="64498"/>
                  </a:lnTo>
                  <a:lnTo>
                    <a:pt x="2130425" y="64388"/>
                  </a:lnTo>
                  <a:lnTo>
                    <a:pt x="2130409" y="62102"/>
                  </a:lnTo>
                  <a:lnTo>
                    <a:pt x="2124075" y="62102"/>
                  </a:lnTo>
                  <a:lnTo>
                    <a:pt x="2115810" y="54948"/>
                  </a:lnTo>
                  <a:close/>
                </a:path>
                <a:path w="2145029" h="110489">
                  <a:moveTo>
                    <a:pt x="2123948" y="47751"/>
                  </a:moveTo>
                  <a:lnTo>
                    <a:pt x="2115810" y="54948"/>
                  </a:lnTo>
                  <a:lnTo>
                    <a:pt x="2124075" y="62102"/>
                  </a:lnTo>
                  <a:lnTo>
                    <a:pt x="2123948" y="47751"/>
                  </a:lnTo>
                  <a:close/>
                </a:path>
                <a:path w="2145029" h="110489">
                  <a:moveTo>
                    <a:pt x="2130314" y="47751"/>
                  </a:moveTo>
                  <a:lnTo>
                    <a:pt x="2123948" y="47751"/>
                  </a:lnTo>
                  <a:lnTo>
                    <a:pt x="2124075" y="62102"/>
                  </a:lnTo>
                  <a:lnTo>
                    <a:pt x="2130409" y="62102"/>
                  </a:lnTo>
                  <a:lnTo>
                    <a:pt x="2130314" y="47751"/>
                  </a:lnTo>
                  <a:close/>
                </a:path>
                <a:path w="2145029" h="110489">
                  <a:moveTo>
                    <a:pt x="2130298" y="45338"/>
                  </a:moveTo>
                  <a:lnTo>
                    <a:pt x="2104835" y="45448"/>
                  </a:lnTo>
                  <a:lnTo>
                    <a:pt x="2115810" y="54948"/>
                  </a:lnTo>
                  <a:lnTo>
                    <a:pt x="2123948" y="47751"/>
                  </a:lnTo>
                  <a:lnTo>
                    <a:pt x="2130314" y="47751"/>
                  </a:lnTo>
                  <a:lnTo>
                    <a:pt x="2130298" y="45338"/>
                  </a:lnTo>
                  <a:close/>
                </a:path>
                <a:path w="2145029" h="110489">
                  <a:moveTo>
                    <a:pt x="2081530" y="0"/>
                  </a:moveTo>
                  <a:lnTo>
                    <a:pt x="2075561" y="508"/>
                  </a:lnTo>
                  <a:lnTo>
                    <a:pt x="2068703" y="8382"/>
                  </a:lnTo>
                  <a:lnTo>
                    <a:pt x="2069084" y="14477"/>
                  </a:lnTo>
                  <a:lnTo>
                    <a:pt x="2104835" y="45448"/>
                  </a:lnTo>
                  <a:lnTo>
                    <a:pt x="2133789" y="45338"/>
                  </a:lnTo>
                  <a:lnTo>
                    <a:pt x="2081530" y="0"/>
                  </a:lnTo>
                  <a:close/>
                </a:path>
              </a:pathLst>
            </a:custGeom>
            <a:solidFill>
              <a:srgbClr val="FFFFFF"/>
            </a:solidFill>
          </p:spPr>
          <p:txBody>
            <a:bodyPr wrap="square" lIns="0" tIns="0" rIns="0" bIns="0" rtlCol="0"/>
            <a:lstStyle/>
            <a:p>
              <a:endParaRPr sz="3456">
                <a:solidFill>
                  <a:schemeClr val="tx2"/>
                </a:solidFill>
              </a:endParaRPr>
            </a:p>
          </p:txBody>
        </p:sp>
        <p:sp>
          <p:nvSpPr>
            <p:cNvPr id="7" name="object 7"/>
            <p:cNvSpPr/>
            <p:nvPr/>
          </p:nvSpPr>
          <p:spPr>
            <a:xfrm>
              <a:off x="644677" y="2590225"/>
              <a:ext cx="681990" cy="684530"/>
            </a:xfrm>
            <a:custGeom>
              <a:avLst/>
              <a:gdLst/>
              <a:ahLst/>
              <a:cxnLst/>
              <a:rect l="l" t="t" r="r" b="b"/>
              <a:pathLst>
                <a:path w="681990" h="684529">
                  <a:moveTo>
                    <a:pt x="340653" y="279805"/>
                  </a:moveTo>
                  <a:lnTo>
                    <a:pt x="385128" y="288721"/>
                  </a:lnTo>
                  <a:lnTo>
                    <a:pt x="421488" y="313019"/>
                  </a:lnTo>
                  <a:lnTo>
                    <a:pt x="446024" y="349024"/>
                  </a:lnTo>
                  <a:lnTo>
                    <a:pt x="455026" y="393061"/>
                  </a:lnTo>
                  <a:lnTo>
                    <a:pt x="451405" y="421383"/>
                  </a:lnTo>
                  <a:lnTo>
                    <a:pt x="441151" y="447087"/>
                  </a:lnTo>
                  <a:lnTo>
                    <a:pt x="425171" y="469277"/>
                  </a:lnTo>
                  <a:lnTo>
                    <a:pt x="404387" y="487042"/>
                  </a:lnTo>
                  <a:lnTo>
                    <a:pt x="444536" y="508285"/>
                  </a:lnTo>
                  <a:lnTo>
                    <a:pt x="478351" y="538560"/>
                  </a:lnTo>
                  <a:lnTo>
                    <a:pt x="504344" y="576352"/>
                  </a:lnTo>
                  <a:lnTo>
                    <a:pt x="521031" y="620144"/>
                  </a:lnTo>
                  <a:lnTo>
                    <a:pt x="526923" y="668421"/>
                  </a:lnTo>
                  <a:lnTo>
                    <a:pt x="526923" y="677017"/>
                  </a:lnTo>
                  <a:lnTo>
                    <a:pt x="519975" y="683965"/>
                  </a:lnTo>
                  <a:lnTo>
                    <a:pt x="161899" y="683966"/>
                  </a:lnTo>
                  <a:lnTo>
                    <a:pt x="154977" y="677017"/>
                  </a:lnTo>
                  <a:lnTo>
                    <a:pt x="154977" y="668421"/>
                  </a:lnTo>
                  <a:lnTo>
                    <a:pt x="156951" y="652876"/>
                  </a:lnTo>
                  <a:lnTo>
                    <a:pt x="495217" y="652876"/>
                  </a:lnTo>
                  <a:lnTo>
                    <a:pt x="484014" y="606098"/>
                  </a:lnTo>
                  <a:lnTo>
                    <a:pt x="460838" y="565809"/>
                  </a:lnTo>
                  <a:lnTo>
                    <a:pt x="427838" y="534254"/>
                  </a:lnTo>
                  <a:lnTo>
                    <a:pt x="387160" y="513676"/>
                  </a:lnTo>
                  <a:lnTo>
                    <a:pt x="340950" y="506318"/>
                  </a:lnTo>
                  <a:lnTo>
                    <a:pt x="240956" y="506318"/>
                  </a:lnTo>
                  <a:lnTo>
                    <a:pt x="245432" y="502626"/>
                  </a:lnTo>
                  <a:lnTo>
                    <a:pt x="253057" y="498138"/>
                  </a:lnTo>
                  <a:lnTo>
                    <a:pt x="260867" y="494053"/>
                  </a:lnTo>
                  <a:lnTo>
                    <a:pt x="268844" y="490362"/>
                  </a:lnTo>
                  <a:lnTo>
                    <a:pt x="276970" y="487055"/>
                  </a:lnTo>
                  <a:lnTo>
                    <a:pt x="263136" y="475228"/>
                  </a:lnTo>
                  <a:lnTo>
                    <a:pt x="340653" y="475228"/>
                  </a:lnTo>
                  <a:lnTo>
                    <a:pt x="399588" y="451137"/>
                  </a:lnTo>
                  <a:lnTo>
                    <a:pt x="424031" y="393061"/>
                  </a:lnTo>
                  <a:lnTo>
                    <a:pt x="417470" y="361106"/>
                  </a:lnTo>
                  <a:lnTo>
                    <a:pt x="399588" y="334985"/>
                  </a:lnTo>
                  <a:lnTo>
                    <a:pt x="373083" y="317361"/>
                  </a:lnTo>
                  <a:lnTo>
                    <a:pt x="340653" y="310894"/>
                  </a:lnTo>
                  <a:lnTo>
                    <a:pt x="263025" y="310894"/>
                  </a:lnTo>
                  <a:lnTo>
                    <a:pt x="296194" y="288721"/>
                  </a:lnTo>
                  <a:lnTo>
                    <a:pt x="340653" y="279805"/>
                  </a:lnTo>
                  <a:close/>
                </a:path>
                <a:path w="681990" h="684529">
                  <a:moveTo>
                    <a:pt x="240956" y="506318"/>
                  </a:moveTo>
                  <a:lnTo>
                    <a:pt x="340950" y="506318"/>
                  </a:lnTo>
                  <a:lnTo>
                    <a:pt x="320155" y="507776"/>
                  </a:lnTo>
                  <a:lnTo>
                    <a:pt x="299839" y="512100"/>
                  </a:lnTo>
                  <a:lnTo>
                    <a:pt x="261769" y="529026"/>
                  </a:lnTo>
                  <a:lnTo>
                    <a:pt x="210091" y="581784"/>
                  </a:lnTo>
                  <a:lnTo>
                    <a:pt x="186696" y="652876"/>
                  </a:lnTo>
                  <a:lnTo>
                    <a:pt x="156951" y="652876"/>
                  </a:lnTo>
                  <a:lnTo>
                    <a:pt x="161263" y="618922"/>
                  </a:lnTo>
                  <a:lnTo>
                    <a:pt x="179278" y="573240"/>
                  </a:lnTo>
                  <a:lnTo>
                    <a:pt x="207756" y="533700"/>
                  </a:lnTo>
                  <a:lnTo>
                    <a:pt x="240956" y="506318"/>
                  </a:lnTo>
                  <a:close/>
                </a:path>
                <a:path w="681990" h="684529">
                  <a:moveTo>
                    <a:pt x="263025" y="310894"/>
                  </a:moveTo>
                  <a:lnTo>
                    <a:pt x="340653" y="310894"/>
                  </a:lnTo>
                  <a:lnTo>
                    <a:pt x="308240" y="317361"/>
                  </a:lnTo>
                  <a:lnTo>
                    <a:pt x="281747" y="334985"/>
                  </a:lnTo>
                  <a:lnTo>
                    <a:pt x="263872" y="361106"/>
                  </a:lnTo>
                  <a:lnTo>
                    <a:pt x="257314" y="393061"/>
                  </a:lnTo>
                  <a:lnTo>
                    <a:pt x="263872" y="425016"/>
                  </a:lnTo>
                  <a:lnTo>
                    <a:pt x="281747" y="451137"/>
                  </a:lnTo>
                  <a:lnTo>
                    <a:pt x="308240" y="468762"/>
                  </a:lnTo>
                  <a:lnTo>
                    <a:pt x="340653" y="475228"/>
                  </a:lnTo>
                  <a:lnTo>
                    <a:pt x="263136" y="475228"/>
                  </a:lnTo>
                  <a:lnTo>
                    <a:pt x="256170" y="469270"/>
                  </a:lnTo>
                  <a:lnTo>
                    <a:pt x="240193" y="447081"/>
                  </a:lnTo>
                  <a:lnTo>
                    <a:pt x="229939" y="421377"/>
                  </a:lnTo>
                  <a:lnTo>
                    <a:pt x="226318" y="393061"/>
                  </a:lnTo>
                  <a:lnTo>
                    <a:pt x="235318" y="349024"/>
                  </a:lnTo>
                  <a:lnTo>
                    <a:pt x="259847" y="313019"/>
                  </a:lnTo>
                  <a:lnTo>
                    <a:pt x="263025" y="310894"/>
                  </a:lnTo>
                  <a:close/>
                </a:path>
                <a:path w="681990" h="684529">
                  <a:moveTo>
                    <a:pt x="495630" y="0"/>
                  </a:moveTo>
                  <a:lnTo>
                    <a:pt x="540106" y="8915"/>
                  </a:lnTo>
                  <a:lnTo>
                    <a:pt x="576467" y="33213"/>
                  </a:lnTo>
                  <a:lnTo>
                    <a:pt x="601003" y="69218"/>
                  </a:lnTo>
                  <a:lnTo>
                    <a:pt x="610006" y="113256"/>
                  </a:lnTo>
                  <a:lnTo>
                    <a:pt x="606385" y="141577"/>
                  </a:lnTo>
                  <a:lnTo>
                    <a:pt x="596130" y="167282"/>
                  </a:lnTo>
                  <a:lnTo>
                    <a:pt x="580149" y="189472"/>
                  </a:lnTo>
                  <a:lnTo>
                    <a:pt x="559486" y="207133"/>
                  </a:lnTo>
                  <a:lnTo>
                    <a:pt x="599512" y="228479"/>
                  </a:lnTo>
                  <a:lnTo>
                    <a:pt x="633326" y="258755"/>
                  </a:lnTo>
                  <a:lnTo>
                    <a:pt x="659320" y="296547"/>
                  </a:lnTo>
                  <a:lnTo>
                    <a:pt x="676007" y="340340"/>
                  </a:lnTo>
                  <a:lnTo>
                    <a:pt x="681900" y="388618"/>
                  </a:lnTo>
                  <a:lnTo>
                    <a:pt x="681900" y="397206"/>
                  </a:lnTo>
                  <a:lnTo>
                    <a:pt x="674957" y="404163"/>
                  </a:lnTo>
                  <a:lnTo>
                    <a:pt x="495927" y="404163"/>
                  </a:lnTo>
                  <a:lnTo>
                    <a:pt x="495927" y="373073"/>
                  </a:lnTo>
                  <a:lnTo>
                    <a:pt x="650192" y="373073"/>
                  </a:lnTo>
                  <a:lnTo>
                    <a:pt x="638990" y="326294"/>
                  </a:lnTo>
                  <a:lnTo>
                    <a:pt x="615815" y="286004"/>
                  </a:lnTo>
                  <a:lnTo>
                    <a:pt x="582815" y="254449"/>
                  </a:lnTo>
                  <a:lnTo>
                    <a:pt x="542137" y="233870"/>
                  </a:lnTo>
                  <a:lnTo>
                    <a:pt x="495927" y="226512"/>
                  </a:lnTo>
                  <a:lnTo>
                    <a:pt x="394722" y="226512"/>
                  </a:lnTo>
                  <a:lnTo>
                    <a:pt x="400410" y="222820"/>
                  </a:lnTo>
                  <a:lnTo>
                    <a:pt x="408034" y="218333"/>
                  </a:lnTo>
                  <a:lnTo>
                    <a:pt x="415844" y="214248"/>
                  </a:lnTo>
                  <a:lnTo>
                    <a:pt x="423822" y="210557"/>
                  </a:lnTo>
                  <a:lnTo>
                    <a:pt x="431948" y="207250"/>
                  </a:lnTo>
                  <a:lnTo>
                    <a:pt x="418114" y="195423"/>
                  </a:lnTo>
                  <a:lnTo>
                    <a:pt x="495630" y="195423"/>
                  </a:lnTo>
                  <a:lnTo>
                    <a:pt x="554565" y="171332"/>
                  </a:lnTo>
                  <a:lnTo>
                    <a:pt x="579008" y="113256"/>
                  </a:lnTo>
                  <a:lnTo>
                    <a:pt x="572448" y="81301"/>
                  </a:lnTo>
                  <a:lnTo>
                    <a:pt x="554565" y="55180"/>
                  </a:lnTo>
                  <a:lnTo>
                    <a:pt x="528060" y="37555"/>
                  </a:lnTo>
                  <a:lnTo>
                    <a:pt x="495630" y="31089"/>
                  </a:lnTo>
                  <a:lnTo>
                    <a:pt x="418002" y="31089"/>
                  </a:lnTo>
                  <a:lnTo>
                    <a:pt x="451172" y="8915"/>
                  </a:lnTo>
                  <a:lnTo>
                    <a:pt x="495630" y="0"/>
                  </a:lnTo>
                  <a:close/>
                </a:path>
                <a:path w="681990" h="684529">
                  <a:moveTo>
                    <a:pt x="85978" y="226512"/>
                  </a:moveTo>
                  <a:lnTo>
                    <a:pt x="185972" y="226512"/>
                  </a:lnTo>
                  <a:lnTo>
                    <a:pt x="165177" y="227971"/>
                  </a:lnTo>
                  <a:lnTo>
                    <a:pt x="144861" y="232295"/>
                  </a:lnTo>
                  <a:lnTo>
                    <a:pt x="106792" y="249221"/>
                  </a:lnTo>
                  <a:lnTo>
                    <a:pt x="55113" y="301981"/>
                  </a:lnTo>
                  <a:lnTo>
                    <a:pt x="31718" y="373073"/>
                  </a:lnTo>
                  <a:lnTo>
                    <a:pt x="185972" y="373073"/>
                  </a:lnTo>
                  <a:lnTo>
                    <a:pt x="185972" y="404163"/>
                  </a:lnTo>
                  <a:lnTo>
                    <a:pt x="6922" y="404163"/>
                  </a:lnTo>
                  <a:lnTo>
                    <a:pt x="0" y="397207"/>
                  </a:lnTo>
                  <a:lnTo>
                    <a:pt x="0" y="388618"/>
                  </a:lnTo>
                  <a:lnTo>
                    <a:pt x="6286" y="339116"/>
                  </a:lnTo>
                  <a:lnTo>
                    <a:pt x="24300" y="293434"/>
                  </a:lnTo>
                  <a:lnTo>
                    <a:pt x="52778" y="253894"/>
                  </a:lnTo>
                  <a:lnTo>
                    <a:pt x="85978" y="226512"/>
                  </a:lnTo>
                  <a:close/>
                </a:path>
                <a:path w="681990" h="684529">
                  <a:moveTo>
                    <a:pt x="394722" y="226512"/>
                  </a:moveTo>
                  <a:lnTo>
                    <a:pt x="495927" y="226512"/>
                  </a:lnTo>
                  <a:lnTo>
                    <a:pt x="475132" y="227971"/>
                  </a:lnTo>
                  <a:lnTo>
                    <a:pt x="454816" y="232295"/>
                  </a:lnTo>
                  <a:lnTo>
                    <a:pt x="416747" y="249221"/>
                  </a:lnTo>
                  <a:lnTo>
                    <a:pt x="397530" y="263366"/>
                  </a:lnTo>
                  <a:lnTo>
                    <a:pt x="377344" y="239790"/>
                  </a:lnTo>
                  <a:lnTo>
                    <a:pt x="382869" y="235209"/>
                  </a:lnTo>
                  <a:lnTo>
                    <a:pt x="388567" y="230844"/>
                  </a:lnTo>
                  <a:lnTo>
                    <a:pt x="394419" y="226709"/>
                  </a:lnTo>
                  <a:lnTo>
                    <a:pt x="394722" y="226512"/>
                  </a:lnTo>
                  <a:close/>
                </a:path>
                <a:path w="681990" h="684529">
                  <a:moveTo>
                    <a:pt x="185675" y="0"/>
                  </a:moveTo>
                  <a:lnTo>
                    <a:pt x="230151" y="8916"/>
                  </a:lnTo>
                  <a:lnTo>
                    <a:pt x="266511" y="33214"/>
                  </a:lnTo>
                  <a:lnTo>
                    <a:pt x="291046" y="69219"/>
                  </a:lnTo>
                  <a:lnTo>
                    <a:pt x="300049" y="113256"/>
                  </a:lnTo>
                  <a:lnTo>
                    <a:pt x="296444" y="141519"/>
                  </a:lnTo>
                  <a:lnTo>
                    <a:pt x="286230" y="167185"/>
                  </a:lnTo>
                  <a:lnTo>
                    <a:pt x="270311" y="189355"/>
                  </a:lnTo>
                  <a:lnTo>
                    <a:pt x="249591" y="207133"/>
                  </a:lnTo>
                  <a:lnTo>
                    <a:pt x="264239" y="213409"/>
                  </a:lnTo>
                  <a:lnTo>
                    <a:pt x="278346" y="220963"/>
                  </a:lnTo>
                  <a:lnTo>
                    <a:pt x="291812" y="229764"/>
                  </a:lnTo>
                  <a:lnTo>
                    <a:pt x="304543" y="239777"/>
                  </a:lnTo>
                  <a:lnTo>
                    <a:pt x="284357" y="263366"/>
                  </a:lnTo>
                  <a:lnTo>
                    <a:pt x="262367" y="247585"/>
                  </a:lnTo>
                  <a:lnTo>
                    <a:pt x="238235" y="236030"/>
                  </a:lnTo>
                  <a:lnTo>
                    <a:pt x="212569" y="228930"/>
                  </a:lnTo>
                  <a:lnTo>
                    <a:pt x="185972" y="226512"/>
                  </a:lnTo>
                  <a:lnTo>
                    <a:pt x="85978" y="226512"/>
                  </a:lnTo>
                  <a:lnTo>
                    <a:pt x="90455" y="222821"/>
                  </a:lnTo>
                  <a:lnTo>
                    <a:pt x="98079" y="218333"/>
                  </a:lnTo>
                  <a:lnTo>
                    <a:pt x="105889" y="214248"/>
                  </a:lnTo>
                  <a:lnTo>
                    <a:pt x="113867" y="210557"/>
                  </a:lnTo>
                  <a:lnTo>
                    <a:pt x="121993" y="207250"/>
                  </a:lnTo>
                  <a:lnTo>
                    <a:pt x="108159" y="195423"/>
                  </a:lnTo>
                  <a:lnTo>
                    <a:pt x="185675" y="195423"/>
                  </a:lnTo>
                  <a:lnTo>
                    <a:pt x="244610" y="171332"/>
                  </a:lnTo>
                  <a:lnTo>
                    <a:pt x="269053" y="113256"/>
                  </a:lnTo>
                  <a:lnTo>
                    <a:pt x="262493" y="81301"/>
                  </a:lnTo>
                  <a:lnTo>
                    <a:pt x="244610" y="55180"/>
                  </a:lnTo>
                  <a:lnTo>
                    <a:pt x="218105" y="37556"/>
                  </a:lnTo>
                  <a:lnTo>
                    <a:pt x="185675" y="31089"/>
                  </a:lnTo>
                  <a:lnTo>
                    <a:pt x="108047" y="31089"/>
                  </a:lnTo>
                  <a:lnTo>
                    <a:pt x="141217" y="8916"/>
                  </a:lnTo>
                  <a:lnTo>
                    <a:pt x="185675" y="0"/>
                  </a:lnTo>
                  <a:close/>
                </a:path>
                <a:path w="681990" h="684529">
                  <a:moveTo>
                    <a:pt x="418002" y="31089"/>
                  </a:moveTo>
                  <a:lnTo>
                    <a:pt x="495630" y="31089"/>
                  </a:lnTo>
                  <a:lnTo>
                    <a:pt x="463218" y="37555"/>
                  </a:lnTo>
                  <a:lnTo>
                    <a:pt x="436724" y="55180"/>
                  </a:lnTo>
                  <a:lnTo>
                    <a:pt x="418849" y="81301"/>
                  </a:lnTo>
                  <a:lnTo>
                    <a:pt x="412291" y="113256"/>
                  </a:lnTo>
                  <a:lnTo>
                    <a:pt x="418849" y="145211"/>
                  </a:lnTo>
                  <a:lnTo>
                    <a:pt x="436724" y="171332"/>
                  </a:lnTo>
                  <a:lnTo>
                    <a:pt x="463218" y="188956"/>
                  </a:lnTo>
                  <a:lnTo>
                    <a:pt x="495630" y="195423"/>
                  </a:lnTo>
                  <a:lnTo>
                    <a:pt x="418114" y="195423"/>
                  </a:lnTo>
                  <a:lnTo>
                    <a:pt x="411153" y="189472"/>
                  </a:lnTo>
                  <a:lnTo>
                    <a:pt x="395173" y="167282"/>
                  </a:lnTo>
                  <a:lnTo>
                    <a:pt x="384917" y="141577"/>
                  </a:lnTo>
                  <a:lnTo>
                    <a:pt x="381296" y="113256"/>
                  </a:lnTo>
                  <a:lnTo>
                    <a:pt x="390296" y="69219"/>
                  </a:lnTo>
                  <a:lnTo>
                    <a:pt x="414824" y="33213"/>
                  </a:lnTo>
                  <a:lnTo>
                    <a:pt x="418002" y="31089"/>
                  </a:lnTo>
                  <a:close/>
                </a:path>
                <a:path w="681990" h="684529">
                  <a:moveTo>
                    <a:pt x="108047" y="31089"/>
                  </a:moveTo>
                  <a:lnTo>
                    <a:pt x="185675" y="31089"/>
                  </a:lnTo>
                  <a:lnTo>
                    <a:pt x="153263" y="37556"/>
                  </a:lnTo>
                  <a:lnTo>
                    <a:pt x="126769" y="55180"/>
                  </a:lnTo>
                  <a:lnTo>
                    <a:pt x="108894" y="81301"/>
                  </a:lnTo>
                  <a:lnTo>
                    <a:pt x="102336" y="113256"/>
                  </a:lnTo>
                  <a:lnTo>
                    <a:pt x="108894" y="145211"/>
                  </a:lnTo>
                  <a:lnTo>
                    <a:pt x="126769" y="171332"/>
                  </a:lnTo>
                  <a:lnTo>
                    <a:pt x="153263" y="188956"/>
                  </a:lnTo>
                  <a:lnTo>
                    <a:pt x="185675" y="195423"/>
                  </a:lnTo>
                  <a:lnTo>
                    <a:pt x="108159" y="195423"/>
                  </a:lnTo>
                  <a:lnTo>
                    <a:pt x="101198" y="189472"/>
                  </a:lnTo>
                  <a:lnTo>
                    <a:pt x="85218" y="167282"/>
                  </a:lnTo>
                  <a:lnTo>
                    <a:pt x="74962" y="141578"/>
                  </a:lnTo>
                  <a:lnTo>
                    <a:pt x="71341" y="113256"/>
                  </a:lnTo>
                  <a:lnTo>
                    <a:pt x="80341" y="69219"/>
                  </a:lnTo>
                  <a:lnTo>
                    <a:pt x="104869" y="33214"/>
                  </a:lnTo>
                  <a:lnTo>
                    <a:pt x="108047" y="31089"/>
                  </a:lnTo>
                  <a:close/>
                </a:path>
              </a:pathLst>
            </a:custGeom>
            <a:solidFill>
              <a:srgbClr val="232E3D"/>
            </a:solidFill>
          </p:spPr>
          <p:txBody>
            <a:bodyPr wrap="square" lIns="0" tIns="0" rIns="0" bIns="0" rtlCol="0"/>
            <a:lstStyle/>
            <a:p>
              <a:endParaRPr sz="3456">
                <a:solidFill>
                  <a:schemeClr val="tx2"/>
                </a:solidFill>
              </a:endParaRPr>
            </a:p>
          </p:txBody>
        </p:sp>
        <p:pic>
          <p:nvPicPr>
            <p:cNvPr id="8" name="object 8"/>
            <p:cNvPicPr/>
            <p:nvPr/>
          </p:nvPicPr>
          <p:blipFill>
            <a:blip r:embed="rId4" cstate="print"/>
            <a:stretch>
              <a:fillRect/>
            </a:stretch>
          </p:blipFill>
          <p:spPr>
            <a:xfrm>
              <a:off x="737960" y="2612260"/>
              <a:ext cx="184825" cy="182442"/>
            </a:xfrm>
            <a:prstGeom prst="rect">
              <a:avLst/>
            </a:prstGeom>
          </p:spPr>
        </p:pic>
        <p:sp>
          <p:nvSpPr>
            <p:cNvPr id="9" name="object 9"/>
            <p:cNvSpPr/>
            <p:nvPr/>
          </p:nvSpPr>
          <p:spPr>
            <a:xfrm>
              <a:off x="644677" y="2590225"/>
              <a:ext cx="304800" cy="404495"/>
            </a:xfrm>
            <a:custGeom>
              <a:avLst/>
              <a:gdLst/>
              <a:ahLst/>
              <a:cxnLst/>
              <a:rect l="l" t="t" r="r" b="b"/>
              <a:pathLst>
                <a:path w="304800" h="404494">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44" y="141519"/>
                  </a:lnTo>
                  <a:lnTo>
                    <a:pt x="286230" y="167185"/>
                  </a:lnTo>
                  <a:lnTo>
                    <a:pt x="270311" y="189355"/>
                  </a:lnTo>
                  <a:lnTo>
                    <a:pt x="249591" y="207133"/>
                  </a:lnTo>
                  <a:lnTo>
                    <a:pt x="264239" y="213409"/>
                  </a:lnTo>
                  <a:lnTo>
                    <a:pt x="278346" y="220963"/>
                  </a:lnTo>
                  <a:lnTo>
                    <a:pt x="291812" y="229763"/>
                  </a:lnTo>
                  <a:lnTo>
                    <a:pt x="304543" y="239777"/>
                  </a:lnTo>
                  <a:lnTo>
                    <a:pt x="284357" y="263366"/>
                  </a:lnTo>
                  <a:lnTo>
                    <a:pt x="262367" y="247585"/>
                  </a:lnTo>
                  <a:lnTo>
                    <a:pt x="238235" y="236030"/>
                  </a:lnTo>
                  <a:lnTo>
                    <a:pt x="212569" y="228930"/>
                  </a:lnTo>
                  <a:lnTo>
                    <a:pt x="185972" y="226512"/>
                  </a:lnTo>
                  <a:lnTo>
                    <a:pt x="165177" y="227971"/>
                  </a:lnTo>
                  <a:lnTo>
                    <a:pt x="125306" y="239404"/>
                  </a:lnTo>
                  <a:lnTo>
                    <a:pt x="77816" y="272578"/>
                  </a:lnTo>
                  <a:lnTo>
                    <a:pt x="39482" y="335966"/>
                  </a:lnTo>
                  <a:lnTo>
                    <a:pt x="31718" y="373073"/>
                  </a:lnTo>
                  <a:lnTo>
                    <a:pt x="185972" y="373073"/>
                  </a:lnTo>
                  <a:lnTo>
                    <a:pt x="185972" y="404163"/>
                  </a:lnTo>
                  <a:lnTo>
                    <a:pt x="15497" y="404163"/>
                  </a:lnTo>
                  <a:lnTo>
                    <a:pt x="6922" y="404163"/>
                  </a:lnTo>
                  <a:lnTo>
                    <a:pt x="0" y="397206"/>
                  </a:lnTo>
                  <a:lnTo>
                    <a:pt x="0" y="388618"/>
                  </a:lnTo>
                  <a:lnTo>
                    <a:pt x="6286" y="339116"/>
                  </a:lnTo>
                  <a:lnTo>
                    <a:pt x="24300" y="293434"/>
                  </a:lnTo>
                  <a:lnTo>
                    <a:pt x="52778" y="253894"/>
                  </a:lnTo>
                  <a:lnTo>
                    <a:pt x="90455" y="222820"/>
                  </a:lnTo>
                  <a:close/>
                </a:path>
              </a:pathLst>
            </a:custGeom>
            <a:ln w="18100">
              <a:solidFill>
                <a:srgbClr val="FFFFFF"/>
              </a:solidFill>
            </a:ln>
          </p:spPr>
          <p:txBody>
            <a:bodyPr wrap="square" lIns="0" tIns="0" rIns="0" bIns="0" rtlCol="0"/>
            <a:lstStyle/>
            <a:p>
              <a:endParaRPr sz="3456">
                <a:solidFill>
                  <a:schemeClr val="tx2"/>
                </a:solidFill>
              </a:endParaRPr>
            </a:p>
          </p:txBody>
        </p:sp>
        <p:pic>
          <p:nvPicPr>
            <p:cNvPr id="10" name="object 10"/>
            <p:cNvPicPr/>
            <p:nvPr/>
          </p:nvPicPr>
          <p:blipFill>
            <a:blip r:embed="rId4" cstate="print"/>
            <a:stretch>
              <a:fillRect/>
            </a:stretch>
          </p:blipFill>
          <p:spPr>
            <a:xfrm>
              <a:off x="1047915" y="2612260"/>
              <a:ext cx="184825" cy="182442"/>
            </a:xfrm>
            <a:prstGeom prst="rect">
              <a:avLst/>
            </a:prstGeom>
          </p:spPr>
        </p:pic>
        <p:sp>
          <p:nvSpPr>
            <p:cNvPr id="11" name="object 11"/>
            <p:cNvSpPr/>
            <p:nvPr/>
          </p:nvSpPr>
          <p:spPr>
            <a:xfrm>
              <a:off x="831374" y="2590225"/>
              <a:ext cx="495300" cy="653415"/>
            </a:xfrm>
            <a:custGeom>
              <a:avLst/>
              <a:gdLst/>
              <a:ahLst/>
              <a:cxnLst/>
              <a:rect l="l" t="t" r="r" b="b"/>
              <a:pathLst>
                <a:path w="495300" h="653414">
                  <a:moveTo>
                    <a:pt x="309231" y="373073"/>
                  </a:moveTo>
                  <a:lnTo>
                    <a:pt x="463496" y="373073"/>
                  </a:lnTo>
                  <a:lnTo>
                    <a:pt x="452294" y="326294"/>
                  </a:lnTo>
                  <a:lnTo>
                    <a:pt x="429119" y="286004"/>
                  </a:lnTo>
                  <a:lnTo>
                    <a:pt x="396119" y="254449"/>
                  </a:lnTo>
                  <a:lnTo>
                    <a:pt x="355441" y="233870"/>
                  </a:lnTo>
                  <a:lnTo>
                    <a:pt x="309231" y="226512"/>
                  </a:lnTo>
                  <a:lnTo>
                    <a:pt x="288436" y="227971"/>
                  </a:lnTo>
                  <a:lnTo>
                    <a:pt x="248565" y="239404"/>
                  </a:lnTo>
                  <a:lnTo>
                    <a:pt x="210833" y="263366"/>
                  </a:lnTo>
                  <a:lnTo>
                    <a:pt x="190648" y="239790"/>
                  </a:lnTo>
                  <a:lnTo>
                    <a:pt x="229148" y="214248"/>
                  </a:lnTo>
                  <a:lnTo>
                    <a:pt x="245251" y="207250"/>
                  </a:lnTo>
                  <a:lnTo>
                    <a:pt x="224457" y="189472"/>
                  </a:lnTo>
                  <a:lnTo>
                    <a:pt x="208476" y="167282"/>
                  </a:lnTo>
                  <a:lnTo>
                    <a:pt x="198220" y="141577"/>
                  </a:lnTo>
                  <a:lnTo>
                    <a:pt x="194600" y="113256"/>
                  </a:lnTo>
                  <a:lnTo>
                    <a:pt x="203600" y="69219"/>
                  </a:lnTo>
                  <a:lnTo>
                    <a:pt x="228128" y="33213"/>
                  </a:lnTo>
                  <a:lnTo>
                    <a:pt x="264476" y="8915"/>
                  </a:lnTo>
                  <a:lnTo>
                    <a:pt x="308934" y="0"/>
                  </a:lnTo>
                  <a:lnTo>
                    <a:pt x="353410" y="8915"/>
                  </a:lnTo>
                  <a:lnTo>
                    <a:pt x="389771" y="33213"/>
                  </a:lnTo>
                  <a:lnTo>
                    <a:pt x="414307" y="69218"/>
                  </a:lnTo>
                  <a:lnTo>
                    <a:pt x="423310" y="113256"/>
                  </a:lnTo>
                  <a:lnTo>
                    <a:pt x="419691" y="141572"/>
                  </a:lnTo>
                  <a:lnTo>
                    <a:pt x="409438" y="167275"/>
                  </a:lnTo>
                  <a:lnTo>
                    <a:pt x="393461" y="189465"/>
                  </a:lnTo>
                  <a:lnTo>
                    <a:pt x="372669" y="207237"/>
                  </a:lnTo>
                  <a:lnTo>
                    <a:pt x="412815" y="228479"/>
                  </a:lnTo>
                  <a:lnTo>
                    <a:pt x="446630" y="258755"/>
                  </a:lnTo>
                  <a:lnTo>
                    <a:pt x="472624" y="296547"/>
                  </a:lnTo>
                  <a:lnTo>
                    <a:pt x="489311" y="340340"/>
                  </a:lnTo>
                  <a:lnTo>
                    <a:pt x="495204" y="388618"/>
                  </a:lnTo>
                  <a:lnTo>
                    <a:pt x="495204" y="397206"/>
                  </a:lnTo>
                  <a:lnTo>
                    <a:pt x="488261" y="404163"/>
                  </a:lnTo>
                  <a:lnTo>
                    <a:pt x="479706" y="404163"/>
                  </a:lnTo>
                  <a:lnTo>
                    <a:pt x="309231" y="404163"/>
                  </a:lnTo>
                  <a:lnTo>
                    <a:pt x="309231" y="373073"/>
                  </a:lnTo>
                  <a:close/>
                </a:path>
                <a:path w="495300" h="653414">
                  <a:moveTo>
                    <a:pt x="308521" y="652876"/>
                  </a:moveTo>
                  <a:lnTo>
                    <a:pt x="297317" y="606098"/>
                  </a:lnTo>
                  <a:lnTo>
                    <a:pt x="274142" y="565809"/>
                  </a:lnTo>
                  <a:lnTo>
                    <a:pt x="241142" y="534254"/>
                  </a:lnTo>
                  <a:lnTo>
                    <a:pt x="200464" y="513676"/>
                  </a:lnTo>
                  <a:lnTo>
                    <a:pt x="154254" y="506318"/>
                  </a:lnTo>
                  <a:lnTo>
                    <a:pt x="133459" y="507776"/>
                  </a:lnTo>
                  <a:lnTo>
                    <a:pt x="93587" y="519209"/>
                  </a:lnTo>
                  <a:lnTo>
                    <a:pt x="46097" y="552383"/>
                  </a:lnTo>
                  <a:lnTo>
                    <a:pt x="7763" y="615769"/>
                  </a:lnTo>
                  <a:lnTo>
                    <a:pt x="0" y="652876"/>
                  </a:lnTo>
                  <a:lnTo>
                    <a:pt x="308521" y="652876"/>
                  </a:lnTo>
                  <a:close/>
                </a:path>
              </a:pathLst>
            </a:custGeom>
            <a:ln w="18108">
              <a:solidFill>
                <a:srgbClr val="FFFFFF"/>
              </a:solidFill>
            </a:ln>
          </p:spPr>
          <p:txBody>
            <a:bodyPr wrap="square" lIns="0" tIns="0" rIns="0" bIns="0" rtlCol="0"/>
            <a:lstStyle/>
            <a:p>
              <a:endParaRPr sz="3456">
                <a:solidFill>
                  <a:schemeClr val="tx2"/>
                </a:solidFill>
              </a:endParaRPr>
            </a:p>
          </p:txBody>
        </p:sp>
        <p:pic>
          <p:nvPicPr>
            <p:cNvPr id="12" name="object 12"/>
            <p:cNvPicPr/>
            <p:nvPr/>
          </p:nvPicPr>
          <p:blipFill>
            <a:blip r:embed="rId5" cstate="print"/>
            <a:stretch>
              <a:fillRect/>
            </a:stretch>
          </p:blipFill>
          <p:spPr>
            <a:xfrm>
              <a:off x="892937" y="2892065"/>
              <a:ext cx="184825" cy="182442"/>
            </a:xfrm>
            <a:prstGeom prst="rect">
              <a:avLst/>
            </a:prstGeom>
          </p:spPr>
        </p:pic>
        <p:sp>
          <p:nvSpPr>
            <p:cNvPr id="13" name="object 13"/>
            <p:cNvSpPr/>
            <p:nvPr/>
          </p:nvSpPr>
          <p:spPr>
            <a:xfrm>
              <a:off x="799655" y="2870030"/>
              <a:ext cx="372110" cy="404495"/>
            </a:xfrm>
            <a:custGeom>
              <a:avLst/>
              <a:gdLst/>
              <a:ahLst/>
              <a:cxnLst/>
              <a:rect l="l" t="t" r="r" b="b"/>
              <a:pathLst>
                <a:path w="372109" h="404495">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30" y="141572"/>
                  </a:lnTo>
                  <a:lnTo>
                    <a:pt x="286178" y="167275"/>
                  </a:lnTo>
                  <a:lnTo>
                    <a:pt x="270202" y="189465"/>
                  </a:lnTo>
                  <a:lnTo>
                    <a:pt x="249410" y="207237"/>
                  </a:lnTo>
                  <a:lnTo>
                    <a:pt x="289559" y="228479"/>
                  </a:lnTo>
                  <a:lnTo>
                    <a:pt x="323373" y="258754"/>
                  </a:lnTo>
                  <a:lnTo>
                    <a:pt x="349367" y="296546"/>
                  </a:lnTo>
                  <a:lnTo>
                    <a:pt x="366053" y="340339"/>
                  </a:lnTo>
                  <a:lnTo>
                    <a:pt x="371945" y="388615"/>
                  </a:lnTo>
                  <a:lnTo>
                    <a:pt x="371945" y="397211"/>
                  </a:lnTo>
                  <a:lnTo>
                    <a:pt x="364997" y="404160"/>
                  </a:lnTo>
                  <a:lnTo>
                    <a:pt x="356448" y="404160"/>
                  </a:lnTo>
                  <a:lnTo>
                    <a:pt x="15497" y="404160"/>
                  </a:lnTo>
                  <a:lnTo>
                    <a:pt x="6922" y="404160"/>
                  </a:lnTo>
                  <a:lnTo>
                    <a:pt x="0" y="397212"/>
                  </a:lnTo>
                  <a:lnTo>
                    <a:pt x="0" y="388615"/>
                  </a:lnTo>
                  <a:lnTo>
                    <a:pt x="6286" y="339116"/>
                  </a:lnTo>
                  <a:lnTo>
                    <a:pt x="24300" y="293435"/>
                  </a:lnTo>
                  <a:lnTo>
                    <a:pt x="52778" y="253895"/>
                  </a:lnTo>
                  <a:lnTo>
                    <a:pt x="90455" y="222820"/>
                  </a:lnTo>
                  <a:close/>
                </a:path>
              </a:pathLst>
            </a:custGeom>
            <a:ln w="18105">
              <a:solidFill>
                <a:srgbClr val="FFFFFF"/>
              </a:solidFill>
            </a:ln>
          </p:spPr>
          <p:txBody>
            <a:bodyPr wrap="square" lIns="0" tIns="0" rIns="0" bIns="0" rtlCol="0"/>
            <a:lstStyle/>
            <a:p>
              <a:endParaRPr sz="3456">
                <a:solidFill>
                  <a:schemeClr val="tx2"/>
                </a:solidFill>
              </a:endParaRPr>
            </a:p>
          </p:txBody>
        </p:sp>
        <p:sp>
          <p:nvSpPr>
            <p:cNvPr id="14" name="object 14"/>
            <p:cNvSpPr/>
            <p:nvPr/>
          </p:nvSpPr>
          <p:spPr>
            <a:xfrm>
              <a:off x="1369313" y="2883788"/>
              <a:ext cx="2185670" cy="110489"/>
            </a:xfrm>
            <a:custGeom>
              <a:avLst/>
              <a:gdLst/>
              <a:ahLst/>
              <a:cxnLst/>
              <a:rect l="l" t="t" r="r" b="b"/>
              <a:pathLst>
                <a:path w="2185670" h="110489">
                  <a:moveTo>
                    <a:pt x="2122424" y="0"/>
                  </a:moveTo>
                  <a:lnTo>
                    <a:pt x="2116455" y="381"/>
                  </a:lnTo>
                  <a:lnTo>
                    <a:pt x="2112899" y="4318"/>
                  </a:lnTo>
                  <a:lnTo>
                    <a:pt x="2109470" y="8255"/>
                  </a:lnTo>
                  <a:lnTo>
                    <a:pt x="2109851" y="14224"/>
                  </a:lnTo>
                  <a:lnTo>
                    <a:pt x="2113788" y="17780"/>
                  </a:lnTo>
                  <a:lnTo>
                    <a:pt x="2145348" y="45613"/>
                  </a:lnTo>
                  <a:lnTo>
                    <a:pt x="2170684" y="45720"/>
                  </a:lnTo>
                  <a:lnTo>
                    <a:pt x="2170684" y="64770"/>
                  </a:lnTo>
                  <a:lnTo>
                    <a:pt x="2145155" y="64770"/>
                  </a:lnTo>
                  <a:lnTo>
                    <a:pt x="2109470" y="95758"/>
                  </a:lnTo>
                  <a:lnTo>
                    <a:pt x="2109089" y="101726"/>
                  </a:lnTo>
                  <a:lnTo>
                    <a:pt x="2112518" y="105663"/>
                  </a:lnTo>
                  <a:lnTo>
                    <a:pt x="2115947" y="109727"/>
                  </a:lnTo>
                  <a:lnTo>
                    <a:pt x="2121916" y="110109"/>
                  </a:lnTo>
                  <a:lnTo>
                    <a:pt x="2125980" y="106680"/>
                  </a:lnTo>
                  <a:lnTo>
                    <a:pt x="2174202" y="64770"/>
                  </a:lnTo>
                  <a:lnTo>
                    <a:pt x="2170684" y="64770"/>
                  </a:lnTo>
                  <a:lnTo>
                    <a:pt x="2174325" y="64662"/>
                  </a:lnTo>
                  <a:lnTo>
                    <a:pt x="2185162" y="55245"/>
                  </a:lnTo>
                  <a:lnTo>
                    <a:pt x="2126361" y="3428"/>
                  </a:lnTo>
                  <a:lnTo>
                    <a:pt x="2122424" y="0"/>
                  </a:lnTo>
                  <a:close/>
                </a:path>
                <a:path w="2185670" h="110489">
                  <a:moveTo>
                    <a:pt x="2156197" y="55181"/>
                  </a:moveTo>
                  <a:lnTo>
                    <a:pt x="2145278" y="64662"/>
                  </a:lnTo>
                  <a:lnTo>
                    <a:pt x="2170684" y="64770"/>
                  </a:lnTo>
                  <a:lnTo>
                    <a:pt x="2170684" y="62357"/>
                  </a:lnTo>
                  <a:lnTo>
                    <a:pt x="2164334" y="62357"/>
                  </a:lnTo>
                  <a:lnTo>
                    <a:pt x="2156197" y="55181"/>
                  </a:lnTo>
                  <a:close/>
                </a:path>
                <a:path w="2185670" h="110489">
                  <a:moveTo>
                    <a:pt x="0" y="36575"/>
                  </a:moveTo>
                  <a:lnTo>
                    <a:pt x="0" y="55625"/>
                  </a:lnTo>
                  <a:lnTo>
                    <a:pt x="2145278" y="64662"/>
                  </a:lnTo>
                  <a:lnTo>
                    <a:pt x="2156197" y="55181"/>
                  </a:lnTo>
                  <a:lnTo>
                    <a:pt x="2145348" y="45613"/>
                  </a:lnTo>
                  <a:lnTo>
                    <a:pt x="0" y="36575"/>
                  </a:lnTo>
                  <a:close/>
                </a:path>
                <a:path w="2185670" h="110489">
                  <a:moveTo>
                    <a:pt x="2164461" y="48006"/>
                  </a:moveTo>
                  <a:lnTo>
                    <a:pt x="2156197" y="55181"/>
                  </a:lnTo>
                  <a:lnTo>
                    <a:pt x="2164334" y="62357"/>
                  </a:lnTo>
                  <a:lnTo>
                    <a:pt x="2164461" y="48006"/>
                  </a:lnTo>
                  <a:close/>
                </a:path>
                <a:path w="2185670" h="110489">
                  <a:moveTo>
                    <a:pt x="2170684" y="48006"/>
                  </a:moveTo>
                  <a:lnTo>
                    <a:pt x="2164461" y="48006"/>
                  </a:lnTo>
                  <a:lnTo>
                    <a:pt x="2164334" y="62357"/>
                  </a:lnTo>
                  <a:lnTo>
                    <a:pt x="2170684" y="62357"/>
                  </a:lnTo>
                  <a:lnTo>
                    <a:pt x="2170684" y="48006"/>
                  </a:lnTo>
                  <a:close/>
                </a:path>
                <a:path w="2185670" h="110489">
                  <a:moveTo>
                    <a:pt x="2145348" y="45613"/>
                  </a:moveTo>
                  <a:lnTo>
                    <a:pt x="2156197" y="55181"/>
                  </a:lnTo>
                  <a:lnTo>
                    <a:pt x="2164461" y="48006"/>
                  </a:lnTo>
                  <a:lnTo>
                    <a:pt x="2170684" y="48006"/>
                  </a:lnTo>
                  <a:lnTo>
                    <a:pt x="2170684" y="45720"/>
                  </a:lnTo>
                  <a:lnTo>
                    <a:pt x="2145348" y="45613"/>
                  </a:lnTo>
                  <a:close/>
                </a:path>
              </a:pathLst>
            </a:custGeom>
            <a:solidFill>
              <a:srgbClr val="FFFFFF"/>
            </a:solidFill>
          </p:spPr>
          <p:txBody>
            <a:bodyPr wrap="square" lIns="0" tIns="0" rIns="0" bIns="0" rtlCol="0"/>
            <a:lstStyle/>
            <a:p>
              <a:endParaRPr sz="3456">
                <a:solidFill>
                  <a:schemeClr val="tx2"/>
                </a:solidFill>
              </a:endParaRPr>
            </a:p>
          </p:txBody>
        </p:sp>
        <p:pic>
          <p:nvPicPr>
            <p:cNvPr id="15" name="object 15"/>
            <p:cNvPicPr/>
            <p:nvPr/>
          </p:nvPicPr>
          <p:blipFill>
            <a:blip r:embed="rId6" cstate="print"/>
            <a:stretch>
              <a:fillRect/>
            </a:stretch>
          </p:blipFill>
          <p:spPr>
            <a:xfrm>
              <a:off x="9986772" y="2548127"/>
              <a:ext cx="752855" cy="752856"/>
            </a:xfrm>
            <a:prstGeom prst="rect">
              <a:avLst/>
            </a:prstGeom>
          </p:spPr>
        </p:pic>
        <p:sp>
          <p:nvSpPr>
            <p:cNvPr id="16" name="object 16"/>
            <p:cNvSpPr/>
            <p:nvPr/>
          </p:nvSpPr>
          <p:spPr>
            <a:xfrm>
              <a:off x="7221474" y="2734563"/>
              <a:ext cx="2765425" cy="370840"/>
            </a:xfrm>
            <a:custGeom>
              <a:avLst/>
              <a:gdLst/>
              <a:ahLst/>
              <a:cxnLst/>
              <a:rect l="l" t="t" r="r" b="b"/>
              <a:pathLst>
                <a:path w="2765425" h="370839">
                  <a:moveTo>
                    <a:pt x="2765171" y="306197"/>
                  </a:moveTo>
                  <a:lnTo>
                    <a:pt x="39712" y="306197"/>
                  </a:lnTo>
                  <a:lnTo>
                    <a:pt x="71501" y="278384"/>
                  </a:lnTo>
                  <a:lnTo>
                    <a:pt x="75565" y="274955"/>
                  </a:lnTo>
                  <a:lnTo>
                    <a:pt x="75946" y="268986"/>
                  </a:lnTo>
                  <a:lnTo>
                    <a:pt x="72390" y="265049"/>
                  </a:lnTo>
                  <a:lnTo>
                    <a:pt x="68961" y="260985"/>
                  </a:lnTo>
                  <a:lnTo>
                    <a:pt x="62992" y="260604"/>
                  </a:lnTo>
                  <a:lnTo>
                    <a:pt x="59055" y="264160"/>
                  </a:lnTo>
                  <a:lnTo>
                    <a:pt x="0" y="315722"/>
                  </a:lnTo>
                  <a:lnTo>
                    <a:pt x="59055" y="367284"/>
                  </a:lnTo>
                  <a:lnTo>
                    <a:pt x="62992" y="370840"/>
                  </a:lnTo>
                  <a:lnTo>
                    <a:pt x="68961" y="370459"/>
                  </a:lnTo>
                  <a:lnTo>
                    <a:pt x="72390" y="366395"/>
                  </a:lnTo>
                  <a:lnTo>
                    <a:pt x="75946" y="362458"/>
                  </a:lnTo>
                  <a:lnTo>
                    <a:pt x="75565" y="356489"/>
                  </a:lnTo>
                  <a:lnTo>
                    <a:pt x="71501" y="353060"/>
                  </a:lnTo>
                  <a:lnTo>
                    <a:pt x="39712" y="325247"/>
                  </a:lnTo>
                  <a:lnTo>
                    <a:pt x="2765171" y="325247"/>
                  </a:lnTo>
                  <a:lnTo>
                    <a:pt x="2765171" y="306197"/>
                  </a:lnTo>
                  <a:close/>
                </a:path>
                <a:path w="2765425" h="370839">
                  <a:moveTo>
                    <a:pt x="2765171" y="55118"/>
                  </a:moveTo>
                  <a:lnTo>
                    <a:pt x="2754274" y="45593"/>
                  </a:lnTo>
                  <a:lnTo>
                    <a:pt x="2706243" y="3556"/>
                  </a:lnTo>
                  <a:lnTo>
                    <a:pt x="2702306" y="0"/>
                  </a:lnTo>
                  <a:lnTo>
                    <a:pt x="2696210" y="381"/>
                  </a:lnTo>
                  <a:lnTo>
                    <a:pt x="2692781" y="4445"/>
                  </a:lnTo>
                  <a:lnTo>
                    <a:pt x="2689352" y="8382"/>
                  </a:lnTo>
                  <a:lnTo>
                    <a:pt x="2689733" y="14351"/>
                  </a:lnTo>
                  <a:lnTo>
                    <a:pt x="2725432" y="45593"/>
                  </a:lnTo>
                  <a:lnTo>
                    <a:pt x="1524" y="45593"/>
                  </a:lnTo>
                  <a:lnTo>
                    <a:pt x="1524" y="64643"/>
                  </a:lnTo>
                  <a:lnTo>
                    <a:pt x="2725432" y="64643"/>
                  </a:lnTo>
                  <a:lnTo>
                    <a:pt x="2689733" y="95885"/>
                  </a:lnTo>
                  <a:lnTo>
                    <a:pt x="2689352" y="101854"/>
                  </a:lnTo>
                  <a:lnTo>
                    <a:pt x="2692781" y="105791"/>
                  </a:lnTo>
                  <a:lnTo>
                    <a:pt x="2696210" y="109855"/>
                  </a:lnTo>
                  <a:lnTo>
                    <a:pt x="2702306" y="110236"/>
                  </a:lnTo>
                  <a:lnTo>
                    <a:pt x="2706243" y="106680"/>
                  </a:lnTo>
                  <a:lnTo>
                    <a:pt x="2754274" y="64643"/>
                  </a:lnTo>
                  <a:lnTo>
                    <a:pt x="2765171" y="55118"/>
                  </a:lnTo>
                  <a:close/>
                </a:path>
              </a:pathLst>
            </a:custGeom>
            <a:solidFill>
              <a:srgbClr val="FFFFFF"/>
            </a:solidFill>
          </p:spPr>
          <p:txBody>
            <a:bodyPr wrap="square" lIns="0" tIns="0" rIns="0" bIns="0" rtlCol="0"/>
            <a:lstStyle/>
            <a:p>
              <a:endParaRPr sz="3456">
                <a:solidFill>
                  <a:schemeClr val="tx2"/>
                </a:solidFill>
              </a:endParaRPr>
            </a:p>
          </p:txBody>
        </p:sp>
      </p:grpSp>
      <p:sp>
        <p:nvSpPr>
          <p:cNvPr id="17" name="object 17"/>
          <p:cNvSpPr txBox="1"/>
          <p:nvPr/>
        </p:nvSpPr>
        <p:spPr>
          <a:xfrm>
            <a:off x="3738523" y="4064509"/>
            <a:ext cx="1883664" cy="347788"/>
          </a:xfrm>
          <a:prstGeom prst="rect">
            <a:avLst/>
          </a:prstGeom>
        </p:spPr>
        <p:txBody>
          <a:bodyPr vert="horz" wrap="square" lIns="0" tIns="15240" rIns="0" bIns="0" rtlCol="0">
            <a:spAutoFit/>
          </a:bodyPr>
          <a:lstStyle/>
          <a:p>
            <a:pPr marL="15240">
              <a:spcBef>
                <a:spcPts val="120"/>
              </a:spcBef>
            </a:pPr>
            <a:r>
              <a:rPr sz="2160" spc="-18" dirty="0">
                <a:solidFill>
                  <a:schemeClr val="tx2"/>
                </a:solidFill>
                <a:latin typeface="Trebuchet MS"/>
                <a:cs typeface="Trebuchet MS"/>
              </a:rPr>
              <a:t>/detectObjects</a:t>
            </a:r>
            <a:endParaRPr sz="2160">
              <a:solidFill>
                <a:schemeClr val="tx2"/>
              </a:solidFill>
              <a:latin typeface="Trebuchet MS"/>
              <a:cs typeface="Trebuchet MS"/>
            </a:endParaRPr>
          </a:p>
        </p:txBody>
      </p:sp>
      <p:sp>
        <p:nvSpPr>
          <p:cNvPr id="18" name="object 18"/>
          <p:cNvSpPr txBox="1"/>
          <p:nvPr/>
        </p:nvSpPr>
        <p:spPr>
          <a:xfrm>
            <a:off x="822349" y="2521002"/>
            <a:ext cx="710184" cy="347788"/>
          </a:xfrm>
          <a:prstGeom prst="rect">
            <a:avLst/>
          </a:prstGeom>
        </p:spPr>
        <p:txBody>
          <a:bodyPr vert="horz" wrap="square" lIns="0" tIns="15240" rIns="0" bIns="0" rtlCol="0">
            <a:spAutoFit/>
          </a:bodyPr>
          <a:lstStyle/>
          <a:p>
            <a:pPr marL="15240">
              <a:spcBef>
                <a:spcPts val="120"/>
              </a:spcBef>
            </a:pPr>
            <a:r>
              <a:rPr sz="2160" spc="-12" dirty="0">
                <a:solidFill>
                  <a:schemeClr val="tx2"/>
                </a:solidFill>
                <a:latin typeface="Trebuchet MS"/>
                <a:cs typeface="Trebuchet MS"/>
              </a:rPr>
              <a:t>Users</a:t>
            </a:r>
            <a:endParaRPr sz="2160">
              <a:solidFill>
                <a:schemeClr val="tx2"/>
              </a:solidFill>
              <a:latin typeface="Trebuchet MS"/>
              <a:cs typeface="Trebuchet MS"/>
            </a:endParaRPr>
          </a:p>
        </p:txBody>
      </p:sp>
      <p:sp>
        <p:nvSpPr>
          <p:cNvPr id="19" name="object 19"/>
          <p:cNvSpPr txBox="1"/>
          <p:nvPr/>
        </p:nvSpPr>
        <p:spPr>
          <a:xfrm>
            <a:off x="3363316" y="2422246"/>
            <a:ext cx="2688336"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54" dirty="0">
                <a:solidFill>
                  <a:schemeClr val="tx2"/>
                </a:solidFill>
                <a:latin typeface="Trebuchet MS"/>
                <a:cs typeface="Trebuchet MS"/>
              </a:rPr>
              <a:t> </a:t>
            </a:r>
            <a:r>
              <a:rPr sz="2160" spc="60" dirty="0">
                <a:solidFill>
                  <a:schemeClr val="tx2"/>
                </a:solidFill>
                <a:latin typeface="Trebuchet MS"/>
                <a:cs typeface="Trebuchet MS"/>
              </a:rPr>
              <a:t>API</a:t>
            </a:r>
            <a:r>
              <a:rPr sz="2160" spc="-90" dirty="0">
                <a:solidFill>
                  <a:schemeClr val="tx2"/>
                </a:solidFill>
                <a:latin typeface="Trebuchet MS"/>
                <a:cs typeface="Trebuchet MS"/>
              </a:rPr>
              <a:t> </a:t>
            </a:r>
            <a:r>
              <a:rPr sz="2160" spc="-12" dirty="0">
                <a:solidFill>
                  <a:schemeClr val="tx2"/>
                </a:solidFill>
                <a:latin typeface="Trebuchet MS"/>
                <a:cs typeface="Trebuchet MS"/>
              </a:rPr>
              <a:t>Gateway</a:t>
            </a:r>
            <a:endParaRPr sz="2160">
              <a:solidFill>
                <a:schemeClr val="tx2"/>
              </a:solidFill>
              <a:latin typeface="Trebuchet MS"/>
              <a:cs typeface="Trebuchet MS"/>
            </a:endParaRPr>
          </a:p>
        </p:txBody>
      </p:sp>
      <p:sp>
        <p:nvSpPr>
          <p:cNvPr id="20" name="object 20"/>
          <p:cNvSpPr txBox="1"/>
          <p:nvPr/>
        </p:nvSpPr>
        <p:spPr>
          <a:xfrm>
            <a:off x="6509918" y="2433829"/>
            <a:ext cx="366217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API</a:t>
            </a:r>
            <a:r>
              <a:rPr sz="2160" spc="24" dirty="0">
                <a:solidFill>
                  <a:schemeClr val="tx2"/>
                </a:solidFill>
                <a:latin typeface="Trebuchet MS"/>
                <a:cs typeface="Trebuchet MS"/>
              </a:rPr>
              <a:t> </a:t>
            </a:r>
            <a:r>
              <a:rPr sz="2160" dirty="0">
                <a:solidFill>
                  <a:schemeClr val="tx2"/>
                </a:solidFill>
                <a:latin typeface="Trebuchet MS"/>
                <a:cs typeface="Trebuchet MS"/>
              </a:rPr>
              <a:t>handler</a:t>
            </a:r>
            <a:r>
              <a:rPr sz="2160" spc="60" dirty="0">
                <a:solidFill>
                  <a:schemeClr val="tx2"/>
                </a:solidFill>
                <a:latin typeface="Trebuchet MS"/>
                <a:cs typeface="Trebuchet MS"/>
              </a:rPr>
              <a:t> </a:t>
            </a:r>
            <a:r>
              <a:rPr sz="2160" dirty="0">
                <a:solidFill>
                  <a:schemeClr val="tx2"/>
                </a:solidFill>
                <a:latin typeface="Trebuchet MS"/>
                <a:cs typeface="Trebuchet MS"/>
              </a:rPr>
              <a:t>Lambda</a:t>
            </a:r>
            <a:r>
              <a:rPr sz="2160" spc="36" dirty="0">
                <a:solidFill>
                  <a:schemeClr val="tx2"/>
                </a:solidFill>
                <a:latin typeface="Trebuchet MS"/>
                <a:cs typeface="Trebuchet MS"/>
              </a:rPr>
              <a:t> </a:t>
            </a:r>
            <a:r>
              <a:rPr sz="2160" spc="-12" dirty="0">
                <a:solidFill>
                  <a:schemeClr val="tx2"/>
                </a:solidFill>
                <a:latin typeface="Trebuchet MS"/>
                <a:cs typeface="Trebuchet MS"/>
              </a:rPr>
              <a:t>function</a:t>
            </a:r>
            <a:endParaRPr sz="2160">
              <a:solidFill>
                <a:schemeClr val="tx2"/>
              </a:solidFill>
              <a:latin typeface="Trebuchet MS"/>
              <a:cs typeface="Trebuchet MS"/>
            </a:endParaRPr>
          </a:p>
        </p:txBody>
      </p:sp>
      <p:sp>
        <p:nvSpPr>
          <p:cNvPr id="21" name="object 21"/>
          <p:cNvSpPr txBox="1"/>
          <p:nvPr/>
        </p:nvSpPr>
        <p:spPr>
          <a:xfrm>
            <a:off x="10824057" y="2445960"/>
            <a:ext cx="298780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60" dirty="0">
                <a:solidFill>
                  <a:schemeClr val="tx2"/>
                </a:solidFill>
                <a:latin typeface="Trebuchet MS"/>
                <a:cs typeface="Trebuchet MS"/>
              </a:rPr>
              <a:t> </a:t>
            </a:r>
            <a:r>
              <a:rPr sz="2160" spc="72" dirty="0">
                <a:solidFill>
                  <a:schemeClr val="tx2"/>
                </a:solidFill>
                <a:latin typeface="Trebuchet MS"/>
                <a:cs typeface="Trebuchet MS"/>
              </a:rPr>
              <a:t>EFS</a:t>
            </a:r>
            <a:r>
              <a:rPr sz="2160" spc="-96" dirty="0">
                <a:solidFill>
                  <a:schemeClr val="tx2"/>
                </a:solidFill>
                <a:latin typeface="Trebuchet MS"/>
                <a:cs typeface="Trebuchet MS"/>
              </a:rPr>
              <a:t> </a:t>
            </a:r>
            <a:r>
              <a:rPr sz="2160" spc="-24" dirty="0">
                <a:solidFill>
                  <a:schemeClr val="tx2"/>
                </a:solidFill>
                <a:latin typeface="Trebuchet MS"/>
                <a:cs typeface="Trebuchet MS"/>
              </a:rPr>
              <a:t>file</a:t>
            </a:r>
            <a:r>
              <a:rPr sz="2160" spc="-72" dirty="0">
                <a:solidFill>
                  <a:schemeClr val="tx2"/>
                </a:solidFill>
                <a:latin typeface="Trebuchet MS"/>
                <a:cs typeface="Trebuchet MS"/>
              </a:rPr>
              <a:t> </a:t>
            </a:r>
            <a:r>
              <a:rPr sz="2160" spc="-12" dirty="0">
                <a:solidFill>
                  <a:schemeClr val="tx2"/>
                </a:solidFill>
                <a:latin typeface="Trebuchet MS"/>
                <a:cs typeface="Trebuchet MS"/>
              </a:rPr>
              <a:t>system</a:t>
            </a:r>
            <a:endParaRPr sz="2160">
              <a:solidFill>
                <a:schemeClr val="tx2"/>
              </a:solidFill>
              <a:latin typeface="Trebuchet MS"/>
              <a:cs typeface="Trebuchet MS"/>
            </a:endParaRPr>
          </a:p>
        </p:txBody>
      </p:sp>
      <p:sp>
        <p:nvSpPr>
          <p:cNvPr id="22" name="object 22"/>
          <p:cNvSpPr txBox="1"/>
          <p:nvPr/>
        </p:nvSpPr>
        <p:spPr>
          <a:xfrm>
            <a:off x="8773972" y="3771444"/>
            <a:ext cx="3084576" cy="347788"/>
          </a:xfrm>
          <a:prstGeom prst="rect">
            <a:avLst/>
          </a:prstGeom>
        </p:spPr>
        <p:txBody>
          <a:bodyPr vert="horz" wrap="square" lIns="0" tIns="15240" rIns="0" bIns="0" rtlCol="0">
            <a:spAutoFit/>
          </a:bodyPr>
          <a:lstStyle/>
          <a:p>
            <a:pPr marL="15240">
              <a:spcBef>
                <a:spcPts val="120"/>
              </a:spcBef>
            </a:pPr>
            <a:r>
              <a:rPr sz="2160" spc="-24" dirty="0">
                <a:solidFill>
                  <a:schemeClr val="tx2"/>
                </a:solidFill>
                <a:latin typeface="Trebuchet MS"/>
                <a:cs typeface="Trebuchet MS"/>
              </a:rPr>
              <a:t>Retrieve</a:t>
            </a:r>
            <a:r>
              <a:rPr sz="2160" spc="18" dirty="0">
                <a:solidFill>
                  <a:schemeClr val="tx2"/>
                </a:solidFill>
                <a:latin typeface="Trebuchet MS"/>
                <a:cs typeface="Trebuchet MS"/>
              </a:rPr>
              <a:t> </a:t>
            </a:r>
            <a:r>
              <a:rPr sz="2160" dirty="0">
                <a:solidFill>
                  <a:schemeClr val="tx2"/>
                </a:solidFill>
                <a:latin typeface="Trebuchet MS"/>
                <a:cs typeface="Trebuchet MS"/>
              </a:rPr>
              <a:t>large</a:t>
            </a:r>
            <a:r>
              <a:rPr sz="2160" spc="6" dirty="0">
                <a:solidFill>
                  <a:schemeClr val="tx2"/>
                </a:solidFill>
                <a:latin typeface="Trebuchet MS"/>
                <a:cs typeface="Trebuchet MS"/>
              </a:rPr>
              <a:t> </a:t>
            </a:r>
            <a:r>
              <a:rPr sz="2160" dirty="0">
                <a:solidFill>
                  <a:schemeClr val="tx2"/>
                </a:solidFill>
                <a:latin typeface="Trebuchet MS"/>
                <a:cs typeface="Trebuchet MS"/>
              </a:rPr>
              <a:t>model</a:t>
            </a:r>
            <a:r>
              <a:rPr sz="2160" spc="24" dirty="0">
                <a:solidFill>
                  <a:schemeClr val="tx2"/>
                </a:solidFill>
                <a:latin typeface="Trebuchet MS"/>
                <a:cs typeface="Trebuchet MS"/>
              </a:rPr>
              <a:t> </a:t>
            </a:r>
            <a:r>
              <a:rPr sz="2160" spc="-24" dirty="0">
                <a:solidFill>
                  <a:schemeClr val="tx2"/>
                </a:solidFill>
                <a:latin typeface="Trebuchet MS"/>
                <a:cs typeface="Trebuchet MS"/>
              </a:rPr>
              <a:t>file</a:t>
            </a:r>
            <a:endParaRPr sz="2160">
              <a:solidFill>
                <a:schemeClr val="tx2"/>
              </a:solidFill>
              <a:latin typeface="Trebuchet MS"/>
              <a:cs typeface="Trebuchet MS"/>
            </a:endParaRPr>
          </a:p>
        </p:txBody>
      </p:sp>
      <p:sp>
        <p:nvSpPr>
          <p:cNvPr id="23" name="object 23"/>
          <p:cNvSpPr txBox="1"/>
          <p:nvPr/>
        </p:nvSpPr>
        <p:spPr>
          <a:xfrm>
            <a:off x="6176011" y="4729368"/>
            <a:ext cx="7945374" cy="2231380"/>
          </a:xfrm>
          <a:prstGeom prst="rect">
            <a:avLst/>
          </a:prstGeom>
        </p:spPr>
        <p:txBody>
          <a:bodyPr vert="horz" wrap="square" lIns="0" tIns="15240" rIns="0" bIns="0" rtlCol="0">
            <a:spAutoFit/>
          </a:bodyPr>
          <a:lstStyle/>
          <a:p>
            <a:pPr marL="358902" indent="-344424">
              <a:spcBef>
                <a:spcPts val="120"/>
              </a:spcBef>
              <a:buFont typeface="Arial"/>
              <a:buChar char="•"/>
              <a:tabLst>
                <a:tab pos="358902" algn="l"/>
                <a:tab pos="359664" algn="l"/>
              </a:tabLst>
            </a:pPr>
            <a:r>
              <a:rPr spc="120" dirty="0">
                <a:solidFill>
                  <a:schemeClr val="tx2"/>
                </a:solidFill>
                <a:latin typeface="Trebuchet MS"/>
                <a:cs typeface="Trebuchet MS"/>
              </a:rPr>
              <a:t>Mounts</a:t>
            </a:r>
            <a:r>
              <a:rPr spc="-60" dirty="0">
                <a:solidFill>
                  <a:schemeClr val="tx2"/>
                </a:solidFill>
                <a:latin typeface="Trebuchet MS"/>
                <a:cs typeface="Trebuchet MS"/>
              </a:rPr>
              <a:t> </a:t>
            </a:r>
            <a:r>
              <a:rPr spc="-24" dirty="0">
                <a:solidFill>
                  <a:schemeClr val="tx2"/>
                </a:solidFill>
                <a:latin typeface="Trebuchet MS"/>
                <a:cs typeface="Trebuchet MS"/>
              </a:rPr>
              <a:t>file</a:t>
            </a:r>
            <a:r>
              <a:rPr spc="-18" dirty="0">
                <a:solidFill>
                  <a:schemeClr val="tx2"/>
                </a:solidFill>
                <a:latin typeface="Trebuchet MS"/>
                <a:cs typeface="Trebuchet MS"/>
              </a:rPr>
              <a:t> </a:t>
            </a:r>
            <a:r>
              <a:rPr dirty="0">
                <a:solidFill>
                  <a:schemeClr val="tx2"/>
                </a:solidFill>
                <a:latin typeface="Trebuchet MS"/>
                <a:cs typeface="Trebuchet MS"/>
              </a:rPr>
              <a:t>system</a:t>
            </a:r>
            <a:r>
              <a:rPr spc="-18" dirty="0">
                <a:solidFill>
                  <a:schemeClr val="tx2"/>
                </a:solidFill>
                <a:latin typeface="Trebuchet MS"/>
                <a:cs typeface="Trebuchet MS"/>
              </a:rPr>
              <a:t> </a:t>
            </a:r>
            <a:r>
              <a:rPr dirty="0">
                <a:solidFill>
                  <a:schemeClr val="tx2"/>
                </a:solidFill>
                <a:latin typeface="Trebuchet MS"/>
                <a:cs typeface="Trebuchet MS"/>
              </a:rPr>
              <a:t>when</a:t>
            </a:r>
            <a:r>
              <a:rPr spc="-24" dirty="0">
                <a:solidFill>
                  <a:schemeClr val="tx2"/>
                </a:solidFill>
                <a:latin typeface="Trebuchet MS"/>
                <a:cs typeface="Trebuchet MS"/>
              </a:rPr>
              <a:t> </a:t>
            </a:r>
            <a:r>
              <a:rPr spc="-12" dirty="0">
                <a:solidFill>
                  <a:schemeClr val="tx2"/>
                </a:solidFill>
                <a:latin typeface="Trebuchet MS"/>
                <a:cs typeface="Trebuchet MS"/>
              </a:rPr>
              <a:t>execution</a:t>
            </a:r>
            <a:endParaRPr>
              <a:solidFill>
                <a:schemeClr val="tx2"/>
              </a:solidFill>
              <a:latin typeface="Trebuchet MS"/>
              <a:cs typeface="Trebuchet MS"/>
            </a:endParaRPr>
          </a:p>
          <a:p>
            <a:pPr marL="358902">
              <a:spcBef>
                <a:spcPts val="6"/>
              </a:spcBef>
            </a:pPr>
            <a:r>
              <a:rPr dirty="0">
                <a:solidFill>
                  <a:schemeClr val="tx2"/>
                </a:solidFill>
                <a:latin typeface="Trebuchet MS"/>
                <a:cs typeface="Trebuchet MS"/>
              </a:rPr>
              <a:t>environment</a:t>
            </a:r>
            <a:r>
              <a:rPr spc="72" dirty="0">
                <a:solidFill>
                  <a:schemeClr val="tx2"/>
                </a:solidFill>
                <a:latin typeface="Trebuchet MS"/>
                <a:cs typeface="Trebuchet MS"/>
              </a:rPr>
              <a:t> </a:t>
            </a:r>
            <a:r>
              <a:rPr dirty="0">
                <a:solidFill>
                  <a:schemeClr val="tx2"/>
                </a:solidFill>
                <a:latin typeface="Trebuchet MS"/>
                <a:cs typeface="Trebuchet MS"/>
              </a:rPr>
              <a:t>is</a:t>
            </a:r>
            <a:r>
              <a:rPr spc="90" dirty="0">
                <a:solidFill>
                  <a:schemeClr val="tx2"/>
                </a:solidFill>
                <a:latin typeface="Trebuchet MS"/>
                <a:cs typeface="Trebuchet MS"/>
              </a:rPr>
              <a:t> </a:t>
            </a:r>
            <a:r>
              <a:rPr spc="-12" dirty="0">
                <a:solidFill>
                  <a:schemeClr val="tx2"/>
                </a:solidFill>
                <a:latin typeface="Trebuchet MS"/>
                <a:cs typeface="Trebuchet MS"/>
              </a:rPr>
              <a:t>prepared</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Minimal</a:t>
            </a:r>
            <a:r>
              <a:rPr spc="270" dirty="0">
                <a:solidFill>
                  <a:schemeClr val="tx2"/>
                </a:solidFill>
                <a:latin typeface="Trebuchet MS"/>
                <a:cs typeface="Trebuchet MS"/>
              </a:rPr>
              <a:t> </a:t>
            </a:r>
            <a:r>
              <a:rPr spc="-12" dirty="0">
                <a:solidFill>
                  <a:schemeClr val="tx2"/>
                </a:solidFill>
                <a:latin typeface="Trebuchet MS"/>
                <a:cs typeface="Trebuchet MS"/>
              </a:rPr>
              <a:t>latency</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If</a:t>
            </a:r>
            <a:r>
              <a:rPr spc="-137" dirty="0">
                <a:solidFill>
                  <a:schemeClr val="tx2"/>
                </a:solidFill>
                <a:latin typeface="Trebuchet MS"/>
                <a:cs typeface="Trebuchet MS"/>
              </a:rPr>
              <a:t> </a:t>
            </a:r>
            <a:r>
              <a:rPr spc="66" dirty="0">
                <a:solidFill>
                  <a:schemeClr val="tx2"/>
                </a:solidFill>
                <a:latin typeface="Trebuchet MS"/>
                <a:cs typeface="Trebuchet MS"/>
              </a:rPr>
              <a:t>Lambda</a:t>
            </a:r>
            <a:r>
              <a:rPr spc="-126" dirty="0">
                <a:solidFill>
                  <a:schemeClr val="tx2"/>
                </a:solidFill>
                <a:latin typeface="Trebuchet MS"/>
                <a:cs typeface="Trebuchet MS"/>
              </a:rPr>
              <a:t> </a:t>
            </a:r>
            <a:r>
              <a:rPr dirty="0">
                <a:solidFill>
                  <a:schemeClr val="tx2"/>
                </a:solidFill>
                <a:latin typeface="Trebuchet MS"/>
                <a:cs typeface="Trebuchet MS"/>
              </a:rPr>
              <a:t>is</a:t>
            </a:r>
            <a:r>
              <a:rPr spc="-137" dirty="0">
                <a:solidFill>
                  <a:schemeClr val="tx2"/>
                </a:solidFill>
                <a:latin typeface="Trebuchet MS"/>
                <a:cs typeface="Trebuchet MS"/>
              </a:rPr>
              <a:t> </a:t>
            </a:r>
            <a:r>
              <a:rPr spc="-30" dirty="0">
                <a:solidFill>
                  <a:schemeClr val="tx2"/>
                </a:solidFill>
                <a:latin typeface="Trebuchet MS"/>
                <a:cs typeface="Trebuchet MS"/>
              </a:rPr>
              <a:t>warm,</a:t>
            </a:r>
            <a:r>
              <a:rPr spc="-126" dirty="0">
                <a:solidFill>
                  <a:schemeClr val="tx2"/>
                </a:solidFill>
                <a:latin typeface="Trebuchet MS"/>
                <a:cs typeface="Trebuchet MS"/>
              </a:rPr>
              <a:t> </a:t>
            </a:r>
            <a:r>
              <a:rPr spc="90" dirty="0">
                <a:solidFill>
                  <a:schemeClr val="tx2"/>
                </a:solidFill>
                <a:latin typeface="Trebuchet MS"/>
                <a:cs typeface="Trebuchet MS"/>
              </a:rPr>
              <a:t>mount</a:t>
            </a:r>
            <a:r>
              <a:rPr spc="-156" dirty="0">
                <a:solidFill>
                  <a:schemeClr val="tx2"/>
                </a:solidFill>
                <a:latin typeface="Trebuchet MS"/>
                <a:cs typeface="Trebuchet MS"/>
              </a:rPr>
              <a:t> </a:t>
            </a:r>
            <a:r>
              <a:rPr dirty="0">
                <a:solidFill>
                  <a:schemeClr val="tx2"/>
                </a:solidFill>
                <a:latin typeface="Trebuchet MS"/>
                <a:cs typeface="Trebuchet MS"/>
              </a:rPr>
              <a:t>is</a:t>
            </a:r>
            <a:r>
              <a:rPr spc="-126" dirty="0">
                <a:solidFill>
                  <a:schemeClr val="tx2"/>
                </a:solidFill>
                <a:latin typeface="Trebuchet MS"/>
                <a:cs typeface="Trebuchet MS"/>
              </a:rPr>
              <a:t> </a:t>
            </a:r>
            <a:r>
              <a:rPr dirty="0">
                <a:solidFill>
                  <a:schemeClr val="tx2"/>
                </a:solidFill>
                <a:latin typeface="Trebuchet MS"/>
                <a:cs typeface="Trebuchet MS"/>
              </a:rPr>
              <a:t>already</a:t>
            </a:r>
            <a:r>
              <a:rPr spc="-126" dirty="0">
                <a:solidFill>
                  <a:schemeClr val="tx2"/>
                </a:solidFill>
                <a:latin typeface="Trebuchet MS"/>
                <a:cs typeface="Trebuchet MS"/>
              </a:rPr>
              <a:t> </a:t>
            </a:r>
            <a:r>
              <a:rPr spc="-12" dirty="0">
                <a:solidFill>
                  <a:schemeClr val="tx2"/>
                </a:solidFill>
                <a:latin typeface="Trebuchet MS"/>
                <a:cs typeface="Trebuchet MS"/>
              </a:rPr>
              <a:t>available</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Scales</a:t>
            </a:r>
            <a:r>
              <a:rPr spc="-54" dirty="0">
                <a:solidFill>
                  <a:schemeClr val="tx2"/>
                </a:solidFill>
                <a:latin typeface="Trebuchet MS"/>
                <a:cs typeface="Trebuchet MS"/>
              </a:rPr>
              <a:t> </a:t>
            </a:r>
            <a:r>
              <a:rPr dirty="0">
                <a:solidFill>
                  <a:schemeClr val="tx2"/>
                </a:solidFill>
                <a:latin typeface="Trebuchet MS"/>
                <a:cs typeface="Trebuchet MS"/>
              </a:rPr>
              <a:t>to</a:t>
            </a:r>
            <a:r>
              <a:rPr spc="-78" dirty="0">
                <a:solidFill>
                  <a:schemeClr val="tx2"/>
                </a:solidFill>
                <a:latin typeface="Trebuchet MS"/>
                <a:cs typeface="Trebuchet MS"/>
              </a:rPr>
              <a:t> </a:t>
            </a:r>
            <a:r>
              <a:rPr spc="78" dirty="0">
                <a:solidFill>
                  <a:schemeClr val="tx2"/>
                </a:solidFill>
                <a:latin typeface="Trebuchet MS"/>
                <a:cs typeface="Trebuchet MS"/>
              </a:rPr>
              <a:t>25,000</a:t>
            </a:r>
            <a:r>
              <a:rPr spc="-18" dirty="0">
                <a:solidFill>
                  <a:schemeClr val="tx2"/>
                </a:solidFill>
                <a:latin typeface="Trebuchet MS"/>
                <a:cs typeface="Trebuchet MS"/>
              </a:rPr>
              <a:t> </a:t>
            </a:r>
            <a:r>
              <a:rPr dirty="0">
                <a:solidFill>
                  <a:schemeClr val="tx2"/>
                </a:solidFill>
                <a:latin typeface="Trebuchet MS"/>
                <a:cs typeface="Trebuchet MS"/>
              </a:rPr>
              <a:t>concurrent</a:t>
            </a:r>
            <a:r>
              <a:rPr spc="-54" dirty="0">
                <a:solidFill>
                  <a:schemeClr val="tx2"/>
                </a:solidFill>
                <a:latin typeface="Trebuchet MS"/>
                <a:cs typeface="Trebuchet MS"/>
              </a:rPr>
              <a:t> </a:t>
            </a:r>
            <a:r>
              <a:rPr spc="-12" dirty="0">
                <a:solidFill>
                  <a:schemeClr val="tx2"/>
                </a:solidFill>
                <a:latin typeface="Trebuchet MS"/>
                <a:cs typeface="Trebuchet MS"/>
              </a:rPr>
              <a:t>connections</a:t>
            </a:r>
            <a:endParaRPr>
              <a:solidFill>
                <a:schemeClr val="tx2"/>
              </a:solidFill>
              <a:latin typeface="Trebuchet MS"/>
              <a:cs typeface="Trebuchet MS"/>
            </a:endParaRPr>
          </a:p>
        </p:txBody>
      </p:sp>
      <p:sp>
        <p:nvSpPr>
          <p:cNvPr id="24" name="object 24"/>
          <p:cNvSpPr txBox="1"/>
          <p:nvPr/>
        </p:nvSpPr>
        <p:spPr>
          <a:xfrm>
            <a:off x="1649273" y="3914089"/>
            <a:ext cx="1601724" cy="347788"/>
          </a:xfrm>
          <a:prstGeom prst="rect">
            <a:avLst/>
          </a:prstGeom>
        </p:spPr>
        <p:txBody>
          <a:bodyPr vert="horz" wrap="square" lIns="0" tIns="15240" rIns="0" bIns="0" rtlCol="0">
            <a:spAutoFit/>
          </a:bodyPr>
          <a:lstStyle/>
          <a:p>
            <a:pPr marL="15240">
              <a:spcBef>
                <a:spcPts val="120"/>
              </a:spcBef>
            </a:pPr>
            <a:r>
              <a:rPr sz="2160" dirty="0">
                <a:solidFill>
                  <a:schemeClr val="tx2"/>
                </a:solidFill>
                <a:latin typeface="Trebuchet MS"/>
                <a:cs typeface="Trebuchet MS"/>
              </a:rPr>
              <a:t>What</a:t>
            </a:r>
            <a:r>
              <a:rPr sz="2160" spc="12" dirty="0">
                <a:solidFill>
                  <a:schemeClr val="tx2"/>
                </a:solidFill>
                <a:latin typeface="Trebuchet MS"/>
                <a:cs typeface="Trebuchet MS"/>
              </a:rPr>
              <a:t> </a:t>
            </a:r>
            <a:r>
              <a:rPr sz="2160" dirty="0">
                <a:solidFill>
                  <a:schemeClr val="tx2"/>
                </a:solidFill>
                <a:latin typeface="Trebuchet MS"/>
                <a:cs typeface="Trebuchet MS"/>
              </a:rPr>
              <a:t>is</a:t>
            </a:r>
            <a:r>
              <a:rPr sz="2160" spc="6" dirty="0">
                <a:solidFill>
                  <a:schemeClr val="tx2"/>
                </a:solidFill>
                <a:latin typeface="Trebuchet MS"/>
                <a:cs typeface="Trebuchet MS"/>
              </a:rPr>
              <a:t> </a:t>
            </a:r>
            <a:r>
              <a:rPr sz="2160" spc="-24" dirty="0">
                <a:solidFill>
                  <a:schemeClr val="tx2"/>
                </a:solidFill>
                <a:latin typeface="Trebuchet MS"/>
                <a:cs typeface="Trebuchet MS"/>
              </a:rPr>
              <a:t>this?</a:t>
            </a:r>
            <a:endParaRPr sz="2160">
              <a:solidFill>
                <a:schemeClr val="tx2"/>
              </a:solidFill>
              <a:latin typeface="Trebuchet MS"/>
              <a:cs typeface="Trebuchet MS"/>
            </a:endParaRPr>
          </a:p>
        </p:txBody>
      </p:sp>
      <p:pic>
        <p:nvPicPr>
          <p:cNvPr id="25" name="object 25"/>
          <p:cNvPicPr/>
          <p:nvPr/>
        </p:nvPicPr>
        <p:blipFill>
          <a:blip r:embed="rId7" cstate="print"/>
          <a:stretch>
            <a:fillRect/>
          </a:stretch>
        </p:blipFill>
        <p:spPr>
          <a:xfrm>
            <a:off x="989380" y="4646981"/>
            <a:ext cx="2818180" cy="281452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644229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p:txBody>
          <a:bodyPr/>
          <a:lstStyle/>
          <a:p>
            <a:pPr algn="ctr"/>
            <a:r>
              <a:rPr lang="en-US" sz="4400" dirty="0"/>
              <a:t>Day 2 – Container Services on AWS ECS, ECR</a:t>
            </a:r>
            <a:endParaRPr lang="th-TH" sz="4400" dirty="0"/>
          </a:p>
        </p:txBody>
      </p:sp>
    </p:spTree>
    <p:extLst>
      <p:ext uri="{BB962C8B-B14F-4D97-AF65-F5344CB8AC3E}">
        <p14:creationId xmlns:p14="http://schemas.microsoft.com/office/powerpoint/2010/main" val="416554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containers?</a:t>
            </a:r>
          </a:p>
        </p:txBody>
      </p:sp>
    </p:spTree>
    <p:extLst>
      <p:ext uri="{BB962C8B-B14F-4D97-AF65-F5344CB8AC3E}">
        <p14:creationId xmlns:p14="http://schemas.microsoft.com/office/powerpoint/2010/main" val="2978163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982539" y="1757676"/>
            <a:ext cx="13011661"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Applications aren’t just code, they have dependencies</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823413" y="3242264"/>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88370" y="3732644"/>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354788" y="3242264"/>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6" name="Group 5">
            <a:extLst>
              <a:ext uri="{FF2B5EF4-FFF2-40B4-BE49-F238E27FC236}">
                <a16:creationId xmlns:a16="http://schemas.microsoft.com/office/drawing/2014/main" id="{11052F87-DBE5-A044-BABC-F71DE4BE41A5}"/>
              </a:ext>
            </a:extLst>
          </p:cNvPr>
          <p:cNvGrpSpPr/>
          <p:nvPr/>
        </p:nvGrpSpPr>
        <p:grpSpPr>
          <a:xfrm>
            <a:off x="4170581" y="3254760"/>
            <a:ext cx="2205682" cy="1810036"/>
            <a:chOff x="4170581" y="3254760"/>
            <a:chExt cx="2205682" cy="1810036"/>
          </a:xfrm>
        </p:grpSpPr>
        <p:pic>
          <p:nvPicPr>
            <p:cNvPr id="5" name="Picture 4">
              <a:extLst>
                <a:ext uri="{FF2B5EF4-FFF2-40B4-BE49-F238E27FC236}">
                  <a16:creationId xmlns:a16="http://schemas.microsoft.com/office/drawing/2014/main" id="{1FD2D290-4436-3840-981A-C76232E038DA}"/>
                </a:ext>
              </a:extLst>
            </p:cNvPr>
            <p:cNvPicPr>
              <a:picLocks noChangeAspect="1"/>
            </p:cNvPicPr>
            <p:nvPr/>
          </p:nvPicPr>
          <p:blipFill>
            <a:blip r:embed="rId7"/>
            <a:stretch>
              <a:fillRect/>
            </a:stretch>
          </p:blipFill>
          <p:spPr>
            <a:xfrm>
              <a:off x="4170581" y="3254760"/>
              <a:ext cx="2175139" cy="1332465"/>
            </a:xfrm>
            <a:prstGeom prst="rect">
              <a:avLst/>
            </a:prstGeom>
          </p:spPr>
        </p:pic>
        <p:sp>
          <p:nvSpPr>
            <p:cNvPr id="23" name="TextBox 22">
              <a:extLst>
                <a:ext uri="{FF2B5EF4-FFF2-40B4-BE49-F238E27FC236}">
                  <a16:creationId xmlns:a16="http://schemas.microsoft.com/office/drawing/2014/main" id="{472225B7-BB4C-F14D-B392-8EAEEC74F6A0}"/>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32540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623247" y="847699"/>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applications into one deployable artifact</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749272" y="2290797"/>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14229" y="2781177"/>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280647" y="2290797"/>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17" name="TextBox 16">
            <a:extLst>
              <a:ext uri="{FF2B5EF4-FFF2-40B4-BE49-F238E27FC236}">
                <a16:creationId xmlns:a16="http://schemas.microsoft.com/office/drawing/2014/main" id="{F85D05B6-387B-9543-8C47-902E51A125C0}"/>
              </a:ext>
            </a:extLst>
          </p:cNvPr>
          <p:cNvSpPr txBox="1"/>
          <p:nvPr/>
        </p:nvSpPr>
        <p:spPr>
          <a:xfrm>
            <a:off x="5949598" y="714044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Container image</a:t>
            </a:r>
          </a:p>
        </p:txBody>
      </p:sp>
      <p:cxnSp>
        <p:nvCxnSpPr>
          <p:cNvPr id="10" name="Straight Arrow Connector 9">
            <a:extLst>
              <a:ext uri="{FF2B5EF4-FFF2-40B4-BE49-F238E27FC236}">
                <a16:creationId xmlns:a16="http://schemas.microsoft.com/office/drawing/2014/main" id="{3A7CD53E-0FD5-E841-8297-EBFB5DA52475}"/>
              </a:ext>
            </a:extLst>
          </p:cNvPr>
          <p:cNvCxnSpPr>
            <a:cxnSpLocks/>
          </p:cNvCxnSpPr>
          <p:nvPr/>
        </p:nvCxnSpPr>
        <p:spPr>
          <a:xfrm>
            <a:off x="3218505" y="4114800"/>
            <a:ext cx="2803778" cy="1916296"/>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C2EA6F-8263-0A4C-926D-7D55FB267472}"/>
              </a:ext>
            </a:extLst>
          </p:cNvPr>
          <p:cNvCxnSpPr>
            <a:cxnSpLocks/>
          </p:cNvCxnSpPr>
          <p:nvPr/>
        </p:nvCxnSpPr>
        <p:spPr>
          <a:xfrm>
            <a:off x="5239089" y="3921636"/>
            <a:ext cx="1086193" cy="1356378"/>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269893-1C65-DF42-B691-2DA729B2D93C}"/>
              </a:ext>
            </a:extLst>
          </p:cNvPr>
          <p:cNvCxnSpPr>
            <a:cxnSpLocks/>
            <a:stCxn id="22" idx="2"/>
          </p:cNvCxnSpPr>
          <p:nvPr/>
        </p:nvCxnSpPr>
        <p:spPr>
          <a:xfrm flipH="1">
            <a:off x="7561989" y="3801699"/>
            <a:ext cx="939810" cy="1214511"/>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71D209E-595C-E94C-A436-9BC0B560A098}"/>
              </a:ext>
            </a:extLst>
          </p:cNvPr>
          <p:cNvCxnSpPr>
            <a:cxnSpLocks/>
          </p:cNvCxnSpPr>
          <p:nvPr/>
        </p:nvCxnSpPr>
        <p:spPr>
          <a:xfrm flipH="1">
            <a:off x="8052054" y="4275861"/>
            <a:ext cx="2777958" cy="1755235"/>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pic>
        <p:nvPicPr>
          <p:cNvPr id="36" name="Graphic 35">
            <a:extLst>
              <a:ext uri="{FF2B5EF4-FFF2-40B4-BE49-F238E27FC236}">
                <a16:creationId xmlns:a16="http://schemas.microsoft.com/office/drawing/2014/main" id="{9505B717-ECC7-8F42-ADAF-512F8F1743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1502" y="5250749"/>
            <a:ext cx="1799457" cy="1799457"/>
          </a:xfrm>
          <a:prstGeom prst="rect">
            <a:avLst/>
          </a:prstGeom>
        </p:spPr>
      </p:pic>
      <p:grpSp>
        <p:nvGrpSpPr>
          <p:cNvPr id="23" name="Group 22">
            <a:extLst>
              <a:ext uri="{FF2B5EF4-FFF2-40B4-BE49-F238E27FC236}">
                <a16:creationId xmlns:a16="http://schemas.microsoft.com/office/drawing/2014/main" id="{CA9455A3-94AF-E948-B995-D85C2FB02673}"/>
              </a:ext>
            </a:extLst>
          </p:cNvPr>
          <p:cNvGrpSpPr/>
          <p:nvPr/>
        </p:nvGrpSpPr>
        <p:grpSpPr>
          <a:xfrm>
            <a:off x="4111711" y="1974500"/>
            <a:ext cx="2205682" cy="1810036"/>
            <a:chOff x="4170581" y="3254760"/>
            <a:chExt cx="2205682" cy="1810036"/>
          </a:xfrm>
        </p:grpSpPr>
        <p:pic>
          <p:nvPicPr>
            <p:cNvPr id="30" name="Picture 29">
              <a:extLst>
                <a:ext uri="{FF2B5EF4-FFF2-40B4-BE49-F238E27FC236}">
                  <a16:creationId xmlns:a16="http://schemas.microsoft.com/office/drawing/2014/main" id="{11A7CC8C-1C92-2E4A-89F9-DAA2E6D76792}"/>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32" name="TextBox 31">
              <a:extLst>
                <a:ext uri="{FF2B5EF4-FFF2-40B4-BE49-F238E27FC236}">
                  <a16:creationId xmlns:a16="http://schemas.microsoft.com/office/drawing/2014/main" id="{2C04AF50-66AF-344E-B25A-38CF98716FF4}"/>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129443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92DCB1-96FA-E745-B0B6-08313143C939}"/>
              </a:ext>
            </a:extLst>
          </p:cNvPr>
          <p:cNvSpPr txBox="1"/>
          <p:nvPr/>
        </p:nvSpPr>
        <p:spPr>
          <a:xfrm>
            <a:off x="861094" y="4122549"/>
            <a:ext cx="3772899"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Build</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Gather the app and its dependencies. Create an immutable container image.</a:t>
            </a:r>
          </a:p>
        </p:txBody>
      </p:sp>
      <p:pic>
        <p:nvPicPr>
          <p:cNvPr id="8" name="Graphic 7">
            <a:extLst>
              <a:ext uri="{FF2B5EF4-FFF2-40B4-BE49-F238E27FC236}">
                <a16:creationId xmlns:a16="http://schemas.microsoft.com/office/drawing/2014/main" id="{2D9244C5-3808-6341-A2EC-02CAA081B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5335" y="1172463"/>
            <a:ext cx="2174929" cy="2174929"/>
          </a:xfrm>
          <a:prstGeom prst="rect">
            <a:avLst/>
          </a:prstGeom>
        </p:spPr>
      </p:pic>
      <p:pic>
        <p:nvPicPr>
          <p:cNvPr id="11" name="Graphic 10">
            <a:extLst>
              <a:ext uri="{FF2B5EF4-FFF2-40B4-BE49-F238E27FC236}">
                <a16:creationId xmlns:a16="http://schemas.microsoft.com/office/drawing/2014/main" id="{B109BDC7-CED4-AD4F-9524-88CDCCCD6F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2231" y="1776807"/>
            <a:ext cx="1525937" cy="1525937"/>
          </a:xfrm>
          <a:prstGeom prst="rect">
            <a:avLst/>
          </a:prstGeom>
        </p:spPr>
      </p:pic>
      <p:pic>
        <p:nvPicPr>
          <p:cNvPr id="16" name="Graphic 15">
            <a:extLst>
              <a:ext uri="{FF2B5EF4-FFF2-40B4-BE49-F238E27FC236}">
                <a16:creationId xmlns:a16="http://schemas.microsoft.com/office/drawing/2014/main" id="{63093F65-7C22-5D45-9285-A776DFE356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6659" y="1684172"/>
            <a:ext cx="1711206" cy="1711206"/>
          </a:xfrm>
          <a:prstGeom prst="rect">
            <a:avLst/>
          </a:prstGeom>
        </p:spPr>
      </p:pic>
      <p:sp>
        <p:nvSpPr>
          <p:cNvPr id="32" name="TextBox 31">
            <a:extLst>
              <a:ext uri="{FF2B5EF4-FFF2-40B4-BE49-F238E27FC236}">
                <a16:creationId xmlns:a16="http://schemas.microsoft.com/office/drawing/2014/main" id="{6427A9FA-75AD-3F40-83BE-D3758B22D5B1}"/>
              </a:ext>
            </a:extLst>
          </p:cNvPr>
          <p:cNvSpPr txBox="1"/>
          <p:nvPr/>
        </p:nvSpPr>
        <p:spPr>
          <a:xfrm>
            <a:off x="5523500" y="4145796"/>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Push</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Store the container image in a registry so it can be downloaded to compute </a:t>
            </a:r>
          </a:p>
        </p:txBody>
      </p:sp>
      <p:sp>
        <p:nvSpPr>
          <p:cNvPr id="33" name="TextBox 32">
            <a:extLst>
              <a:ext uri="{FF2B5EF4-FFF2-40B4-BE49-F238E27FC236}">
                <a16:creationId xmlns:a16="http://schemas.microsoft.com/office/drawing/2014/main" id="{75383ED7-6842-CC42-8CEF-E92D43AA8A21}"/>
              </a:ext>
            </a:extLst>
          </p:cNvPr>
          <p:cNvSpPr txBox="1"/>
          <p:nvPr/>
        </p:nvSpPr>
        <p:spPr>
          <a:xfrm>
            <a:off x="10246566" y="4122549"/>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Run</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Download image to compute, unpack it, and run it in an isolated environment</a:t>
            </a:r>
          </a:p>
        </p:txBody>
      </p:sp>
    </p:spTree>
    <p:extLst>
      <p:ext uri="{BB962C8B-B14F-4D97-AF65-F5344CB8AC3E}">
        <p14:creationId xmlns:p14="http://schemas.microsoft.com/office/powerpoint/2010/main" val="1273802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867754-E1AD-2744-80E5-99BA035693FC}"/>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
        <p:nvSpPr>
          <p:cNvPr id="32" name="Rectangle 31">
            <a:extLst>
              <a:ext uri="{FF2B5EF4-FFF2-40B4-BE49-F238E27FC236}">
                <a16:creationId xmlns:a16="http://schemas.microsoft.com/office/drawing/2014/main" id="{C5810475-4D21-354C-A7F8-F062A241827E}"/>
              </a:ext>
            </a:extLst>
          </p:cNvPr>
          <p:cNvSpPr/>
          <p:nvPr/>
        </p:nvSpPr>
        <p:spPr>
          <a:xfrm>
            <a:off x="739015" y="2506426"/>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EF55352F-7230-9A49-9649-C4F67E7AB715}"/>
              </a:ext>
            </a:extLst>
          </p:cNvPr>
          <p:cNvGrpSpPr/>
          <p:nvPr/>
        </p:nvGrpSpPr>
        <p:grpSpPr>
          <a:xfrm>
            <a:off x="1059361" y="2777357"/>
            <a:ext cx="1443815" cy="1745071"/>
            <a:chOff x="2449311" y="3145756"/>
            <a:chExt cx="1443815" cy="1745071"/>
          </a:xfrm>
        </p:grpSpPr>
        <p:pic>
          <p:nvPicPr>
            <p:cNvPr id="39" name="Graphic 38">
              <a:extLst>
                <a:ext uri="{FF2B5EF4-FFF2-40B4-BE49-F238E27FC236}">
                  <a16:creationId xmlns:a16="http://schemas.microsoft.com/office/drawing/2014/main" id="{8F501368-8806-4E4C-A43A-B423657A0A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40" name="TextBox 39">
              <a:extLst>
                <a:ext uri="{FF2B5EF4-FFF2-40B4-BE49-F238E27FC236}">
                  <a16:creationId xmlns:a16="http://schemas.microsoft.com/office/drawing/2014/main" id="{C7F1233D-6E96-9C40-8DB2-377D1BFE168D}"/>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44" name="Group 43">
            <a:extLst>
              <a:ext uri="{FF2B5EF4-FFF2-40B4-BE49-F238E27FC236}">
                <a16:creationId xmlns:a16="http://schemas.microsoft.com/office/drawing/2014/main" id="{BC23821B-96E0-1A46-AF07-A69308F85444}"/>
              </a:ext>
            </a:extLst>
          </p:cNvPr>
          <p:cNvGrpSpPr/>
          <p:nvPr/>
        </p:nvGrpSpPr>
        <p:grpSpPr>
          <a:xfrm>
            <a:off x="2943495" y="3200650"/>
            <a:ext cx="2175139" cy="1020522"/>
            <a:chOff x="7197636" y="3961138"/>
            <a:chExt cx="2175139" cy="1020522"/>
          </a:xfrm>
        </p:grpSpPr>
        <p:pic>
          <p:nvPicPr>
            <p:cNvPr id="45" name="Picture 44">
              <a:extLst>
                <a:ext uri="{FF2B5EF4-FFF2-40B4-BE49-F238E27FC236}">
                  <a16:creationId xmlns:a16="http://schemas.microsoft.com/office/drawing/2014/main" id="{DA2CEA9F-F390-7349-9788-3CF833050EC0}"/>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46" name="TextBox 45">
              <a:extLst>
                <a:ext uri="{FF2B5EF4-FFF2-40B4-BE49-F238E27FC236}">
                  <a16:creationId xmlns:a16="http://schemas.microsoft.com/office/drawing/2014/main" id="{59E898AA-2CE7-5649-B663-C544FA32CA3A}"/>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47" name="Group 46">
            <a:extLst>
              <a:ext uri="{FF2B5EF4-FFF2-40B4-BE49-F238E27FC236}">
                <a16:creationId xmlns:a16="http://schemas.microsoft.com/office/drawing/2014/main" id="{F1E541A9-555B-B74D-BD52-B7C724035626}"/>
              </a:ext>
            </a:extLst>
          </p:cNvPr>
          <p:cNvGrpSpPr/>
          <p:nvPr/>
        </p:nvGrpSpPr>
        <p:grpSpPr>
          <a:xfrm>
            <a:off x="3241500" y="4522428"/>
            <a:ext cx="2175139" cy="1791742"/>
            <a:chOff x="4305808" y="5665466"/>
            <a:chExt cx="2175139" cy="1791742"/>
          </a:xfrm>
        </p:grpSpPr>
        <p:pic>
          <p:nvPicPr>
            <p:cNvPr id="48" name="Graphic 47">
              <a:extLst>
                <a:ext uri="{FF2B5EF4-FFF2-40B4-BE49-F238E27FC236}">
                  <a16:creationId xmlns:a16="http://schemas.microsoft.com/office/drawing/2014/main" id="{6C6FCB8E-57B3-EB42-B49A-83809CB0B1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49" name="TextBox 48">
              <a:extLst>
                <a:ext uri="{FF2B5EF4-FFF2-40B4-BE49-F238E27FC236}">
                  <a16:creationId xmlns:a16="http://schemas.microsoft.com/office/drawing/2014/main" id="{32B7DE01-1E92-694E-A0DE-0E7B1EAABE2B}"/>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52" name="TextBox 51">
            <a:extLst>
              <a:ext uri="{FF2B5EF4-FFF2-40B4-BE49-F238E27FC236}">
                <a16:creationId xmlns:a16="http://schemas.microsoft.com/office/drawing/2014/main" id="{1DCABB57-7B53-3842-95C5-BA091676E0D7}"/>
              </a:ext>
            </a:extLst>
          </p:cNvPr>
          <p:cNvSpPr txBox="1"/>
          <p:nvPr/>
        </p:nvSpPr>
        <p:spPr>
          <a:xfrm>
            <a:off x="768356" y="203584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pic>
        <p:nvPicPr>
          <p:cNvPr id="53" name="Graphic 52">
            <a:extLst>
              <a:ext uri="{FF2B5EF4-FFF2-40B4-BE49-F238E27FC236}">
                <a16:creationId xmlns:a16="http://schemas.microsoft.com/office/drawing/2014/main" id="{C0643A02-55FE-AE4D-9CE1-60D639A805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5623" y="3479613"/>
            <a:ext cx="1525937" cy="1525937"/>
          </a:xfrm>
          <a:prstGeom prst="rect">
            <a:avLst/>
          </a:prstGeom>
        </p:spPr>
      </p:pic>
      <p:sp>
        <p:nvSpPr>
          <p:cNvPr id="54" name="TextBox 53">
            <a:extLst>
              <a:ext uri="{FF2B5EF4-FFF2-40B4-BE49-F238E27FC236}">
                <a16:creationId xmlns:a16="http://schemas.microsoft.com/office/drawing/2014/main" id="{1853A5D2-5080-8545-A4A9-E4BC36E6068D}"/>
              </a:ext>
            </a:extLst>
          </p:cNvPr>
          <p:cNvSpPr txBox="1"/>
          <p:nvPr/>
        </p:nvSpPr>
        <p:spPr>
          <a:xfrm>
            <a:off x="7895623"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55" name="Straight Arrow Connector 54">
            <a:extLst>
              <a:ext uri="{FF2B5EF4-FFF2-40B4-BE49-F238E27FC236}">
                <a16:creationId xmlns:a16="http://schemas.microsoft.com/office/drawing/2014/main" id="{2420B5A5-59DD-1449-B4DA-92F21889F117}"/>
              </a:ext>
            </a:extLst>
          </p:cNvPr>
          <p:cNvCxnSpPr>
            <a:cxnSpLocks/>
          </p:cNvCxnSpPr>
          <p:nvPr/>
        </p:nvCxnSpPr>
        <p:spPr>
          <a:xfrm>
            <a:off x="6041966"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14643D4-F875-4F42-A5CC-12B3F83ED9F4}"/>
              </a:ext>
            </a:extLst>
          </p:cNvPr>
          <p:cNvGrpSpPr/>
          <p:nvPr/>
        </p:nvGrpSpPr>
        <p:grpSpPr>
          <a:xfrm>
            <a:off x="916193" y="4628543"/>
            <a:ext cx="2205682" cy="1810036"/>
            <a:chOff x="4170581" y="3254760"/>
            <a:chExt cx="2205682" cy="1810036"/>
          </a:xfrm>
        </p:grpSpPr>
        <p:pic>
          <p:nvPicPr>
            <p:cNvPr id="24" name="Picture 23">
              <a:extLst>
                <a:ext uri="{FF2B5EF4-FFF2-40B4-BE49-F238E27FC236}">
                  <a16:creationId xmlns:a16="http://schemas.microsoft.com/office/drawing/2014/main" id="{F0B3B88E-86C3-1D40-A050-0C76FF036597}"/>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25" name="TextBox 24">
              <a:extLst>
                <a:ext uri="{FF2B5EF4-FFF2-40B4-BE49-F238E27FC236}">
                  <a16:creationId xmlns:a16="http://schemas.microsoft.com/office/drawing/2014/main" id="{F600423F-F383-974C-AA55-15F3444B9335}"/>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spTree>
    <p:extLst>
      <p:ext uri="{BB962C8B-B14F-4D97-AF65-F5344CB8AC3E}">
        <p14:creationId xmlns:p14="http://schemas.microsoft.com/office/powerpoint/2010/main" val="778858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pic>
        <p:nvPicPr>
          <p:cNvPr id="29" name="Graphic 28">
            <a:extLst>
              <a:ext uri="{FF2B5EF4-FFF2-40B4-BE49-F238E27FC236}">
                <a16:creationId xmlns:a16="http://schemas.microsoft.com/office/drawing/2014/main" id="{098BC66F-E768-0747-ADA5-4469FC36E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5478" y="3495274"/>
            <a:ext cx="1525937" cy="1525937"/>
          </a:xfrm>
          <a:prstGeom prst="rect">
            <a:avLst/>
          </a:prstGeom>
        </p:spPr>
      </p:pic>
      <p:sp>
        <p:nvSpPr>
          <p:cNvPr id="30" name="TextBox 29">
            <a:extLst>
              <a:ext uri="{FF2B5EF4-FFF2-40B4-BE49-F238E27FC236}">
                <a16:creationId xmlns:a16="http://schemas.microsoft.com/office/drawing/2014/main" id="{D21D7771-3549-CB48-B965-C1560AC3B098}"/>
              </a:ext>
            </a:extLst>
          </p:cNvPr>
          <p:cNvSpPr txBox="1"/>
          <p:nvPr/>
        </p:nvSpPr>
        <p:spPr>
          <a:xfrm>
            <a:off x="7907981"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1" name="Straight Arrow Connector 30">
            <a:extLst>
              <a:ext uri="{FF2B5EF4-FFF2-40B4-BE49-F238E27FC236}">
                <a16:creationId xmlns:a16="http://schemas.microsoft.com/office/drawing/2014/main" id="{1288F5FA-1374-BD4E-912B-1D5FFF927048}"/>
              </a:ext>
            </a:extLst>
          </p:cNvPr>
          <p:cNvCxnSpPr>
            <a:cxnSpLocks/>
          </p:cNvCxnSpPr>
          <p:nvPr/>
        </p:nvCxnSpPr>
        <p:spPr>
          <a:xfrm>
            <a:off x="6054324" y="4258243"/>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94F1A0DA-BF1B-9A4B-939A-47D7FF59F62D}"/>
              </a:ext>
            </a:extLst>
          </p:cNvPr>
          <p:cNvGrpSpPr/>
          <p:nvPr/>
        </p:nvGrpSpPr>
        <p:grpSpPr>
          <a:xfrm>
            <a:off x="1055024" y="2775791"/>
            <a:ext cx="1443815" cy="1745071"/>
            <a:chOff x="2449311" y="3145756"/>
            <a:chExt cx="1443815" cy="1745071"/>
          </a:xfrm>
        </p:grpSpPr>
        <p:pic>
          <p:nvPicPr>
            <p:cNvPr id="35" name="Graphic 34">
              <a:extLst>
                <a:ext uri="{FF2B5EF4-FFF2-40B4-BE49-F238E27FC236}">
                  <a16:creationId xmlns:a16="http://schemas.microsoft.com/office/drawing/2014/main" id="{1F3BFD3D-25B2-FC4E-BA77-34C22855CC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36" name="TextBox 35">
              <a:extLst>
                <a:ext uri="{FF2B5EF4-FFF2-40B4-BE49-F238E27FC236}">
                  <a16:creationId xmlns:a16="http://schemas.microsoft.com/office/drawing/2014/main" id="{63CD712C-EB46-D440-A149-5DFC92C9DFF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37" name="Group 36">
            <a:extLst>
              <a:ext uri="{FF2B5EF4-FFF2-40B4-BE49-F238E27FC236}">
                <a16:creationId xmlns:a16="http://schemas.microsoft.com/office/drawing/2014/main" id="{1C6EE47C-CCDF-7C4A-A632-09D2230491EE}"/>
              </a:ext>
            </a:extLst>
          </p:cNvPr>
          <p:cNvGrpSpPr/>
          <p:nvPr/>
        </p:nvGrpSpPr>
        <p:grpSpPr>
          <a:xfrm>
            <a:off x="3237163" y="4789526"/>
            <a:ext cx="2175139" cy="1791742"/>
            <a:chOff x="4305808" y="5665466"/>
            <a:chExt cx="2175139" cy="1791742"/>
          </a:xfrm>
        </p:grpSpPr>
        <p:pic>
          <p:nvPicPr>
            <p:cNvPr id="38" name="Graphic 37">
              <a:extLst>
                <a:ext uri="{FF2B5EF4-FFF2-40B4-BE49-F238E27FC236}">
                  <a16:creationId xmlns:a16="http://schemas.microsoft.com/office/drawing/2014/main" id="{56E26DDD-D3EE-474B-9897-8E7B594359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55173" y="5665466"/>
              <a:ext cx="1076411" cy="1076411"/>
            </a:xfrm>
            <a:prstGeom prst="rect">
              <a:avLst/>
            </a:prstGeom>
          </p:spPr>
        </p:pic>
        <p:sp>
          <p:nvSpPr>
            <p:cNvPr id="41" name="TextBox 40">
              <a:extLst>
                <a:ext uri="{FF2B5EF4-FFF2-40B4-BE49-F238E27FC236}">
                  <a16:creationId xmlns:a16="http://schemas.microsoft.com/office/drawing/2014/main" id="{3B8BF34A-75FF-214C-9A71-543A8E008426}"/>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42" name="Rectangle 41">
            <a:extLst>
              <a:ext uri="{FF2B5EF4-FFF2-40B4-BE49-F238E27FC236}">
                <a16:creationId xmlns:a16="http://schemas.microsoft.com/office/drawing/2014/main" id="{02F03A9C-56A7-E444-9D41-61AD17C1E6CA}"/>
              </a:ext>
            </a:extLst>
          </p:cNvPr>
          <p:cNvSpPr/>
          <p:nvPr/>
        </p:nvSpPr>
        <p:spPr>
          <a:xfrm>
            <a:off x="753989" y="2504860"/>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A1CCB45-E2AC-8541-8553-34C4BA3D34F7}"/>
              </a:ext>
            </a:extLst>
          </p:cNvPr>
          <p:cNvSpPr txBox="1"/>
          <p:nvPr/>
        </p:nvSpPr>
        <p:spPr>
          <a:xfrm>
            <a:off x="734678" y="2034274"/>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50" name="Picture 49">
            <a:extLst>
              <a:ext uri="{FF2B5EF4-FFF2-40B4-BE49-F238E27FC236}">
                <a16:creationId xmlns:a16="http://schemas.microsoft.com/office/drawing/2014/main" id="{492E263F-66AF-004F-9573-9291E1C68422}"/>
              </a:ext>
            </a:extLst>
          </p:cNvPr>
          <p:cNvPicPr>
            <a:picLocks noChangeAspect="1"/>
          </p:cNvPicPr>
          <p:nvPr/>
        </p:nvPicPr>
        <p:blipFill>
          <a:blip r:embed="rId10"/>
          <a:stretch>
            <a:fillRect/>
          </a:stretch>
        </p:blipFill>
        <p:spPr>
          <a:xfrm>
            <a:off x="1273285" y="4898513"/>
            <a:ext cx="1206239" cy="1206239"/>
          </a:xfrm>
          <a:prstGeom prst="rect">
            <a:avLst/>
          </a:prstGeom>
        </p:spPr>
      </p:pic>
      <p:sp>
        <p:nvSpPr>
          <p:cNvPr id="51" name="TextBox 50">
            <a:extLst>
              <a:ext uri="{FF2B5EF4-FFF2-40B4-BE49-F238E27FC236}">
                <a16:creationId xmlns:a16="http://schemas.microsoft.com/office/drawing/2014/main" id="{C733B0FC-034A-2445-95BA-112F3089BE03}"/>
              </a:ext>
            </a:extLst>
          </p:cNvPr>
          <p:cNvSpPr txBox="1"/>
          <p:nvPr/>
        </p:nvSpPr>
        <p:spPr>
          <a:xfrm>
            <a:off x="753989" y="617522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Python: </a:t>
            </a:r>
            <a:r>
              <a:rPr lang="en-US" sz="2000" dirty="0"/>
              <a:t>3.9.6</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Picture 55">
            <a:extLst>
              <a:ext uri="{FF2B5EF4-FFF2-40B4-BE49-F238E27FC236}">
                <a16:creationId xmlns:a16="http://schemas.microsoft.com/office/drawing/2014/main" id="{467E124E-C0AB-1E45-9995-F2B7BD41D5CD}"/>
              </a:ext>
            </a:extLst>
          </p:cNvPr>
          <p:cNvPicPr>
            <a:picLocks noChangeAspect="1"/>
          </p:cNvPicPr>
          <p:nvPr/>
        </p:nvPicPr>
        <p:blipFill>
          <a:blip r:embed="rId10"/>
          <a:stretch>
            <a:fillRect/>
          </a:stretch>
        </p:blipFill>
        <p:spPr>
          <a:xfrm>
            <a:off x="3656700" y="2848550"/>
            <a:ext cx="1206239" cy="1206239"/>
          </a:xfrm>
          <a:prstGeom prst="rect">
            <a:avLst/>
          </a:prstGeom>
        </p:spPr>
      </p:pic>
      <p:sp>
        <p:nvSpPr>
          <p:cNvPr id="57" name="TextBox 56">
            <a:extLst>
              <a:ext uri="{FF2B5EF4-FFF2-40B4-BE49-F238E27FC236}">
                <a16:creationId xmlns:a16="http://schemas.microsoft.com/office/drawing/2014/main" id="{477095FA-1467-9541-BD7A-A45C523B7964}"/>
              </a:ext>
            </a:extLst>
          </p:cNvPr>
          <p:cNvSpPr txBox="1"/>
          <p:nvPr/>
        </p:nvSpPr>
        <p:spPr>
          <a:xfrm>
            <a:off x="3256478" y="4120752"/>
            <a:ext cx="2175139" cy="400110"/>
          </a:xfrm>
          <a:prstGeom prst="rect">
            <a:avLst/>
          </a:prstGeom>
          <a:noFill/>
        </p:spPr>
        <p:txBody>
          <a:bodyPr wrap="square" rtlCol="0">
            <a:spAutoFit/>
          </a:bodyPr>
          <a:lstStyle/>
          <a:p>
            <a:pPr algn="ctr"/>
            <a:r>
              <a:rPr lang="en-US" sz="2000" dirty="0" err="1">
                <a:latin typeface="Amazon Ember" panose="020B0603020204020204" pitchFamily="34" charset="0"/>
                <a:ea typeface="Amazon Ember" panose="020B0603020204020204" pitchFamily="34" charset="0"/>
                <a:cs typeface="Amazon Ember" panose="020B0603020204020204" pitchFamily="34" charset="0"/>
              </a:rPr>
              <a:t>PyPi</a:t>
            </a:r>
            <a:r>
              <a:rPr lang="en-US" sz="2000" dirty="0">
                <a:latin typeface="Amazon Ember" panose="020B0603020204020204" pitchFamily="34" charset="0"/>
                <a:ea typeface="Amazon Ember" panose="020B0603020204020204" pitchFamily="34" charset="0"/>
                <a:cs typeface="Amazon Ember" panose="020B0603020204020204" pitchFamily="34" charset="0"/>
              </a:rPr>
              <a:t> packages</a:t>
            </a:r>
          </a:p>
        </p:txBody>
      </p:sp>
      <p:sp>
        <p:nvSpPr>
          <p:cNvPr id="58" name="TextBox 57">
            <a:extLst>
              <a:ext uri="{FF2B5EF4-FFF2-40B4-BE49-F238E27FC236}">
                <a16:creationId xmlns:a16="http://schemas.microsoft.com/office/drawing/2014/main" id="{4CB9908D-F991-4140-AD15-9B1905E4BF18}"/>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Tree>
    <p:extLst>
      <p:ext uri="{BB962C8B-B14F-4D97-AF65-F5344CB8AC3E}">
        <p14:creationId xmlns:p14="http://schemas.microsoft.com/office/powerpoint/2010/main" val="651310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97F1447-3AF3-0CE8-B713-C64786752C92}"/>
              </a:ext>
            </a:extLst>
          </p:cNvPr>
          <p:cNvSpPr>
            <a:spLocks noGrp="1"/>
          </p:cNvSpPr>
          <p:nvPr>
            <p:ph type="title"/>
          </p:nvPr>
        </p:nvSpPr>
        <p:spPr>
          <a:xfrm>
            <a:off x="548640" y="428513"/>
            <a:ext cx="12435840" cy="1488168"/>
          </a:xfrm>
        </p:spPr>
        <p:txBody>
          <a:bodyPr anchor="ctr">
            <a:normAutofit/>
          </a:bodyPr>
          <a:lstStyle/>
          <a:p>
            <a:pPr>
              <a:lnSpc>
                <a:spcPct val="90000"/>
              </a:lnSpc>
            </a:pPr>
            <a:r>
              <a:rPr lang="en-US" sz="7200" dirty="0"/>
              <a:t>Objective</a:t>
            </a:r>
            <a:endParaRPr lang="th-TH" sz="7200" dirty="0"/>
          </a:p>
        </p:txBody>
      </p:sp>
      <p:sp>
        <p:nvSpPr>
          <p:cNvPr id="8" name="Text Placeholder 2">
            <a:extLst>
              <a:ext uri="{FF2B5EF4-FFF2-40B4-BE49-F238E27FC236}">
                <a16:creationId xmlns:a16="http://schemas.microsoft.com/office/drawing/2014/main" id="{8C321A9B-CAF5-C3C3-A7D4-D84DA34AFA5D}"/>
              </a:ext>
            </a:extLst>
          </p:cNvPr>
          <p:cNvSpPr>
            <a:spLocks noGrp="1"/>
          </p:cNvSpPr>
          <p:nvPr>
            <p:ph type="body" sz="quarter" idx="10"/>
          </p:nvPr>
        </p:nvSpPr>
        <p:spPr>
          <a:xfrm>
            <a:off x="1283746" y="1916681"/>
            <a:ext cx="8219440" cy="783078"/>
          </a:xfrm>
        </p:spPr>
        <p:txBody>
          <a:bodyPr/>
          <a:lstStyle/>
          <a:p>
            <a:endParaRPr lang="en-US" dirty="0"/>
          </a:p>
        </p:txBody>
      </p:sp>
    </p:spTree>
    <p:extLst>
      <p:ext uri="{BB962C8B-B14F-4D97-AF65-F5344CB8AC3E}">
        <p14:creationId xmlns:p14="http://schemas.microsoft.com/office/powerpoint/2010/main" val="3000236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solve </a:t>
            </a:r>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cross platform</a:t>
            </a:r>
            <a:r>
              <a:rPr lang="en-US" sz="4000" dirty="0">
                <a:latin typeface="Amazon Ember" panose="020B0603020204020204" pitchFamily="34" charset="0"/>
                <a:ea typeface="Amazon Ember" panose="020B0603020204020204" pitchFamily="34" charset="0"/>
                <a:cs typeface="Amazon Ember" panose="020B0603020204020204" pitchFamily="34" charset="0"/>
              </a:rPr>
              <a:t> build problems as well</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2051" y="3153603"/>
            <a:ext cx="1565705" cy="1565705"/>
          </a:xfrm>
          <a:prstGeom prst="rect">
            <a:avLst/>
          </a:prstGeom>
        </p:spPr>
      </p:pic>
      <p:grpSp>
        <p:nvGrpSpPr>
          <p:cNvPr id="22" name="Group 21">
            <a:extLst>
              <a:ext uri="{FF2B5EF4-FFF2-40B4-BE49-F238E27FC236}">
                <a16:creationId xmlns:a16="http://schemas.microsoft.com/office/drawing/2014/main" id="{9C298A57-3B0B-6048-9180-0787EE559321}"/>
              </a:ext>
            </a:extLst>
          </p:cNvPr>
          <p:cNvGrpSpPr/>
          <p:nvPr/>
        </p:nvGrpSpPr>
        <p:grpSpPr>
          <a:xfrm>
            <a:off x="1096265" y="2172086"/>
            <a:ext cx="2265410" cy="2280109"/>
            <a:chOff x="1157129" y="1948249"/>
            <a:chExt cx="2265410" cy="2280109"/>
          </a:xfrm>
        </p:grpSpPr>
        <p:pic>
          <p:nvPicPr>
            <p:cNvPr id="6" name="Graphic 5">
              <a:extLst>
                <a:ext uri="{FF2B5EF4-FFF2-40B4-BE49-F238E27FC236}">
                  <a16:creationId xmlns:a16="http://schemas.microsoft.com/office/drawing/2014/main" id="{4BE91549-FE9A-D54B-9B7F-A5AB29BEB8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129" y="1948249"/>
              <a:ext cx="2080054" cy="2080054"/>
            </a:xfrm>
            <a:prstGeom prst="rect">
              <a:avLst/>
            </a:prstGeom>
          </p:spPr>
        </p:pic>
        <p:sp>
          <p:nvSpPr>
            <p:cNvPr id="14" name="TextBox 13">
              <a:extLst>
                <a:ext uri="{FF2B5EF4-FFF2-40B4-BE49-F238E27FC236}">
                  <a16:creationId xmlns:a16="http://schemas.microsoft.com/office/drawing/2014/main" id="{851160B6-1197-0942-A854-B8777F979195}"/>
                </a:ext>
              </a:extLst>
            </p:cNvPr>
            <p:cNvSpPr txBox="1"/>
            <p:nvPr/>
          </p:nvSpPr>
          <p:spPr>
            <a:xfrm>
              <a:off x="1247400" y="382824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(arm64)</a:t>
              </a:r>
            </a:p>
          </p:txBody>
        </p:sp>
      </p:grpSp>
      <p:sp>
        <p:nvSpPr>
          <p:cNvPr id="15" name="TextBox 14">
            <a:extLst>
              <a:ext uri="{FF2B5EF4-FFF2-40B4-BE49-F238E27FC236}">
                <a16:creationId xmlns:a16="http://schemas.microsoft.com/office/drawing/2014/main" id="{ADF6FA89-BAA3-3E45-AE91-634C72960C7A}"/>
              </a:ext>
            </a:extLst>
          </p:cNvPr>
          <p:cNvSpPr txBox="1"/>
          <p:nvPr/>
        </p:nvSpPr>
        <p:spPr>
          <a:xfrm>
            <a:off x="11262841" y="482353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(amd64)</a:t>
            </a:r>
          </a:p>
        </p:txBody>
      </p:sp>
      <p:sp>
        <p:nvSpPr>
          <p:cNvPr id="17" name="Rectangle 16">
            <a:extLst>
              <a:ext uri="{FF2B5EF4-FFF2-40B4-BE49-F238E27FC236}">
                <a16:creationId xmlns:a16="http://schemas.microsoft.com/office/drawing/2014/main" id="{79112C0A-A2B4-C346-827A-103028C7C1FF}"/>
              </a:ext>
            </a:extLst>
          </p:cNvPr>
          <p:cNvSpPr/>
          <p:nvPr/>
        </p:nvSpPr>
        <p:spPr>
          <a:xfrm>
            <a:off x="4226011" y="2598628"/>
            <a:ext cx="5498623" cy="4642432"/>
          </a:xfrm>
          <a:prstGeom prst="rect">
            <a:avLst/>
          </a:prstGeom>
          <a:noFill/>
          <a:ln w="889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1892D80-9F2A-F94C-A6A9-6E7045A78B93}"/>
              </a:ext>
            </a:extLst>
          </p:cNvPr>
          <p:cNvSpPr txBox="1"/>
          <p:nvPr/>
        </p:nvSpPr>
        <p:spPr>
          <a:xfrm>
            <a:off x="5139322" y="2090985"/>
            <a:ext cx="3762805"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QEMU emulator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sp>
        <p:nvSpPr>
          <p:cNvPr id="20" name="TextBox 19">
            <a:extLst>
              <a:ext uri="{FF2B5EF4-FFF2-40B4-BE49-F238E27FC236}">
                <a16:creationId xmlns:a16="http://schemas.microsoft.com/office/drawing/2014/main" id="{F48BBAAD-0B9D-2B46-9EE0-C6A7588701E0}"/>
              </a:ext>
            </a:extLst>
          </p:cNvPr>
          <p:cNvSpPr txBox="1"/>
          <p:nvPr/>
        </p:nvSpPr>
        <p:spPr>
          <a:xfrm>
            <a:off x="5960742" y="487113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Build</a:t>
            </a:r>
          </a:p>
        </p:txBody>
      </p:sp>
      <p:sp>
        <p:nvSpPr>
          <p:cNvPr id="7" name="TextBox 6">
            <a:extLst>
              <a:ext uri="{FF2B5EF4-FFF2-40B4-BE49-F238E27FC236}">
                <a16:creationId xmlns:a16="http://schemas.microsoft.com/office/drawing/2014/main" id="{1CCED302-DE3B-DC4D-B03E-B9C5AC7F23BB}"/>
              </a:ext>
            </a:extLst>
          </p:cNvPr>
          <p:cNvSpPr txBox="1"/>
          <p:nvPr/>
        </p:nvSpPr>
        <p:spPr>
          <a:xfrm>
            <a:off x="524218" y="1276530"/>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build --platform </a:t>
            </a:r>
            <a:r>
              <a:rPr lang="en-US" sz="2900" dirty="0" err="1">
                <a:latin typeface="Consolas" panose="020B0609020204030204" pitchFamily="49" charset="0"/>
                <a:ea typeface="Amazon Ember" panose="020B0603020204020204" pitchFamily="34" charset="0"/>
                <a:cs typeface="Consolas" panose="020B0609020204030204" pitchFamily="49" charset="0"/>
              </a:rPr>
              <a:t>linux</a:t>
            </a:r>
            <a:r>
              <a:rPr lang="en-US" sz="2900" dirty="0">
                <a:latin typeface="Consolas" panose="020B0609020204030204" pitchFamily="49" charset="0"/>
                <a:ea typeface="Amazon Ember" panose="020B0603020204020204" pitchFamily="34" charset="0"/>
                <a:cs typeface="Consolas" panose="020B0609020204030204" pitchFamily="49" charset="0"/>
              </a:rPr>
              <a:t>/amd64</a:t>
            </a:r>
          </a:p>
        </p:txBody>
      </p:sp>
      <p:cxnSp>
        <p:nvCxnSpPr>
          <p:cNvPr id="13" name="Straight Arrow Connector 12">
            <a:extLst>
              <a:ext uri="{FF2B5EF4-FFF2-40B4-BE49-F238E27FC236}">
                <a16:creationId xmlns:a16="http://schemas.microsoft.com/office/drawing/2014/main" id="{E2F70131-95E2-9849-B9FF-302EA10EE3D5}"/>
              </a:ext>
            </a:extLst>
          </p:cNvPr>
          <p:cNvCxnSpPr/>
          <p:nvPr/>
        </p:nvCxnSpPr>
        <p:spPr>
          <a:xfrm>
            <a:off x="3583460" y="4028303"/>
            <a:ext cx="2415868"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a:off x="7975656" y="4028303"/>
            <a:ext cx="3071285"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E1BD11D7-9110-0845-A125-BC48A4F4E8BD}"/>
              </a:ext>
            </a:extLst>
          </p:cNvPr>
          <p:cNvGrpSpPr/>
          <p:nvPr/>
        </p:nvGrpSpPr>
        <p:grpSpPr>
          <a:xfrm>
            <a:off x="1414384" y="4651930"/>
            <a:ext cx="1443815" cy="1745071"/>
            <a:chOff x="2449311" y="3145756"/>
            <a:chExt cx="1443815" cy="1745071"/>
          </a:xfrm>
        </p:grpSpPr>
        <p:pic>
          <p:nvPicPr>
            <p:cNvPr id="26" name="Graphic 25">
              <a:extLst>
                <a:ext uri="{FF2B5EF4-FFF2-40B4-BE49-F238E27FC236}">
                  <a16:creationId xmlns:a16="http://schemas.microsoft.com/office/drawing/2014/main" id="{4E84B0A9-94CA-BF47-8996-78F565742D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27" name="TextBox 26">
              <a:extLst>
                <a:ext uri="{FF2B5EF4-FFF2-40B4-BE49-F238E27FC236}">
                  <a16:creationId xmlns:a16="http://schemas.microsoft.com/office/drawing/2014/main" id="{8A45120B-23C8-264E-969F-BA4E9AECDF8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8" name="Group 27">
            <a:extLst>
              <a:ext uri="{FF2B5EF4-FFF2-40B4-BE49-F238E27FC236}">
                <a16:creationId xmlns:a16="http://schemas.microsoft.com/office/drawing/2014/main" id="{2A9B7CA0-7140-3C43-85D7-BAA30CDF3DF6}"/>
              </a:ext>
            </a:extLst>
          </p:cNvPr>
          <p:cNvGrpSpPr/>
          <p:nvPr/>
        </p:nvGrpSpPr>
        <p:grpSpPr>
          <a:xfrm>
            <a:off x="7352271" y="5965252"/>
            <a:ext cx="2269214" cy="863497"/>
            <a:chOff x="5015777" y="5630612"/>
            <a:chExt cx="3090946" cy="1176188"/>
          </a:xfrm>
        </p:grpSpPr>
        <p:pic>
          <p:nvPicPr>
            <p:cNvPr id="29" name="Graphic 28">
              <a:extLst>
                <a:ext uri="{FF2B5EF4-FFF2-40B4-BE49-F238E27FC236}">
                  <a16:creationId xmlns:a16="http://schemas.microsoft.com/office/drawing/2014/main" id="{AD2EDFD0-9576-DE43-B0D3-D79154F73F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5777" y="5730389"/>
              <a:ext cx="1076411" cy="1076411"/>
            </a:xfrm>
            <a:prstGeom prst="rect">
              <a:avLst/>
            </a:prstGeom>
          </p:spPr>
        </p:pic>
        <p:sp>
          <p:nvSpPr>
            <p:cNvPr id="30" name="TextBox 29">
              <a:extLst>
                <a:ext uri="{FF2B5EF4-FFF2-40B4-BE49-F238E27FC236}">
                  <a16:creationId xmlns:a16="http://schemas.microsoft.com/office/drawing/2014/main" id="{CC927BFE-69BF-B44A-8C05-F63C4FDD66F9}"/>
                </a:ext>
              </a:extLst>
            </p:cNvPr>
            <p:cNvSpPr txBox="1"/>
            <p:nvPr/>
          </p:nvSpPr>
          <p:spPr>
            <a:xfrm>
              <a:off x="5931584" y="5630612"/>
              <a:ext cx="2175139" cy="707887"/>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31" name="Group 30">
            <a:extLst>
              <a:ext uri="{FF2B5EF4-FFF2-40B4-BE49-F238E27FC236}">
                <a16:creationId xmlns:a16="http://schemas.microsoft.com/office/drawing/2014/main" id="{7422D467-D171-4147-9F82-8EE60556BBA6}"/>
              </a:ext>
            </a:extLst>
          </p:cNvPr>
          <p:cNvGrpSpPr/>
          <p:nvPr/>
        </p:nvGrpSpPr>
        <p:grpSpPr>
          <a:xfrm>
            <a:off x="4507790" y="5959688"/>
            <a:ext cx="2628665" cy="874626"/>
            <a:chOff x="4170581" y="3254760"/>
            <a:chExt cx="4004688" cy="1332465"/>
          </a:xfrm>
        </p:grpSpPr>
        <p:pic>
          <p:nvPicPr>
            <p:cNvPr id="34" name="Picture 33">
              <a:extLst>
                <a:ext uri="{FF2B5EF4-FFF2-40B4-BE49-F238E27FC236}">
                  <a16:creationId xmlns:a16="http://schemas.microsoft.com/office/drawing/2014/main" id="{FF74661D-2E8C-9545-88BB-5713014619B8}"/>
                </a:ext>
              </a:extLst>
            </p:cNvPr>
            <p:cNvPicPr>
              <a:picLocks noChangeAspect="1"/>
            </p:cNvPicPr>
            <p:nvPr/>
          </p:nvPicPr>
          <p:blipFill>
            <a:blip r:embed="rId10"/>
            <a:stretch>
              <a:fillRect/>
            </a:stretch>
          </p:blipFill>
          <p:spPr>
            <a:xfrm>
              <a:off x="4170581" y="3254760"/>
              <a:ext cx="2175139" cy="1332465"/>
            </a:xfrm>
            <a:prstGeom prst="rect">
              <a:avLst/>
            </a:prstGeom>
          </p:spPr>
        </p:pic>
        <p:sp>
          <p:nvSpPr>
            <p:cNvPr id="35" name="TextBox 34">
              <a:extLst>
                <a:ext uri="{FF2B5EF4-FFF2-40B4-BE49-F238E27FC236}">
                  <a16:creationId xmlns:a16="http://schemas.microsoft.com/office/drawing/2014/main" id="{6603C474-4332-0B42-9A32-263D03B9F2C0}"/>
                </a:ext>
              </a:extLst>
            </p:cNvPr>
            <p:cNvSpPr txBox="1"/>
            <p:nvPr/>
          </p:nvSpPr>
          <p:spPr>
            <a:xfrm>
              <a:off x="6000129" y="3520883"/>
              <a:ext cx="217514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pic>
        <p:nvPicPr>
          <p:cNvPr id="36" name="Graphic 35">
            <a:extLst>
              <a:ext uri="{FF2B5EF4-FFF2-40B4-BE49-F238E27FC236}">
                <a16:creationId xmlns:a16="http://schemas.microsoft.com/office/drawing/2014/main" id="{3D37670C-B213-9040-9777-DBD284EB90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8289" y="3098101"/>
            <a:ext cx="1699105" cy="1699105"/>
          </a:xfrm>
          <a:prstGeom prst="rect">
            <a:avLst/>
          </a:prstGeom>
        </p:spPr>
      </p:pic>
    </p:spTree>
    <p:extLst>
      <p:ext uri="{BB962C8B-B14F-4D97-AF65-F5344CB8AC3E}">
        <p14:creationId xmlns:p14="http://schemas.microsoft.com/office/powerpoint/2010/main" val="2990661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1323439"/>
          </a:xfrm>
          <a:prstGeom prst="rect">
            <a:avLst/>
          </a:prstGeom>
          <a:noFill/>
        </p:spPr>
        <p:txBody>
          <a:bodyPr wrap="square" rtlCol="0">
            <a:spAutoFit/>
          </a:bodyPr>
          <a:lstStyle/>
          <a:p>
            <a:pPr algn="l"/>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Container manifests </a:t>
            </a:r>
            <a:r>
              <a:rPr lang="en-US" sz="4000" dirty="0">
                <a:latin typeface="Amazon Ember" panose="020B0603020204020204" pitchFamily="34" charset="0"/>
                <a:ea typeface="Amazon Ember" panose="020B0603020204020204" pitchFamily="34" charset="0"/>
                <a:cs typeface="Amazon Ember" panose="020B0603020204020204" pitchFamily="34" charset="0"/>
              </a:rPr>
              <a:t>let you easily distribute and run software on multiple platform types</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2613" y="2079538"/>
            <a:ext cx="1565705" cy="1565705"/>
          </a:xfrm>
          <a:prstGeom prst="rect">
            <a:avLst/>
          </a:prstGeom>
        </p:spPr>
      </p:pic>
      <p:sp>
        <p:nvSpPr>
          <p:cNvPr id="15" name="TextBox 14">
            <a:extLst>
              <a:ext uri="{FF2B5EF4-FFF2-40B4-BE49-F238E27FC236}">
                <a16:creationId xmlns:a16="http://schemas.microsoft.com/office/drawing/2014/main" id="{ADF6FA89-BAA3-3E45-AE91-634C72960C7A}"/>
              </a:ext>
            </a:extLst>
          </p:cNvPr>
          <p:cNvSpPr txBox="1"/>
          <p:nvPr/>
        </p:nvSpPr>
        <p:spPr>
          <a:xfrm>
            <a:off x="8880080" y="3724626"/>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pic>
        <p:nvPicPr>
          <p:cNvPr id="19" name="Graphic 18">
            <a:extLst>
              <a:ext uri="{FF2B5EF4-FFF2-40B4-BE49-F238E27FC236}">
                <a16:creationId xmlns:a16="http://schemas.microsoft.com/office/drawing/2014/main" id="{300E7647-5C69-F344-9C37-F4D57C176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8624" y="3833659"/>
            <a:ext cx="1525937" cy="1525937"/>
          </a:xfrm>
          <a:prstGeom prst="rect">
            <a:avLst/>
          </a:prstGeom>
        </p:spPr>
      </p:pic>
      <p:sp>
        <p:nvSpPr>
          <p:cNvPr id="20" name="TextBox 19">
            <a:extLst>
              <a:ext uri="{FF2B5EF4-FFF2-40B4-BE49-F238E27FC236}">
                <a16:creationId xmlns:a16="http://schemas.microsoft.com/office/drawing/2014/main" id="{F48BBAAD-0B9D-2B46-9EE0-C6A7588701E0}"/>
              </a:ext>
            </a:extLst>
          </p:cNvPr>
          <p:cNvSpPr txBox="1"/>
          <p:nvPr/>
        </p:nvSpPr>
        <p:spPr>
          <a:xfrm>
            <a:off x="1891245" y="5468689"/>
            <a:ext cx="2498727" cy="1323439"/>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Manifest:</a:t>
            </a:r>
            <a:br>
              <a:rPr lang="en-US" sz="2000" dirty="0">
                <a:latin typeface="Amazon Ember" panose="020B0603020204020204" pitchFamily="34" charset="0"/>
                <a:ea typeface="Amazon Ember" panose="020B0603020204020204" pitchFamily="34" charset="0"/>
                <a:cs typeface="Amazon Ember" panose="020B0603020204020204" pitchFamily="34" charset="0"/>
              </a:rPr>
            </a:b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a:p>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sp>
        <p:nvSpPr>
          <p:cNvPr id="7" name="TextBox 6">
            <a:extLst>
              <a:ext uri="{FF2B5EF4-FFF2-40B4-BE49-F238E27FC236}">
                <a16:creationId xmlns:a16="http://schemas.microsoft.com/office/drawing/2014/main" id="{1CCED302-DE3B-DC4D-B03E-B9C5AC7F23BB}"/>
              </a:ext>
            </a:extLst>
          </p:cNvPr>
          <p:cNvSpPr txBox="1"/>
          <p:nvPr/>
        </p:nvSpPr>
        <p:spPr>
          <a:xfrm>
            <a:off x="1305410" y="3052241"/>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run </a:t>
            </a:r>
            <a:r>
              <a:rPr lang="en-US" sz="2900" dirty="0" err="1">
                <a:latin typeface="Consolas" panose="020B0609020204030204" pitchFamily="49" charset="0"/>
                <a:ea typeface="Amazon Ember" panose="020B0603020204020204" pitchFamily="34" charset="0"/>
                <a:cs typeface="Consolas" panose="020B0609020204030204" pitchFamily="49" charset="0"/>
              </a:rPr>
              <a:t>nginx</a:t>
            </a:r>
            <a:endParaRPr lang="en-US" sz="2900" dirty="0">
              <a:latin typeface="Consolas" panose="020B0609020204030204" pitchFamily="49" charset="0"/>
              <a:ea typeface="Amazon Ember" panose="020B0603020204020204"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flipV="1">
            <a:off x="4223698" y="3186017"/>
            <a:ext cx="4611383" cy="1270374"/>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16" name="Graphic 15">
            <a:extLst>
              <a:ext uri="{FF2B5EF4-FFF2-40B4-BE49-F238E27FC236}">
                <a16:creationId xmlns:a16="http://schemas.microsoft.com/office/drawing/2014/main" id="{A8EA2107-6382-E245-B6CE-C2B0BD0E67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3132" y="4512019"/>
            <a:ext cx="2080054" cy="2080054"/>
          </a:xfrm>
          <a:prstGeom prst="rect">
            <a:avLst/>
          </a:prstGeom>
        </p:spPr>
      </p:pic>
      <p:sp>
        <p:nvSpPr>
          <p:cNvPr id="21" name="TextBox 20">
            <a:extLst>
              <a:ext uri="{FF2B5EF4-FFF2-40B4-BE49-F238E27FC236}">
                <a16:creationId xmlns:a16="http://schemas.microsoft.com/office/drawing/2014/main" id="{5EC1015D-5FDC-FD45-B931-18F155ED8CC2}"/>
              </a:ext>
            </a:extLst>
          </p:cNvPr>
          <p:cNvSpPr txBox="1"/>
          <p:nvPr/>
        </p:nvSpPr>
        <p:spPr>
          <a:xfrm>
            <a:off x="8835081" y="6392018"/>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cxnSp>
        <p:nvCxnSpPr>
          <p:cNvPr id="22" name="Straight Arrow Connector 21">
            <a:extLst>
              <a:ext uri="{FF2B5EF4-FFF2-40B4-BE49-F238E27FC236}">
                <a16:creationId xmlns:a16="http://schemas.microsoft.com/office/drawing/2014/main" id="{06C71AB5-7D0A-7A4A-8265-25F49970EB80}"/>
              </a:ext>
            </a:extLst>
          </p:cNvPr>
          <p:cNvCxnSpPr>
            <a:cxnSpLocks/>
          </p:cNvCxnSpPr>
          <p:nvPr/>
        </p:nvCxnSpPr>
        <p:spPr>
          <a:xfrm>
            <a:off x="4223698" y="4853537"/>
            <a:ext cx="4611383" cy="698509"/>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6995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pPr algn="l"/>
            <a:r>
              <a:rPr lang="en-US" sz="6000" b="1" i="0" dirty="0">
                <a:effectLst/>
                <a:latin typeface="YouTube Sans"/>
              </a:rPr>
              <a:t>Amazon Elastic Container Service (ECS)</a:t>
            </a:r>
          </a:p>
        </p:txBody>
      </p:sp>
    </p:spTree>
    <p:extLst>
      <p:ext uri="{BB962C8B-B14F-4D97-AF65-F5344CB8AC3E}">
        <p14:creationId xmlns:p14="http://schemas.microsoft.com/office/powerpoint/2010/main" val="855772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Introduction to Amazon Elastic Container Service (ECS) | Amazon Web Services">
            <a:hlinkClick r:id="" action="ppaction://media"/>
            <a:extLst>
              <a:ext uri="{FF2B5EF4-FFF2-40B4-BE49-F238E27FC236}">
                <a16:creationId xmlns:a16="http://schemas.microsoft.com/office/drawing/2014/main" id="{0276985F-C5A9-B4D5-2095-BE21D90E31FF}"/>
              </a:ext>
            </a:extLst>
          </p:cNvPr>
          <p:cNvPicPr>
            <a:picLocks noRot="1" noChangeAspect="1"/>
          </p:cNvPicPr>
          <p:nvPr>
            <a:videoFile r:link="rId1"/>
          </p:nvPr>
        </p:nvPicPr>
        <p:blipFill>
          <a:blip r:embed="rId3"/>
          <a:stretch>
            <a:fillRect/>
          </a:stretch>
        </p:blipFill>
        <p:spPr>
          <a:xfrm>
            <a:off x="1201218" y="660400"/>
            <a:ext cx="12227964" cy="6908800"/>
          </a:xfrm>
          <a:prstGeom prst="rect">
            <a:avLst/>
          </a:prstGeom>
        </p:spPr>
      </p:pic>
    </p:spTree>
    <p:extLst>
      <p:ext uri="{BB962C8B-B14F-4D97-AF65-F5344CB8AC3E}">
        <p14:creationId xmlns:p14="http://schemas.microsoft.com/office/powerpoint/2010/main" val="260440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10" dirty="0">
                <a:solidFill>
                  <a:schemeClr val="tx1"/>
                </a:solidFill>
              </a:rPr>
              <a:t> </a:t>
            </a:r>
            <a:r>
              <a:rPr spc="-108" dirty="0">
                <a:solidFill>
                  <a:schemeClr val="tx1"/>
                </a:solidFill>
              </a:rPr>
              <a:t>Clusters</a:t>
            </a:r>
            <a:r>
              <a:rPr spc="-198" dirty="0">
                <a:solidFill>
                  <a:schemeClr val="tx1"/>
                </a:solidFill>
              </a:rPr>
              <a:t> </a:t>
            </a:r>
            <a:r>
              <a:rPr spc="-30" dirty="0">
                <a:solidFill>
                  <a:schemeClr val="tx1"/>
                </a:solidFill>
              </a:rPr>
              <a:t>Overview</a:t>
            </a:r>
          </a:p>
        </p:txBody>
      </p:sp>
      <p:sp>
        <p:nvSpPr>
          <p:cNvPr id="4" name="object 4"/>
          <p:cNvSpPr txBox="1"/>
          <p:nvPr/>
        </p:nvSpPr>
        <p:spPr>
          <a:xfrm>
            <a:off x="1100327" y="1598980"/>
            <a:ext cx="10727436" cy="2503506"/>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66" dirty="0">
                <a:latin typeface="Gill Sans MT"/>
                <a:cs typeface="Gill Sans MT"/>
              </a:rPr>
              <a:t>Clusters</a:t>
            </a:r>
            <a:r>
              <a:rPr sz="3360" spc="-156" dirty="0">
                <a:latin typeface="Gill Sans MT"/>
                <a:cs typeface="Gill Sans MT"/>
              </a:rPr>
              <a:t> </a:t>
            </a:r>
            <a:r>
              <a:rPr sz="3360" dirty="0">
                <a:latin typeface="Gill Sans MT"/>
                <a:cs typeface="Gill Sans MT"/>
              </a:rPr>
              <a:t>are</a:t>
            </a:r>
            <a:r>
              <a:rPr sz="3360" spc="-150" dirty="0">
                <a:latin typeface="Gill Sans MT"/>
                <a:cs typeface="Gill Sans MT"/>
              </a:rPr>
              <a:t> </a:t>
            </a:r>
            <a:r>
              <a:rPr sz="3360" spc="-42" dirty="0">
                <a:latin typeface="Gill Sans MT"/>
                <a:cs typeface="Gill Sans MT"/>
              </a:rPr>
              <a:t>logical</a:t>
            </a:r>
            <a:r>
              <a:rPr sz="3360" spc="-156" dirty="0">
                <a:latin typeface="Gill Sans MT"/>
                <a:cs typeface="Gill Sans MT"/>
              </a:rPr>
              <a:t> </a:t>
            </a:r>
            <a:r>
              <a:rPr sz="3360" spc="-30" dirty="0">
                <a:latin typeface="Gill Sans MT"/>
                <a:cs typeface="Gill Sans MT"/>
              </a:rPr>
              <a:t>grouping</a:t>
            </a:r>
            <a:r>
              <a:rPr sz="3360" spc="-144" dirty="0">
                <a:latin typeface="Gill Sans MT"/>
                <a:cs typeface="Gill Sans MT"/>
              </a:rPr>
              <a:t> </a:t>
            </a:r>
            <a:r>
              <a:rPr sz="3360" dirty="0">
                <a:latin typeface="Gill Sans MT"/>
                <a:cs typeface="Gill Sans MT"/>
              </a:rPr>
              <a:t>of</a:t>
            </a:r>
            <a:r>
              <a:rPr sz="3360" spc="-150" dirty="0">
                <a:latin typeface="Gill Sans MT"/>
                <a:cs typeface="Gill Sans MT"/>
              </a:rPr>
              <a:t> </a:t>
            </a:r>
            <a:r>
              <a:rPr sz="3360" dirty="0">
                <a:latin typeface="Gill Sans MT"/>
                <a:cs typeface="Gill Sans MT"/>
              </a:rPr>
              <a:t>EC2</a:t>
            </a:r>
            <a:r>
              <a:rPr sz="3360" spc="-15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EC2</a:t>
            </a:r>
            <a:r>
              <a:rPr sz="3360" spc="-144" dirty="0">
                <a:latin typeface="Gill Sans MT"/>
                <a:cs typeface="Gill Sans MT"/>
              </a:rPr>
              <a:t> </a:t>
            </a:r>
            <a:r>
              <a:rPr sz="3360" spc="-48" dirty="0">
                <a:latin typeface="Gill Sans MT"/>
                <a:cs typeface="Gill Sans MT"/>
              </a:rPr>
              <a:t>instances</a:t>
            </a:r>
            <a:r>
              <a:rPr sz="3360" spc="-144" dirty="0">
                <a:latin typeface="Gill Sans MT"/>
                <a:cs typeface="Gill Sans MT"/>
              </a:rPr>
              <a:t> </a:t>
            </a:r>
            <a:r>
              <a:rPr sz="3360" dirty="0">
                <a:latin typeface="Gill Sans MT"/>
                <a:cs typeface="Gill Sans MT"/>
              </a:rPr>
              <a:t>run</a:t>
            </a:r>
            <a:r>
              <a:rPr sz="3360" spc="-137" dirty="0">
                <a:latin typeface="Gill Sans MT"/>
                <a:cs typeface="Gill Sans MT"/>
              </a:rPr>
              <a:t> </a:t>
            </a:r>
            <a:r>
              <a:rPr sz="3360" dirty="0">
                <a:latin typeface="Gill Sans MT"/>
                <a:cs typeface="Gill Sans MT"/>
              </a:rPr>
              <a:t>the</a:t>
            </a:r>
            <a:r>
              <a:rPr sz="3360" spc="-144"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agent</a:t>
            </a:r>
            <a:r>
              <a:rPr sz="3360" spc="-132" dirty="0">
                <a:latin typeface="Gill Sans MT"/>
                <a:cs typeface="Gill Sans MT"/>
              </a:rPr>
              <a:t> </a:t>
            </a:r>
            <a:r>
              <a:rPr sz="3360" spc="-66" dirty="0">
                <a:latin typeface="Gill Sans MT"/>
                <a:cs typeface="Gill Sans MT"/>
              </a:rPr>
              <a:t>(Docker</a:t>
            </a:r>
            <a:r>
              <a:rPr sz="3360" spc="-137" dirty="0">
                <a:latin typeface="Gill Sans MT"/>
                <a:cs typeface="Gill Sans MT"/>
              </a:rPr>
              <a:t> </a:t>
            </a:r>
            <a:r>
              <a:rPr sz="3360" spc="-12" dirty="0">
                <a:latin typeface="Gill Sans MT"/>
                <a:cs typeface="Gill Sans MT"/>
              </a:rPr>
              <a:t>container)</a:t>
            </a:r>
            <a:endParaRPr sz="3360" dirty="0">
              <a:latin typeface="Gill Sans MT"/>
              <a:cs typeface="Gill Sans MT"/>
            </a:endParaRPr>
          </a:p>
          <a:p>
            <a:pPr marL="289560" indent="-274320">
              <a:spcBef>
                <a:spcPts val="894"/>
              </a:spcBef>
              <a:buFont typeface="Arial"/>
              <a:buChar char="•"/>
              <a:tabLst>
                <a:tab pos="289560" algn="l"/>
              </a:tabLst>
            </a:pPr>
            <a:r>
              <a:rPr sz="3360" dirty="0">
                <a:latin typeface="Gill Sans MT"/>
                <a:cs typeface="Gill Sans MT"/>
              </a:rPr>
              <a:t>The</a:t>
            </a:r>
            <a:r>
              <a:rPr sz="3360" spc="-162"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agents</a:t>
            </a:r>
            <a:r>
              <a:rPr sz="3360" spc="-156" dirty="0">
                <a:latin typeface="Gill Sans MT"/>
                <a:cs typeface="Gill Sans MT"/>
              </a:rPr>
              <a:t> </a:t>
            </a:r>
            <a:r>
              <a:rPr sz="3360" spc="-72" dirty="0">
                <a:latin typeface="Gill Sans MT"/>
                <a:cs typeface="Gill Sans MT"/>
              </a:rPr>
              <a:t>registers</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spc="-42" dirty="0">
                <a:latin typeface="Gill Sans MT"/>
                <a:cs typeface="Gill Sans MT"/>
              </a:rPr>
              <a:t>instance</a:t>
            </a:r>
            <a:r>
              <a:rPr sz="3360" spc="-156" dirty="0">
                <a:latin typeface="Gill Sans MT"/>
                <a:cs typeface="Gill Sans MT"/>
              </a:rPr>
              <a:t> </a:t>
            </a:r>
            <a:r>
              <a:rPr sz="3360" dirty="0">
                <a:latin typeface="Gill Sans MT"/>
                <a:cs typeface="Gill Sans MT"/>
              </a:rPr>
              <a:t>to</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cluster</a:t>
            </a:r>
            <a:endParaRPr sz="3360" dirty="0">
              <a:latin typeface="Gill Sans MT"/>
              <a:cs typeface="Gill Sans MT"/>
            </a:endParaRPr>
          </a:p>
          <a:p>
            <a:pPr marL="289560" indent="-274320">
              <a:spcBef>
                <a:spcPts val="774"/>
              </a:spcBef>
              <a:buFont typeface="Arial"/>
              <a:buChar char="•"/>
              <a:tabLst>
                <a:tab pos="289560" algn="l"/>
              </a:tabLst>
            </a:pPr>
            <a:r>
              <a:rPr sz="3360" dirty="0">
                <a:latin typeface="Gill Sans MT"/>
                <a:cs typeface="Gill Sans MT"/>
              </a:rPr>
              <a:t>The</a:t>
            </a:r>
            <a:r>
              <a:rPr sz="3360" spc="-228" dirty="0">
                <a:latin typeface="Gill Sans MT"/>
                <a:cs typeface="Gill Sans MT"/>
              </a:rPr>
              <a:t> </a:t>
            </a:r>
            <a:r>
              <a:rPr sz="3360" dirty="0">
                <a:latin typeface="Gill Sans MT"/>
                <a:cs typeface="Gill Sans MT"/>
              </a:rPr>
              <a:t>EC2</a:t>
            </a:r>
            <a:r>
              <a:rPr sz="3360" spc="-90" dirty="0">
                <a:latin typeface="Gill Sans MT"/>
                <a:cs typeface="Gill Sans MT"/>
              </a:rPr>
              <a:t> </a:t>
            </a:r>
            <a:r>
              <a:rPr sz="3360" spc="-48" dirty="0">
                <a:latin typeface="Gill Sans MT"/>
                <a:cs typeface="Gill Sans MT"/>
              </a:rPr>
              <a:t>instances</a:t>
            </a:r>
            <a:r>
              <a:rPr sz="3360" spc="-102" dirty="0">
                <a:latin typeface="Gill Sans MT"/>
                <a:cs typeface="Gill Sans MT"/>
              </a:rPr>
              <a:t> </a:t>
            </a:r>
            <a:r>
              <a:rPr sz="3360" dirty="0">
                <a:latin typeface="Gill Sans MT"/>
                <a:cs typeface="Gill Sans MT"/>
              </a:rPr>
              <a:t>run</a:t>
            </a:r>
            <a:r>
              <a:rPr sz="3360" spc="-90" dirty="0">
                <a:latin typeface="Gill Sans MT"/>
                <a:cs typeface="Gill Sans MT"/>
              </a:rPr>
              <a:t> </a:t>
            </a:r>
            <a:r>
              <a:rPr sz="3360" dirty="0">
                <a:latin typeface="Gill Sans MT"/>
                <a:cs typeface="Gill Sans MT"/>
              </a:rPr>
              <a:t>a</a:t>
            </a:r>
            <a:r>
              <a:rPr sz="3360" spc="-84" dirty="0">
                <a:latin typeface="Gill Sans MT"/>
                <a:cs typeface="Gill Sans MT"/>
              </a:rPr>
              <a:t> </a:t>
            </a:r>
            <a:r>
              <a:rPr sz="3360" spc="-66" dirty="0">
                <a:latin typeface="Gill Sans MT"/>
                <a:cs typeface="Gill Sans MT"/>
              </a:rPr>
              <a:t>special</a:t>
            </a:r>
            <a:r>
              <a:rPr sz="3360" spc="-210" dirty="0">
                <a:latin typeface="Gill Sans MT"/>
                <a:cs typeface="Gill Sans MT"/>
              </a:rPr>
              <a:t> </a:t>
            </a:r>
            <a:r>
              <a:rPr sz="3360" spc="-84" dirty="0">
                <a:latin typeface="Gill Sans MT"/>
                <a:cs typeface="Gill Sans MT"/>
              </a:rPr>
              <a:t>AMI,</a:t>
            </a:r>
            <a:r>
              <a:rPr sz="3360" spc="-270" dirty="0">
                <a:latin typeface="Gill Sans MT"/>
                <a:cs typeface="Gill Sans MT"/>
              </a:rPr>
              <a:t> </a:t>
            </a:r>
            <a:r>
              <a:rPr sz="3360" dirty="0">
                <a:latin typeface="Gill Sans MT"/>
                <a:cs typeface="Gill Sans MT"/>
              </a:rPr>
              <a:t>made</a:t>
            </a:r>
            <a:r>
              <a:rPr sz="3360" spc="-102" dirty="0">
                <a:latin typeface="Gill Sans MT"/>
                <a:cs typeface="Gill Sans MT"/>
              </a:rPr>
              <a:t> </a:t>
            </a:r>
            <a:r>
              <a:rPr sz="3360" spc="-66" dirty="0">
                <a:latin typeface="Gill Sans MT"/>
                <a:cs typeface="Gill Sans MT"/>
              </a:rPr>
              <a:t>specifically</a:t>
            </a:r>
            <a:r>
              <a:rPr sz="3360" spc="-96" dirty="0">
                <a:latin typeface="Gill Sans MT"/>
                <a:cs typeface="Gill Sans MT"/>
              </a:rPr>
              <a:t> </a:t>
            </a:r>
            <a:r>
              <a:rPr sz="3360" spc="-48" dirty="0">
                <a:latin typeface="Gill Sans MT"/>
                <a:cs typeface="Gill Sans MT"/>
              </a:rPr>
              <a:t>for</a:t>
            </a:r>
            <a:r>
              <a:rPr sz="3360" spc="-84" dirty="0">
                <a:latin typeface="Gill Sans MT"/>
                <a:cs typeface="Gill Sans MT"/>
              </a:rPr>
              <a:t> </a:t>
            </a:r>
            <a:r>
              <a:rPr sz="3360" spc="-30" dirty="0">
                <a:latin typeface="Gill Sans MT"/>
                <a:cs typeface="Gill Sans MT"/>
              </a:rPr>
              <a:t>ECS</a:t>
            </a:r>
            <a:endParaRPr sz="3360" dirty="0">
              <a:latin typeface="Gill Sans MT"/>
              <a:cs typeface="Gill Sans MT"/>
            </a:endParaRPr>
          </a:p>
        </p:txBody>
      </p:sp>
      <p:grpSp>
        <p:nvGrpSpPr>
          <p:cNvPr id="5" name="object 5"/>
          <p:cNvGrpSpPr/>
          <p:nvPr/>
        </p:nvGrpSpPr>
        <p:grpSpPr>
          <a:xfrm>
            <a:off x="4219646" y="4232055"/>
            <a:ext cx="2156460" cy="2999994"/>
            <a:chOff x="3516372" y="3526712"/>
            <a:chExt cx="1797050" cy="2499995"/>
          </a:xfrm>
        </p:grpSpPr>
        <p:sp>
          <p:nvSpPr>
            <p:cNvPr id="6" name="object 6"/>
            <p:cNvSpPr/>
            <p:nvPr/>
          </p:nvSpPr>
          <p:spPr>
            <a:xfrm>
              <a:off x="3522722" y="3533062"/>
              <a:ext cx="1784350" cy="2487295"/>
            </a:xfrm>
            <a:custGeom>
              <a:avLst/>
              <a:gdLst/>
              <a:ahLst/>
              <a:cxnLst/>
              <a:rect l="l" t="t" r="r" b="b"/>
              <a:pathLst>
                <a:path w="1784350" h="2487295">
                  <a:moveTo>
                    <a:pt x="1783988" y="0"/>
                  </a:moveTo>
                  <a:lnTo>
                    <a:pt x="0" y="0"/>
                  </a:lnTo>
                  <a:lnTo>
                    <a:pt x="0" y="2486808"/>
                  </a:lnTo>
                  <a:lnTo>
                    <a:pt x="1783988" y="2486808"/>
                  </a:lnTo>
                  <a:lnTo>
                    <a:pt x="1783988" y="0"/>
                  </a:lnTo>
                  <a:close/>
                </a:path>
              </a:pathLst>
            </a:custGeom>
            <a:solidFill>
              <a:srgbClr val="F69802"/>
            </a:solidFill>
          </p:spPr>
          <p:txBody>
            <a:bodyPr wrap="square" lIns="0" tIns="0" rIns="0" bIns="0" rtlCol="0"/>
            <a:lstStyle/>
            <a:p>
              <a:endParaRPr sz="3456"/>
            </a:p>
          </p:txBody>
        </p:sp>
        <p:sp>
          <p:nvSpPr>
            <p:cNvPr id="7" name="object 7"/>
            <p:cNvSpPr/>
            <p:nvPr/>
          </p:nvSpPr>
          <p:spPr>
            <a:xfrm>
              <a:off x="3522722" y="3533062"/>
              <a:ext cx="1784350" cy="2487295"/>
            </a:xfrm>
            <a:custGeom>
              <a:avLst/>
              <a:gdLst/>
              <a:ahLst/>
              <a:cxnLst/>
              <a:rect l="l" t="t" r="r" b="b"/>
              <a:pathLst>
                <a:path w="1784350" h="2487295">
                  <a:moveTo>
                    <a:pt x="0" y="0"/>
                  </a:moveTo>
                  <a:lnTo>
                    <a:pt x="1783989" y="0"/>
                  </a:lnTo>
                  <a:lnTo>
                    <a:pt x="1783989" y="2486808"/>
                  </a:lnTo>
                  <a:lnTo>
                    <a:pt x="0" y="2486808"/>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4571968" y="6809841"/>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4286513" y="4450146"/>
            <a:ext cx="2081784" cy="2188464"/>
            <a:chOff x="3572094" y="3708455"/>
            <a:chExt cx="1734820" cy="1823720"/>
          </a:xfrm>
        </p:grpSpPr>
        <p:sp>
          <p:nvSpPr>
            <p:cNvPr id="10" name="object 10"/>
            <p:cNvSpPr/>
            <p:nvPr/>
          </p:nvSpPr>
          <p:spPr>
            <a:xfrm>
              <a:off x="3751334" y="3714805"/>
              <a:ext cx="1327150" cy="1811020"/>
            </a:xfrm>
            <a:custGeom>
              <a:avLst/>
              <a:gdLst/>
              <a:ahLst/>
              <a:cxnLst/>
              <a:rect l="l" t="t" r="r" b="b"/>
              <a:pathLst>
                <a:path w="1327150" h="1811020">
                  <a:moveTo>
                    <a:pt x="1326776" y="0"/>
                  </a:moveTo>
                  <a:lnTo>
                    <a:pt x="0" y="0"/>
                  </a:lnTo>
                  <a:lnTo>
                    <a:pt x="0" y="1810871"/>
                  </a:lnTo>
                  <a:lnTo>
                    <a:pt x="1326776" y="1810871"/>
                  </a:lnTo>
                  <a:lnTo>
                    <a:pt x="1326776" y="0"/>
                  </a:lnTo>
                  <a:close/>
                </a:path>
              </a:pathLst>
            </a:custGeom>
            <a:solidFill>
              <a:srgbClr val="FFFFFF"/>
            </a:solidFill>
          </p:spPr>
          <p:txBody>
            <a:bodyPr wrap="square" lIns="0" tIns="0" rIns="0" bIns="0" rtlCol="0"/>
            <a:lstStyle/>
            <a:p>
              <a:endParaRPr sz="3456"/>
            </a:p>
          </p:txBody>
        </p:sp>
        <p:sp>
          <p:nvSpPr>
            <p:cNvPr id="11" name="object 11"/>
            <p:cNvSpPr/>
            <p:nvPr/>
          </p:nvSpPr>
          <p:spPr>
            <a:xfrm>
              <a:off x="3751334" y="3714805"/>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3572094" y="4384685"/>
              <a:ext cx="1734615" cy="952733"/>
            </a:xfrm>
            <a:prstGeom prst="rect">
              <a:avLst/>
            </a:prstGeom>
          </p:spPr>
        </p:pic>
      </p:grpSp>
      <p:sp>
        <p:nvSpPr>
          <p:cNvPr id="13" name="object 13"/>
          <p:cNvSpPr txBox="1"/>
          <p:nvPr/>
        </p:nvSpPr>
        <p:spPr>
          <a:xfrm>
            <a:off x="4715047" y="4838395"/>
            <a:ext cx="115290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6093733" y="4814113"/>
            <a:ext cx="3456432" cy="1181862"/>
            <a:chOff x="5078111" y="4011760"/>
            <a:chExt cx="2880360" cy="984885"/>
          </a:xfrm>
        </p:grpSpPr>
        <p:pic>
          <p:nvPicPr>
            <p:cNvPr id="15" name="object 15"/>
            <p:cNvPicPr/>
            <p:nvPr/>
          </p:nvPicPr>
          <p:blipFill>
            <a:blip r:embed="rId3" cstate="print"/>
            <a:stretch>
              <a:fillRect/>
            </a:stretch>
          </p:blipFill>
          <p:spPr>
            <a:xfrm>
              <a:off x="6908508" y="4011760"/>
              <a:ext cx="1049966" cy="984341"/>
            </a:xfrm>
            <a:prstGeom prst="rect">
              <a:avLst/>
            </a:prstGeom>
          </p:spPr>
        </p:pic>
        <p:sp>
          <p:nvSpPr>
            <p:cNvPr id="16" name="object 16"/>
            <p:cNvSpPr/>
            <p:nvPr/>
          </p:nvSpPr>
          <p:spPr>
            <a:xfrm>
              <a:off x="5078111" y="4465832"/>
              <a:ext cx="1830705" cy="76200"/>
            </a:xfrm>
            <a:custGeom>
              <a:avLst/>
              <a:gdLst/>
              <a:ahLst/>
              <a:cxnLst/>
              <a:rect l="l" t="t" r="r" b="b"/>
              <a:pathLst>
                <a:path w="1830704" h="76200">
                  <a:moveTo>
                    <a:pt x="1754197" y="41274"/>
                  </a:moveTo>
                  <a:lnTo>
                    <a:pt x="1754197" y="76200"/>
                  </a:lnTo>
                  <a:lnTo>
                    <a:pt x="1824047" y="41275"/>
                  </a:lnTo>
                  <a:lnTo>
                    <a:pt x="1754197" y="41274"/>
                  </a:lnTo>
                  <a:close/>
                </a:path>
                <a:path w="1830704" h="76200">
                  <a:moveTo>
                    <a:pt x="1754197" y="34924"/>
                  </a:moveTo>
                  <a:lnTo>
                    <a:pt x="1754197" y="41274"/>
                  </a:lnTo>
                  <a:lnTo>
                    <a:pt x="1766900" y="41275"/>
                  </a:lnTo>
                  <a:lnTo>
                    <a:pt x="1766900" y="34925"/>
                  </a:lnTo>
                  <a:lnTo>
                    <a:pt x="1754197" y="34924"/>
                  </a:lnTo>
                  <a:close/>
                </a:path>
                <a:path w="1830704" h="76200">
                  <a:moveTo>
                    <a:pt x="1754197" y="0"/>
                  </a:moveTo>
                  <a:lnTo>
                    <a:pt x="1754197" y="34924"/>
                  </a:lnTo>
                  <a:lnTo>
                    <a:pt x="1766900" y="34925"/>
                  </a:lnTo>
                  <a:lnTo>
                    <a:pt x="1766900" y="41275"/>
                  </a:lnTo>
                  <a:lnTo>
                    <a:pt x="1824050" y="41273"/>
                  </a:lnTo>
                  <a:lnTo>
                    <a:pt x="1830397" y="38100"/>
                  </a:lnTo>
                  <a:lnTo>
                    <a:pt x="1754197" y="0"/>
                  </a:lnTo>
                  <a:close/>
                </a:path>
                <a:path w="1830704" h="76200">
                  <a:moveTo>
                    <a:pt x="0" y="34923"/>
                  </a:moveTo>
                  <a:lnTo>
                    <a:pt x="0" y="41273"/>
                  </a:lnTo>
                  <a:lnTo>
                    <a:pt x="1754197" y="41274"/>
                  </a:lnTo>
                  <a:lnTo>
                    <a:pt x="1754197" y="34924"/>
                  </a:lnTo>
                  <a:lnTo>
                    <a:pt x="0" y="34923"/>
                  </a:lnTo>
                  <a:close/>
                </a:path>
              </a:pathLst>
            </a:custGeom>
            <a:solidFill>
              <a:srgbClr val="444949"/>
            </a:solidFill>
          </p:spPr>
          <p:txBody>
            <a:bodyPr wrap="square" lIns="0" tIns="0" rIns="0" bIns="0" rtlCol="0"/>
            <a:lstStyle/>
            <a:p>
              <a:endParaRPr sz="3456"/>
            </a:p>
          </p:txBody>
        </p:sp>
      </p:grpSp>
      <p:sp>
        <p:nvSpPr>
          <p:cNvPr id="17" name="object 17"/>
          <p:cNvSpPr txBox="1"/>
          <p:nvPr/>
        </p:nvSpPr>
        <p:spPr>
          <a:xfrm>
            <a:off x="8414640" y="6044185"/>
            <a:ext cx="1011173" cy="273921"/>
          </a:xfrm>
          <a:prstGeom prst="rect">
            <a:avLst/>
          </a:prstGeom>
        </p:spPr>
        <p:txBody>
          <a:bodyPr vert="horz" wrap="square" lIns="0" tIns="15240" rIns="0" bIns="0" rtlCol="0">
            <a:spAutoFit/>
          </a:bodyPr>
          <a:lstStyle/>
          <a:p>
            <a:pPr marL="15240">
              <a:spcBef>
                <a:spcPts val="120"/>
              </a:spcBef>
            </a:pPr>
            <a:r>
              <a:rPr sz="1680" b="1" dirty="0">
                <a:latin typeface="Calibri"/>
                <a:cs typeface="Calibri"/>
              </a:rPr>
              <a:t>ECS</a:t>
            </a:r>
            <a:r>
              <a:rPr sz="1680" b="1" spc="-36" dirty="0">
                <a:latin typeface="Calibri"/>
                <a:cs typeface="Calibri"/>
              </a:rPr>
              <a:t> </a:t>
            </a:r>
            <a:r>
              <a:rPr sz="1680" b="1" spc="-12" dirty="0">
                <a:latin typeface="Calibri"/>
                <a:cs typeface="Calibri"/>
              </a:rPr>
              <a:t>Cluster</a:t>
            </a:r>
            <a:endParaRPr sz="1680">
              <a:latin typeface="Calibri"/>
              <a:cs typeface="Calibri"/>
            </a:endParaRPr>
          </a:p>
        </p:txBody>
      </p:sp>
      <p:sp>
        <p:nvSpPr>
          <p:cNvPr id="18" name="object 18"/>
          <p:cNvSpPr txBox="1"/>
          <p:nvPr/>
        </p:nvSpPr>
        <p:spPr>
          <a:xfrm>
            <a:off x="6979070" y="4984700"/>
            <a:ext cx="87706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register</a:t>
            </a:r>
            <a:endParaRPr sz="216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0327" y="440740"/>
            <a:ext cx="5323332" cy="827919"/>
          </a:xfrm>
          <a:prstGeom prst="rect">
            <a:avLst/>
          </a:prstGeom>
        </p:spPr>
        <p:txBody>
          <a:bodyPr vert="horz" wrap="square" lIns="0" tIns="15240" rIns="0" bIns="0" rtlCol="0" anchor="t">
            <a:spAutoFit/>
          </a:bodyPr>
          <a:lstStyle/>
          <a:p>
            <a:pPr marL="15240">
              <a:spcBef>
                <a:spcPts val="120"/>
              </a:spcBef>
            </a:pPr>
            <a:r>
              <a:rPr spc="-72" dirty="0">
                <a:solidFill>
                  <a:schemeClr val="tx1"/>
                </a:solidFill>
              </a:rPr>
              <a:t>ECS</a:t>
            </a:r>
            <a:r>
              <a:rPr spc="-744" dirty="0">
                <a:solidFill>
                  <a:schemeClr val="tx1"/>
                </a:solidFill>
              </a:rPr>
              <a:t> </a:t>
            </a:r>
            <a:r>
              <a:rPr spc="-882" dirty="0">
                <a:solidFill>
                  <a:schemeClr val="tx1"/>
                </a:solidFill>
              </a:rPr>
              <a:t>T</a:t>
            </a:r>
            <a:r>
              <a:rPr lang="th-TH" spc="-882" dirty="0">
                <a:solidFill>
                  <a:schemeClr val="tx1"/>
                </a:solidFill>
              </a:rPr>
              <a:t> </a:t>
            </a:r>
            <a:r>
              <a:rPr spc="-150" dirty="0">
                <a:solidFill>
                  <a:schemeClr val="tx1"/>
                </a:solidFill>
              </a:rPr>
              <a:t>a</a:t>
            </a:r>
            <a:r>
              <a:rPr spc="-137" dirty="0">
                <a:solidFill>
                  <a:schemeClr val="tx1"/>
                </a:solidFill>
              </a:rPr>
              <a:t>s</a:t>
            </a:r>
            <a:r>
              <a:rPr spc="-144" dirty="0">
                <a:solidFill>
                  <a:schemeClr val="tx1"/>
                </a:solidFill>
              </a:rPr>
              <a:t>k</a:t>
            </a:r>
            <a:r>
              <a:rPr spc="12" dirty="0">
                <a:solidFill>
                  <a:schemeClr val="tx1"/>
                </a:solidFill>
              </a:rPr>
              <a:t> </a:t>
            </a:r>
            <a:r>
              <a:rPr spc="-102" dirty="0">
                <a:solidFill>
                  <a:schemeClr val="tx1"/>
                </a:solidFill>
              </a:rPr>
              <a:t>Definitions</a:t>
            </a:r>
          </a:p>
        </p:txBody>
      </p:sp>
      <p:sp>
        <p:nvSpPr>
          <p:cNvPr id="4" name="object 4"/>
          <p:cNvSpPr txBox="1"/>
          <p:nvPr/>
        </p:nvSpPr>
        <p:spPr>
          <a:xfrm>
            <a:off x="1100327" y="1653844"/>
            <a:ext cx="6634734" cy="4973477"/>
          </a:xfrm>
          <a:prstGeom prst="rect">
            <a:avLst/>
          </a:prstGeom>
        </p:spPr>
        <p:txBody>
          <a:bodyPr vert="horz" wrap="square" lIns="0" tIns="115062" rIns="0" bIns="0" rtlCol="0">
            <a:spAutoFit/>
          </a:bodyPr>
          <a:lstStyle/>
          <a:p>
            <a:pPr marL="289560" marR="195072" indent="-274320">
              <a:lnSpc>
                <a:spcPct val="80400"/>
              </a:lnSpc>
              <a:spcBef>
                <a:spcPts val="906"/>
              </a:spcBef>
              <a:buFont typeface="Arial"/>
              <a:buChar char="•"/>
              <a:tabLst>
                <a:tab pos="289560" algn="l"/>
              </a:tabLst>
            </a:pPr>
            <a:r>
              <a:rPr sz="3360" spc="-180" dirty="0">
                <a:latin typeface="Gill Sans MT"/>
                <a:cs typeface="Gill Sans MT"/>
              </a:rPr>
              <a:t>Tasks</a:t>
            </a:r>
            <a:r>
              <a:rPr sz="3360" spc="-54" dirty="0">
                <a:latin typeface="Gill Sans MT"/>
                <a:cs typeface="Gill Sans MT"/>
              </a:rPr>
              <a:t> </a:t>
            </a:r>
            <a:r>
              <a:rPr sz="3360" spc="-60" dirty="0">
                <a:latin typeface="Gill Sans MT"/>
                <a:cs typeface="Gill Sans MT"/>
              </a:rPr>
              <a:t>definitions</a:t>
            </a:r>
            <a:r>
              <a:rPr sz="3360" spc="-174" dirty="0">
                <a:latin typeface="Gill Sans MT"/>
                <a:cs typeface="Gill Sans MT"/>
              </a:rPr>
              <a:t> </a:t>
            </a:r>
            <a:r>
              <a:rPr sz="3360" dirty="0">
                <a:latin typeface="Gill Sans MT"/>
                <a:cs typeface="Gill Sans MT"/>
              </a:rPr>
              <a:t>are</a:t>
            </a:r>
            <a:r>
              <a:rPr sz="3360" spc="-234" dirty="0">
                <a:latin typeface="Gill Sans MT"/>
                <a:cs typeface="Gill Sans MT"/>
              </a:rPr>
              <a:t> </a:t>
            </a:r>
            <a:r>
              <a:rPr sz="3360" dirty="0">
                <a:latin typeface="Gill Sans MT"/>
                <a:cs typeface="Gill Sans MT"/>
              </a:rPr>
              <a:t>metadata</a:t>
            </a:r>
            <a:r>
              <a:rPr sz="3360" spc="-150" dirty="0">
                <a:latin typeface="Gill Sans MT"/>
                <a:cs typeface="Gill Sans MT"/>
              </a:rPr>
              <a:t> </a:t>
            </a:r>
            <a:r>
              <a:rPr sz="3360" spc="-30" dirty="0">
                <a:latin typeface="Gill Sans MT"/>
                <a:cs typeface="Gill Sans MT"/>
              </a:rPr>
              <a:t>in </a:t>
            </a:r>
            <a:r>
              <a:rPr sz="4950" baseline="1010" dirty="0">
                <a:latin typeface="Gill Sans MT"/>
                <a:cs typeface="Gill Sans MT"/>
              </a:rPr>
              <a:t>JSON</a:t>
            </a:r>
            <a:r>
              <a:rPr sz="4950" spc="-180" baseline="1010" dirty="0">
                <a:latin typeface="Gill Sans MT"/>
                <a:cs typeface="Gill Sans MT"/>
              </a:rPr>
              <a:t> </a:t>
            </a:r>
            <a:r>
              <a:rPr sz="4950" baseline="1010" dirty="0">
                <a:latin typeface="Gill Sans MT"/>
                <a:cs typeface="Gill Sans MT"/>
              </a:rPr>
              <a:t>form</a:t>
            </a:r>
            <a:r>
              <a:rPr sz="4950" spc="-170" baseline="1010" dirty="0">
                <a:latin typeface="Gill Sans MT"/>
                <a:cs typeface="Gill Sans MT"/>
              </a:rPr>
              <a:t> </a:t>
            </a:r>
            <a:r>
              <a:rPr sz="3360" dirty="0">
                <a:latin typeface="Gill Sans MT"/>
                <a:cs typeface="Gill Sans MT"/>
              </a:rPr>
              <a:t>to</a:t>
            </a:r>
            <a:r>
              <a:rPr sz="3360" spc="-137" dirty="0">
                <a:latin typeface="Gill Sans MT"/>
                <a:cs typeface="Gill Sans MT"/>
              </a:rPr>
              <a:t> </a:t>
            </a:r>
            <a:r>
              <a:rPr sz="3360" spc="-48" dirty="0">
                <a:latin typeface="Gill Sans MT"/>
                <a:cs typeface="Gill Sans MT"/>
              </a:rPr>
              <a:t>tell</a:t>
            </a:r>
            <a:r>
              <a:rPr sz="3360" spc="-132"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how</a:t>
            </a:r>
            <a:r>
              <a:rPr sz="3360" spc="-126" dirty="0">
                <a:latin typeface="Gill Sans MT"/>
                <a:cs typeface="Gill Sans MT"/>
              </a:rPr>
              <a:t> </a:t>
            </a:r>
            <a:r>
              <a:rPr sz="3360" dirty="0">
                <a:latin typeface="Gill Sans MT"/>
                <a:cs typeface="Gill Sans MT"/>
              </a:rPr>
              <a:t>to</a:t>
            </a:r>
            <a:r>
              <a:rPr sz="3360" spc="-144" dirty="0">
                <a:latin typeface="Gill Sans MT"/>
                <a:cs typeface="Gill Sans MT"/>
              </a:rPr>
              <a:t> </a:t>
            </a:r>
            <a:r>
              <a:rPr sz="3360" dirty="0">
                <a:latin typeface="Gill Sans MT"/>
                <a:cs typeface="Gill Sans MT"/>
              </a:rPr>
              <a:t>run</a:t>
            </a:r>
            <a:r>
              <a:rPr sz="3360" spc="-132" dirty="0">
                <a:latin typeface="Gill Sans MT"/>
                <a:cs typeface="Gill Sans MT"/>
              </a:rPr>
              <a:t> </a:t>
            </a:r>
            <a:r>
              <a:rPr sz="3360" spc="-60" dirty="0">
                <a:latin typeface="Gill Sans MT"/>
                <a:cs typeface="Gill Sans MT"/>
              </a:rPr>
              <a:t>a </a:t>
            </a:r>
            <a:r>
              <a:rPr sz="3360" spc="-84" dirty="0">
                <a:latin typeface="Gill Sans MT"/>
                <a:cs typeface="Gill Sans MT"/>
              </a:rPr>
              <a:t>Docker</a:t>
            </a:r>
            <a:r>
              <a:rPr sz="3360" spc="-108" dirty="0">
                <a:latin typeface="Gill Sans MT"/>
                <a:cs typeface="Gill Sans MT"/>
              </a:rPr>
              <a:t> </a:t>
            </a:r>
            <a:r>
              <a:rPr sz="3360" spc="-12" dirty="0">
                <a:latin typeface="Gill Sans MT"/>
                <a:cs typeface="Gill Sans MT"/>
              </a:rPr>
              <a:t>Container</a:t>
            </a:r>
            <a:endParaRPr sz="3360">
              <a:latin typeface="Gill Sans MT"/>
              <a:cs typeface="Gill Sans MT"/>
            </a:endParaRPr>
          </a:p>
          <a:p>
            <a:pPr marL="289560" indent="-274320">
              <a:lnSpc>
                <a:spcPts val="3995"/>
              </a:lnSpc>
              <a:spcBef>
                <a:spcPts val="408"/>
              </a:spcBef>
              <a:buFont typeface="Arial"/>
              <a:buChar char="•"/>
              <a:tabLst>
                <a:tab pos="289560" algn="l"/>
              </a:tabLst>
            </a:pPr>
            <a:r>
              <a:rPr sz="3360" spc="-24" dirty="0">
                <a:latin typeface="Gill Sans MT"/>
                <a:cs typeface="Gill Sans MT"/>
              </a:rPr>
              <a:t>It</a:t>
            </a:r>
            <a:r>
              <a:rPr sz="3360" spc="-156" dirty="0">
                <a:latin typeface="Gill Sans MT"/>
                <a:cs typeface="Gill Sans MT"/>
              </a:rPr>
              <a:t> </a:t>
            </a:r>
            <a:r>
              <a:rPr sz="3360" spc="-48" dirty="0">
                <a:latin typeface="Gill Sans MT"/>
                <a:cs typeface="Gill Sans MT"/>
              </a:rPr>
              <a:t>contains</a:t>
            </a:r>
            <a:r>
              <a:rPr sz="3360" spc="-162" dirty="0">
                <a:latin typeface="Gill Sans MT"/>
                <a:cs typeface="Gill Sans MT"/>
              </a:rPr>
              <a:t> </a:t>
            </a:r>
            <a:r>
              <a:rPr sz="3360" spc="-48" dirty="0">
                <a:latin typeface="Gill Sans MT"/>
                <a:cs typeface="Gill Sans MT"/>
              </a:rPr>
              <a:t>crucial</a:t>
            </a:r>
            <a:r>
              <a:rPr sz="3360" spc="-156" dirty="0">
                <a:latin typeface="Gill Sans MT"/>
                <a:cs typeface="Gill Sans MT"/>
              </a:rPr>
              <a:t> </a:t>
            </a:r>
            <a:r>
              <a:rPr sz="3360" spc="-54" dirty="0">
                <a:latin typeface="Gill Sans MT"/>
                <a:cs typeface="Gill Sans MT"/>
              </a:rPr>
              <a:t>information</a:t>
            </a:r>
            <a:r>
              <a:rPr sz="3360" spc="-156" dirty="0">
                <a:latin typeface="Gill Sans MT"/>
                <a:cs typeface="Gill Sans MT"/>
              </a:rPr>
              <a:t> </a:t>
            </a:r>
            <a:r>
              <a:rPr sz="3360" spc="-42" dirty="0">
                <a:latin typeface="Gill Sans MT"/>
                <a:cs typeface="Gill Sans MT"/>
              </a:rPr>
              <a:t>around:</a:t>
            </a:r>
            <a:endParaRPr sz="3360">
              <a:latin typeface="Gill Sans MT"/>
              <a:cs typeface="Gill Sans MT"/>
            </a:endParaRPr>
          </a:p>
          <a:p>
            <a:pPr marL="838200" lvl="1" indent="-274320">
              <a:lnSpc>
                <a:spcPts val="3378"/>
              </a:lnSpc>
              <a:buFont typeface="Arial"/>
              <a:buChar char="•"/>
              <a:tabLst>
                <a:tab pos="838200" algn="l"/>
              </a:tabLst>
            </a:pPr>
            <a:r>
              <a:rPr dirty="0">
                <a:latin typeface="Gill Sans MT"/>
                <a:cs typeface="Gill Sans MT"/>
              </a:rPr>
              <a:t>Image</a:t>
            </a:r>
            <a:r>
              <a:rPr spc="-162" dirty="0">
                <a:latin typeface="Gill Sans MT"/>
                <a:cs typeface="Gill Sans MT"/>
              </a:rPr>
              <a:t> </a:t>
            </a:r>
            <a:r>
              <a:rPr spc="-24" dirty="0">
                <a:latin typeface="Gill Sans MT"/>
                <a:cs typeface="Gill Sans MT"/>
              </a:rPr>
              <a:t>Name</a:t>
            </a:r>
            <a:endParaRPr>
              <a:latin typeface="Gill Sans MT"/>
              <a:cs typeface="Gill Sans MT"/>
            </a:endParaRPr>
          </a:p>
          <a:p>
            <a:pPr marL="838200" lvl="1" indent="-274320">
              <a:lnSpc>
                <a:spcPts val="3354"/>
              </a:lnSpc>
              <a:buFont typeface="Arial"/>
              <a:buChar char="•"/>
              <a:tabLst>
                <a:tab pos="838200" algn="l"/>
              </a:tabLst>
            </a:pPr>
            <a:r>
              <a:rPr spc="-24" dirty="0">
                <a:latin typeface="Gill Sans MT"/>
                <a:cs typeface="Gill Sans MT"/>
              </a:rPr>
              <a:t>Port</a:t>
            </a:r>
            <a:r>
              <a:rPr spc="-114" dirty="0">
                <a:latin typeface="Gill Sans MT"/>
                <a:cs typeface="Gill Sans MT"/>
              </a:rPr>
              <a:t> </a:t>
            </a:r>
            <a:r>
              <a:rPr spc="-36" dirty="0">
                <a:latin typeface="Gill Sans MT"/>
                <a:cs typeface="Gill Sans MT"/>
              </a:rPr>
              <a:t>Binding</a:t>
            </a:r>
            <a:r>
              <a:rPr spc="-108" dirty="0">
                <a:latin typeface="Gill Sans MT"/>
                <a:cs typeface="Gill Sans MT"/>
              </a:rPr>
              <a:t> </a:t>
            </a:r>
            <a:r>
              <a:rPr spc="-54" dirty="0">
                <a:latin typeface="Gill Sans MT"/>
                <a:cs typeface="Gill Sans MT"/>
              </a:rPr>
              <a:t>for</a:t>
            </a:r>
            <a:r>
              <a:rPr spc="-108" dirty="0">
                <a:latin typeface="Gill Sans MT"/>
                <a:cs typeface="Gill Sans MT"/>
              </a:rPr>
              <a:t> </a:t>
            </a:r>
            <a:r>
              <a:rPr spc="-54" dirty="0">
                <a:latin typeface="Gill Sans MT"/>
                <a:cs typeface="Gill Sans MT"/>
              </a:rPr>
              <a:t>Container</a:t>
            </a:r>
            <a:r>
              <a:rPr spc="-108" dirty="0">
                <a:latin typeface="Gill Sans MT"/>
                <a:cs typeface="Gill Sans MT"/>
              </a:rPr>
              <a:t> </a:t>
            </a:r>
            <a:r>
              <a:rPr dirty="0">
                <a:latin typeface="Gill Sans MT"/>
                <a:cs typeface="Gill Sans MT"/>
              </a:rPr>
              <a:t>and</a:t>
            </a:r>
            <a:r>
              <a:rPr spc="-108" dirty="0">
                <a:latin typeface="Gill Sans MT"/>
                <a:cs typeface="Gill Sans MT"/>
              </a:rPr>
              <a:t> </a:t>
            </a:r>
            <a:r>
              <a:rPr spc="-24" dirty="0">
                <a:latin typeface="Gill Sans MT"/>
                <a:cs typeface="Gill Sans MT"/>
              </a:rPr>
              <a:t>Host</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Memory</a:t>
            </a:r>
            <a:r>
              <a:rPr spc="-120" dirty="0">
                <a:latin typeface="Gill Sans MT"/>
                <a:cs typeface="Gill Sans MT"/>
              </a:rPr>
              <a:t> </a:t>
            </a:r>
            <a:r>
              <a:rPr dirty="0">
                <a:latin typeface="Gill Sans MT"/>
                <a:cs typeface="Gill Sans MT"/>
              </a:rPr>
              <a:t>and</a:t>
            </a:r>
            <a:r>
              <a:rPr spc="-114" dirty="0">
                <a:latin typeface="Gill Sans MT"/>
                <a:cs typeface="Gill Sans MT"/>
              </a:rPr>
              <a:t> </a:t>
            </a:r>
            <a:r>
              <a:rPr dirty="0">
                <a:latin typeface="Gill Sans MT"/>
                <a:cs typeface="Gill Sans MT"/>
              </a:rPr>
              <a:t>CPU</a:t>
            </a:r>
            <a:r>
              <a:rPr spc="-108" dirty="0">
                <a:latin typeface="Gill Sans MT"/>
                <a:cs typeface="Gill Sans MT"/>
              </a:rPr>
              <a:t> </a:t>
            </a:r>
            <a:r>
              <a:rPr spc="-12" dirty="0">
                <a:latin typeface="Gill Sans MT"/>
                <a:cs typeface="Gill Sans MT"/>
              </a:rPr>
              <a:t>required</a:t>
            </a:r>
            <a:endParaRPr>
              <a:latin typeface="Gill Sans MT"/>
              <a:cs typeface="Gill Sans MT"/>
            </a:endParaRPr>
          </a:p>
          <a:p>
            <a:pPr marL="838200" lvl="1" indent="-274320">
              <a:lnSpc>
                <a:spcPts val="3372"/>
              </a:lnSpc>
              <a:buFont typeface="Arial"/>
              <a:buChar char="•"/>
              <a:tabLst>
                <a:tab pos="838200" algn="l"/>
              </a:tabLst>
            </a:pPr>
            <a:r>
              <a:rPr spc="-48" dirty="0">
                <a:latin typeface="Gill Sans MT"/>
                <a:cs typeface="Gill Sans MT"/>
              </a:rPr>
              <a:t>Environment</a:t>
            </a:r>
            <a:r>
              <a:rPr spc="-132" dirty="0">
                <a:latin typeface="Gill Sans MT"/>
                <a:cs typeface="Gill Sans MT"/>
              </a:rPr>
              <a:t> </a:t>
            </a:r>
            <a:r>
              <a:rPr spc="-12" dirty="0">
                <a:latin typeface="Gill Sans MT"/>
                <a:cs typeface="Gill Sans MT"/>
              </a:rPr>
              <a:t>variables</a:t>
            </a:r>
            <a:endParaRPr>
              <a:latin typeface="Gill Sans MT"/>
              <a:cs typeface="Gill Sans MT"/>
            </a:endParaRPr>
          </a:p>
          <a:p>
            <a:pPr marL="838200" lvl="1" indent="-274320">
              <a:lnSpc>
                <a:spcPts val="3354"/>
              </a:lnSpc>
              <a:buFont typeface="Arial"/>
              <a:buChar char="•"/>
              <a:tabLst>
                <a:tab pos="838200" algn="l"/>
              </a:tabLst>
            </a:pPr>
            <a:r>
              <a:rPr spc="-54" dirty="0">
                <a:latin typeface="Gill Sans MT"/>
                <a:cs typeface="Gill Sans MT"/>
              </a:rPr>
              <a:t>Networking</a:t>
            </a:r>
            <a:r>
              <a:rPr spc="-126" dirty="0">
                <a:latin typeface="Gill Sans MT"/>
                <a:cs typeface="Gill Sans MT"/>
              </a:rPr>
              <a:t> </a:t>
            </a:r>
            <a:r>
              <a:rPr spc="-12" dirty="0">
                <a:latin typeface="Gill Sans MT"/>
                <a:cs typeface="Gill Sans MT"/>
              </a:rPr>
              <a:t>information</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IAM</a:t>
            </a:r>
            <a:r>
              <a:rPr spc="-156" dirty="0">
                <a:latin typeface="Gill Sans MT"/>
                <a:cs typeface="Gill Sans MT"/>
              </a:rPr>
              <a:t> </a:t>
            </a:r>
            <a:r>
              <a:rPr spc="-24" dirty="0">
                <a:latin typeface="Gill Sans MT"/>
                <a:cs typeface="Gill Sans MT"/>
              </a:rPr>
              <a:t>Role</a:t>
            </a:r>
            <a:endParaRPr>
              <a:latin typeface="Gill Sans MT"/>
              <a:cs typeface="Gill Sans MT"/>
            </a:endParaRPr>
          </a:p>
          <a:p>
            <a:pPr marL="838200" lvl="1" indent="-274320">
              <a:lnSpc>
                <a:spcPts val="3414"/>
              </a:lnSpc>
              <a:buFont typeface="Arial"/>
              <a:buChar char="•"/>
              <a:tabLst>
                <a:tab pos="838200" algn="l"/>
              </a:tabLst>
            </a:pPr>
            <a:r>
              <a:rPr spc="-24" dirty="0">
                <a:latin typeface="Gill Sans MT"/>
                <a:cs typeface="Gill Sans MT"/>
              </a:rPr>
              <a:t>Logging</a:t>
            </a:r>
            <a:r>
              <a:rPr spc="-96" dirty="0">
                <a:latin typeface="Gill Sans MT"/>
                <a:cs typeface="Gill Sans MT"/>
              </a:rPr>
              <a:t> </a:t>
            </a:r>
            <a:r>
              <a:rPr spc="-54" dirty="0">
                <a:latin typeface="Gill Sans MT"/>
                <a:cs typeface="Gill Sans MT"/>
              </a:rPr>
              <a:t>configuration</a:t>
            </a:r>
            <a:r>
              <a:rPr spc="-90" dirty="0">
                <a:latin typeface="Gill Sans MT"/>
                <a:cs typeface="Gill Sans MT"/>
              </a:rPr>
              <a:t> </a:t>
            </a:r>
            <a:r>
              <a:rPr dirty="0">
                <a:latin typeface="Gill Sans MT"/>
                <a:cs typeface="Gill Sans MT"/>
              </a:rPr>
              <a:t>(ex</a:t>
            </a:r>
            <a:r>
              <a:rPr spc="-90" dirty="0">
                <a:latin typeface="Gill Sans MT"/>
                <a:cs typeface="Gill Sans MT"/>
              </a:rPr>
              <a:t> </a:t>
            </a:r>
            <a:r>
              <a:rPr spc="-12" dirty="0">
                <a:latin typeface="Gill Sans MT"/>
                <a:cs typeface="Gill Sans MT"/>
              </a:rPr>
              <a:t>CloudWatch)</a:t>
            </a:r>
            <a:endParaRPr>
              <a:latin typeface="Gill Sans MT"/>
              <a:cs typeface="Gill Sans MT"/>
            </a:endParaRPr>
          </a:p>
        </p:txBody>
      </p:sp>
      <p:grpSp>
        <p:nvGrpSpPr>
          <p:cNvPr id="5" name="object 5"/>
          <p:cNvGrpSpPr/>
          <p:nvPr/>
        </p:nvGrpSpPr>
        <p:grpSpPr>
          <a:xfrm>
            <a:off x="10381294" y="984152"/>
            <a:ext cx="2182367" cy="5996178"/>
            <a:chOff x="8651078" y="820126"/>
            <a:chExt cx="1818639" cy="4996815"/>
          </a:xfrm>
        </p:grpSpPr>
        <p:sp>
          <p:nvSpPr>
            <p:cNvPr id="6" name="object 6"/>
            <p:cNvSpPr/>
            <p:nvPr/>
          </p:nvSpPr>
          <p:spPr>
            <a:xfrm>
              <a:off x="8657428" y="826476"/>
              <a:ext cx="1805939" cy="4984115"/>
            </a:xfrm>
            <a:custGeom>
              <a:avLst/>
              <a:gdLst/>
              <a:ahLst/>
              <a:cxnLst/>
              <a:rect l="l" t="t" r="r" b="b"/>
              <a:pathLst>
                <a:path w="1805940" h="4984115">
                  <a:moveTo>
                    <a:pt x="1805416" y="0"/>
                  </a:moveTo>
                  <a:lnTo>
                    <a:pt x="0" y="0"/>
                  </a:lnTo>
                  <a:lnTo>
                    <a:pt x="0" y="4983965"/>
                  </a:lnTo>
                  <a:lnTo>
                    <a:pt x="1805416" y="4983965"/>
                  </a:lnTo>
                  <a:lnTo>
                    <a:pt x="1805416" y="0"/>
                  </a:lnTo>
                  <a:close/>
                </a:path>
              </a:pathLst>
            </a:custGeom>
            <a:solidFill>
              <a:srgbClr val="F69802"/>
            </a:solidFill>
          </p:spPr>
          <p:txBody>
            <a:bodyPr wrap="square" lIns="0" tIns="0" rIns="0" bIns="0" rtlCol="0"/>
            <a:lstStyle/>
            <a:p>
              <a:endParaRPr sz="3456"/>
            </a:p>
          </p:txBody>
        </p:sp>
        <p:sp>
          <p:nvSpPr>
            <p:cNvPr id="7" name="object 7"/>
            <p:cNvSpPr/>
            <p:nvPr/>
          </p:nvSpPr>
          <p:spPr>
            <a:xfrm>
              <a:off x="8657428" y="826476"/>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10746473" y="655746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10655629" y="4198831"/>
            <a:ext cx="1607820" cy="2188464"/>
            <a:chOff x="8879691" y="3499026"/>
            <a:chExt cx="1339850" cy="1823720"/>
          </a:xfrm>
        </p:grpSpPr>
        <p:sp>
          <p:nvSpPr>
            <p:cNvPr id="10" name="object 10"/>
            <p:cNvSpPr/>
            <p:nvPr/>
          </p:nvSpPr>
          <p:spPr>
            <a:xfrm>
              <a:off x="8886041" y="3505376"/>
              <a:ext cx="1327150" cy="1811020"/>
            </a:xfrm>
            <a:custGeom>
              <a:avLst/>
              <a:gdLst/>
              <a:ahLst/>
              <a:cxnLst/>
              <a:rect l="l" t="t" r="r" b="b"/>
              <a:pathLst>
                <a:path w="1327150" h="1811020">
                  <a:moveTo>
                    <a:pt x="1326777" y="0"/>
                  </a:moveTo>
                  <a:lnTo>
                    <a:pt x="0" y="0"/>
                  </a:lnTo>
                  <a:lnTo>
                    <a:pt x="0" y="1810871"/>
                  </a:lnTo>
                  <a:lnTo>
                    <a:pt x="1326777" y="1810871"/>
                  </a:lnTo>
                  <a:lnTo>
                    <a:pt x="1326777" y="0"/>
                  </a:lnTo>
                  <a:close/>
                </a:path>
              </a:pathLst>
            </a:custGeom>
            <a:solidFill>
              <a:srgbClr val="FFFFFF"/>
            </a:solidFill>
          </p:spPr>
          <p:txBody>
            <a:bodyPr wrap="square" lIns="0" tIns="0" rIns="0" bIns="0" rtlCol="0"/>
            <a:lstStyle/>
            <a:p>
              <a:endParaRPr sz="3456"/>
            </a:p>
          </p:txBody>
        </p:sp>
        <p:sp>
          <p:nvSpPr>
            <p:cNvPr id="11" name="object 11"/>
            <p:cNvSpPr/>
            <p:nvPr/>
          </p:nvSpPr>
          <p:spPr>
            <a:xfrm>
              <a:off x="8886041" y="3505376"/>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8947939" y="4175255"/>
              <a:ext cx="1202965" cy="952733"/>
            </a:xfrm>
            <a:prstGeom prst="rect">
              <a:avLst/>
            </a:prstGeom>
          </p:spPr>
        </p:pic>
      </p:grpSp>
      <p:sp>
        <p:nvSpPr>
          <p:cNvPr id="13" name="object 13"/>
          <p:cNvSpPr txBox="1"/>
          <p:nvPr/>
        </p:nvSpPr>
        <p:spPr>
          <a:xfrm>
            <a:off x="10663249" y="4206451"/>
            <a:ext cx="1592580" cy="751744"/>
          </a:xfrm>
          <a:prstGeom prst="rect">
            <a:avLst/>
          </a:prstGeom>
        </p:spPr>
        <p:txBody>
          <a:bodyPr vert="horz" wrap="square" lIns="0" tIns="3810" rIns="0" bIns="0" rtlCol="0">
            <a:spAutoFit/>
          </a:bodyPr>
          <a:lstStyle/>
          <a:p>
            <a:pPr>
              <a:spcBef>
                <a:spcPts val="30"/>
              </a:spcBef>
            </a:pPr>
            <a:endParaRPr sz="2700">
              <a:latin typeface="Times New Roman"/>
              <a:cs typeface="Times New Roman"/>
            </a:endParaRPr>
          </a:p>
          <a:p>
            <a:pPr marL="257555"/>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10655629" y="1648852"/>
            <a:ext cx="1607820" cy="2395727"/>
            <a:chOff x="8879691" y="1374043"/>
            <a:chExt cx="1339850" cy="1996439"/>
          </a:xfrm>
        </p:grpSpPr>
        <p:sp>
          <p:nvSpPr>
            <p:cNvPr id="15" name="object 15"/>
            <p:cNvSpPr/>
            <p:nvPr/>
          </p:nvSpPr>
          <p:spPr>
            <a:xfrm>
              <a:off x="8886041" y="1380393"/>
              <a:ext cx="1327150" cy="1983739"/>
            </a:xfrm>
            <a:custGeom>
              <a:avLst/>
              <a:gdLst/>
              <a:ahLst/>
              <a:cxnLst/>
              <a:rect l="l" t="t" r="r" b="b"/>
              <a:pathLst>
                <a:path w="1327150" h="1983739">
                  <a:moveTo>
                    <a:pt x="1326777" y="0"/>
                  </a:moveTo>
                  <a:lnTo>
                    <a:pt x="0" y="0"/>
                  </a:lnTo>
                  <a:lnTo>
                    <a:pt x="0" y="1983557"/>
                  </a:lnTo>
                  <a:lnTo>
                    <a:pt x="1326777" y="1983557"/>
                  </a:lnTo>
                  <a:lnTo>
                    <a:pt x="1326777" y="0"/>
                  </a:lnTo>
                  <a:close/>
                </a:path>
              </a:pathLst>
            </a:custGeom>
            <a:solidFill>
              <a:srgbClr val="FFFFFF"/>
            </a:solidFill>
          </p:spPr>
          <p:txBody>
            <a:bodyPr wrap="square" lIns="0" tIns="0" rIns="0" bIns="0" rtlCol="0"/>
            <a:lstStyle/>
            <a:p>
              <a:endParaRPr sz="3456"/>
            </a:p>
          </p:txBody>
        </p:sp>
        <p:sp>
          <p:nvSpPr>
            <p:cNvPr id="16" name="object 16"/>
            <p:cNvSpPr/>
            <p:nvPr/>
          </p:nvSpPr>
          <p:spPr>
            <a:xfrm>
              <a:off x="8886041" y="1380393"/>
              <a:ext cx="1327150" cy="1983739"/>
            </a:xfrm>
            <a:custGeom>
              <a:avLst/>
              <a:gdLst/>
              <a:ahLst/>
              <a:cxnLst/>
              <a:rect l="l" t="t" r="r" b="b"/>
              <a:pathLst>
                <a:path w="1327150" h="1983739">
                  <a:moveTo>
                    <a:pt x="0" y="0"/>
                  </a:moveTo>
                  <a:lnTo>
                    <a:pt x="1326777" y="0"/>
                  </a:lnTo>
                  <a:lnTo>
                    <a:pt x="1326777" y="1983558"/>
                  </a:lnTo>
                  <a:lnTo>
                    <a:pt x="0" y="1983558"/>
                  </a:lnTo>
                  <a:lnTo>
                    <a:pt x="0" y="0"/>
                  </a:lnTo>
                  <a:close/>
                </a:path>
              </a:pathLst>
            </a:custGeom>
            <a:ln w="12700">
              <a:solidFill>
                <a:srgbClr val="F69802"/>
              </a:solidFill>
            </a:ln>
          </p:spPr>
          <p:txBody>
            <a:bodyPr wrap="square" lIns="0" tIns="0" rIns="0" bIns="0" rtlCol="0"/>
            <a:lstStyle/>
            <a:p>
              <a:endParaRPr sz="3456"/>
            </a:p>
          </p:txBody>
        </p:sp>
        <p:pic>
          <p:nvPicPr>
            <p:cNvPr id="17" name="object 17"/>
            <p:cNvPicPr/>
            <p:nvPr/>
          </p:nvPicPr>
          <p:blipFill>
            <a:blip r:embed="rId2" cstate="print"/>
            <a:stretch>
              <a:fillRect/>
            </a:stretch>
          </p:blipFill>
          <p:spPr>
            <a:xfrm>
              <a:off x="8947939" y="2222958"/>
              <a:ext cx="1202965" cy="952733"/>
            </a:xfrm>
            <a:prstGeom prst="rect">
              <a:avLst/>
            </a:prstGeom>
          </p:spPr>
        </p:pic>
      </p:grpSp>
      <p:sp>
        <p:nvSpPr>
          <p:cNvPr id="18" name="object 18"/>
          <p:cNvSpPr txBox="1"/>
          <p:nvPr/>
        </p:nvSpPr>
        <p:spPr>
          <a:xfrm>
            <a:off x="11385587" y="1934262"/>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9" name="object 19"/>
          <p:cNvGrpSpPr/>
          <p:nvPr/>
        </p:nvGrpSpPr>
        <p:grpSpPr>
          <a:xfrm>
            <a:off x="10679298" y="1648852"/>
            <a:ext cx="1423416" cy="972312"/>
            <a:chOff x="8899415" y="1374043"/>
            <a:chExt cx="1186180" cy="810260"/>
          </a:xfrm>
        </p:grpSpPr>
        <p:pic>
          <p:nvPicPr>
            <p:cNvPr id="20" name="object 20"/>
            <p:cNvPicPr/>
            <p:nvPr/>
          </p:nvPicPr>
          <p:blipFill>
            <a:blip r:embed="rId3" cstate="print"/>
            <a:stretch>
              <a:fillRect/>
            </a:stretch>
          </p:blipFill>
          <p:spPr>
            <a:xfrm>
              <a:off x="8899415" y="1813066"/>
              <a:ext cx="1185706" cy="370741"/>
            </a:xfrm>
            <a:prstGeom prst="rect">
              <a:avLst/>
            </a:prstGeom>
          </p:spPr>
        </p:pic>
        <p:sp>
          <p:nvSpPr>
            <p:cNvPr id="21" name="object 21"/>
            <p:cNvSpPr/>
            <p:nvPr/>
          </p:nvSpPr>
          <p:spPr>
            <a:xfrm>
              <a:off x="9205545" y="1380393"/>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2" name="object 22"/>
          <p:cNvSpPr txBox="1"/>
          <p:nvPr/>
        </p:nvSpPr>
        <p:spPr>
          <a:xfrm>
            <a:off x="11054274" y="1664092"/>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3" name="object 23"/>
          <p:cNvSpPr txBox="1"/>
          <p:nvPr/>
        </p:nvSpPr>
        <p:spPr>
          <a:xfrm>
            <a:off x="10875127" y="1407045"/>
            <a:ext cx="1227582" cy="265457"/>
          </a:xfrm>
          <a:prstGeom prst="rect">
            <a:avLst/>
          </a:prstGeom>
          <a:solidFill>
            <a:srgbClr val="444949"/>
          </a:solidFill>
          <a:ln w="12700">
            <a:solidFill>
              <a:srgbClr val="2F3333"/>
            </a:solidFill>
          </a:ln>
        </p:spPr>
        <p:txBody>
          <a:bodyPr vert="horz" wrap="square" lIns="0" tIns="0" rIns="0" bIns="0" rtlCol="0">
            <a:spAutoFit/>
          </a:bodyPr>
          <a:lstStyle/>
          <a:p>
            <a:pPr marL="335280">
              <a:lnSpc>
                <a:spcPts val="1962"/>
              </a:lnSpc>
            </a:pPr>
            <a:r>
              <a:rPr sz="2160" spc="-24" dirty="0">
                <a:latin typeface="Calibri"/>
                <a:cs typeface="Calibri"/>
              </a:rPr>
              <a:t>8080</a:t>
            </a:r>
            <a:endParaRPr sz="2160">
              <a:latin typeface="Calibri"/>
              <a:cs typeface="Calibri"/>
            </a:endParaRPr>
          </a:p>
        </p:txBody>
      </p:sp>
      <p:sp>
        <p:nvSpPr>
          <p:cNvPr id="24" name="object 24"/>
          <p:cNvSpPr/>
          <p:nvPr/>
        </p:nvSpPr>
        <p:spPr>
          <a:xfrm>
            <a:off x="11442909" y="622508"/>
            <a:ext cx="2182367" cy="1206246"/>
          </a:xfrm>
          <a:custGeom>
            <a:avLst/>
            <a:gdLst/>
            <a:ahLst/>
            <a:cxnLst/>
            <a:rect l="l" t="t" r="r" b="b"/>
            <a:pathLst>
              <a:path w="1818640" h="1005205">
                <a:moveTo>
                  <a:pt x="76200" y="577583"/>
                </a:moveTo>
                <a:lnTo>
                  <a:pt x="41275" y="577583"/>
                </a:lnTo>
                <a:lnTo>
                  <a:pt x="41275" y="0"/>
                </a:lnTo>
                <a:lnTo>
                  <a:pt x="34925" y="0"/>
                </a:lnTo>
                <a:lnTo>
                  <a:pt x="34925" y="577583"/>
                </a:lnTo>
                <a:lnTo>
                  <a:pt x="0" y="577583"/>
                </a:lnTo>
                <a:lnTo>
                  <a:pt x="38100" y="653783"/>
                </a:lnTo>
                <a:lnTo>
                  <a:pt x="69850" y="590283"/>
                </a:lnTo>
                <a:lnTo>
                  <a:pt x="76200" y="577583"/>
                </a:lnTo>
                <a:close/>
              </a:path>
              <a:path w="1818640" h="1005205">
                <a:moveTo>
                  <a:pt x="1818043" y="963815"/>
                </a:moveTo>
                <a:lnTo>
                  <a:pt x="513943" y="963815"/>
                </a:lnTo>
                <a:lnTo>
                  <a:pt x="513943" y="928890"/>
                </a:lnTo>
                <a:lnTo>
                  <a:pt x="437743" y="966990"/>
                </a:lnTo>
                <a:lnTo>
                  <a:pt x="513943" y="1005090"/>
                </a:lnTo>
                <a:lnTo>
                  <a:pt x="513943" y="970165"/>
                </a:lnTo>
                <a:lnTo>
                  <a:pt x="1818043" y="970165"/>
                </a:lnTo>
                <a:lnTo>
                  <a:pt x="1818043" y="963815"/>
                </a:lnTo>
                <a:close/>
              </a:path>
            </a:pathLst>
          </a:custGeom>
          <a:solidFill>
            <a:srgbClr val="444949"/>
          </a:solidFill>
        </p:spPr>
        <p:txBody>
          <a:bodyPr wrap="square" lIns="0" tIns="0" rIns="0" bIns="0" rtlCol="0"/>
          <a:lstStyle/>
          <a:p>
            <a:endParaRPr sz="3456"/>
          </a:p>
        </p:txBody>
      </p:sp>
      <p:sp>
        <p:nvSpPr>
          <p:cNvPr id="25" name="object 25"/>
          <p:cNvSpPr txBox="1"/>
          <p:nvPr/>
        </p:nvSpPr>
        <p:spPr>
          <a:xfrm>
            <a:off x="11653621" y="47853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
        <p:nvSpPr>
          <p:cNvPr id="26" name="object 26"/>
          <p:cNvSpPr txBox="1"/>
          <p:nvPr/>
        </p:nvSpPr>
        <p:spPr>
          <a:xfrm>
            <a:off x="12890872" y="1791614"/>
            <a:ext cx="166344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Container</a:t>
            </a:r>
            <a:r>
              <a:rPr sz="2160" spc="-78" dirty="0">
                <a:latin typeface="Calibri"/>
                <a:cs typeface="Calibri"/>
              </a:rPr>
              <a:t> </a:t>
            </a:r>
            <a:r>
              <a:rPr sz="2160" spc="-24" dirty="0">
                <a:latin typeface="Calibri"/>
                <a:cs typeface="Calibri"/>
              </a:rPr>
              <a:t>port</a:t>
            </a:r>
            <a:endParaRPr sz="2160">
              <a:latin typeface="Calibri"/>
              <a:cs typeface="Calibri"/>
            </a:endParaRPr>
          </a:p>
        </p:txBody>
      </p:sp>
      <p:sp>
        <p:nvSpPr>
          <p:cNvPr id="27" name="object 27"/>
          <p:cNvSpPr/>
          <p:nvPr/>
        </p:nvSpPr>
        <p:spPr>
          <a:xfrm>
            <a:off x="12135733" y="1478833"/>
            <a:ext cx="1488948" cy="91440"/>
          </a:xfrm>
          <a:custGeom>
            <a:avLst/>
            <a:gdLst/>
            <a:ahLst/>
            <a:cxnLst/>
            <a:rect l="l" t="t" r="r" b="b"/>
            <a:pathLst>
              <a:path w="1240790" h="76200">
                <a:moveTo>
                  <a:pt x="76395" y="0"/>
                </a:moveTo>
                <a:lnTo>
                  <a:pt x="0" y="37706"/>
                </a:lnTo>
                <a:lnTo>
                  <a:pt x="76003" y="76198"/>
                </a:lnTo>
                <a:lnTo>
                  <a:pt x="76183" y="41274"/>
                </a:lnTo>
                <a:lnTo>
                  <a:pt x="63483" y="41208"/>
                </a:lnTo>
                <a:lnTo>
                  <a:pt x="63516" y="34858"/>
                </a:lnTo>
                <a:lnTo>
                  <a:pt x="76216" y="34858"/>
                </a:lnTo>
                <a:lnTo>
                  <a:pt x="76395" y="0"/>
                </a:lnTo>
                <a:close/>
              </a:path>
              <a:path w="1240790" h="76200">
                <a:moveTo>
                  <a:pt x="76215" y="34924"/>
                </a:moveTo>
                <a:lnTo>
                  <a:pt x="76183" y="41274"/>
                </a:lnTo>
                <a:lnTo>
                  <a:pt x="1240671" y="47279"/>
                </a:lnTo>
                <a:lnTo>
                  <a:pt x="1240704" y="40929"/>
                </a:lnTo>
                <a:lnTo>
                  <a:pt x="76215" y="34924"/>
                </a:lnTo>
                <a:close/>
              </a:path>
              <a:path w="1240790" h="76200">
                <a:moveTo>
                  <a:pt x="63516" y="34858"/>
                </a:moveTo>
                <a:lnTo>
                  <a:pt x="63483" y="41208"/>
                </a:lnTo>
                <a:lnTo>
                  <a:pt x="76183" y="41274"/>
                </a:lnTo>
                <a:lnTo>
                  <a:pt x="76215" y="34924"/>
                </a:lnTo>
                <a:lnTo>
                  <a:pt x="63516" y="34858"/>
                </a:lnTo>
                <a:close/>
              </a:path>
              <a:path w="1240790" h="76200">
                <a:moveTo>
                  <a:pt x="76216" y="34858"/>
                </a:moveTo>
                <a:lnTo>
                  <a:pt x="63516" y="34858"/>
                </a:lnTo>
                <a:lnTo>
                  <a:pt x="76215" y="34924"/>
                </a:lnTo>
                <a:close/>
              </a:path>
            </a:pathLst>
          </a:custGeom>
          <a:solidFill>
            <a:srgbClr val="444949"/>
          </a:solidFill>
        </p:spPr>
        <p:txBody>
          <a:bodyPr wrap="square" lIns="0" tIns="0" rIns="0" bIns="0" rtlCol="0"/>
          <a:lstStyle/>
          <a:p>
            <a:endParaRPr sz="3456"/>
          </a:p>
        </p:txBody>
      </p:sp>
      <p:sp>
        <p:nvSpPr>
          <p:cNvPr id="28" name="object 28"/>
          <p:cNvSpPr txBox="1"/>
          <p:nvPr/>
        </p:nvSpPr>
        <p:spPr>
          <a:xfrm>
            <a:off x="12890872" y="1082041"/>
            <a:ext cx="108204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Host</a:t>
            </a:r>
            <a:r>
              <a:rPr sz="2160" spc="-30" dirty="0">
                <a:latin typeface="Calibri"/>
                <a:cs typeface="Calibri"/>
              </a:rPr>
              <a:t> </a:t>
            </a:r>
            <a:r>
              <a:rPr sz="2160" spc="-24" dirty="0">
                <a:latin typeface="Calibri"/>
                <a:cs typeface="Calibri"/>
              </a:rPr>
              <a:t>port</a:t>
            </a:r>
            <a:endParaRPr sz="216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198" dirty="0">
                <a:solidFill>
                  <a:schemeClr val="tx1"/>
                </a:solidFill>
              </a:rPr>
              <a:t> </a:t>
            </a:r>
            <a:r>
              <a:rPr spc="-30" dirty="0">
                <a:solidFill>
                  <a:schemeClr val="tx1"/>
                </a:solidFill>
              </a:rPr>
              <a:t>Service</a:t>
            </a:r>
          </a:p>
        </p:txBody>
      </p:sp>
      <p:sp>
        <p:nvSpPr>
          <p:cNvPr id="4" name="object 4"/>
          <p:cNvSpPr txBox="1"/>
          <p:nvPr/>
        </p:nvSpPr>
        <p:spPr>
          <a:xfrm>
            <a:off x="1100327" y="1697735"/>
            <a:ext cx="12349734" cy="3962110"/>
          </a:xfrm>
          <a:prstGeom prst="rect">
            <a:avLst/>
          </a:prstGeom>
        </p:spPr>
        <p:txBody>
          <a:bodyPr vert="horz" wrap="square" lIns="0" tIns="76200" rIns="0" bIns="0" rtlCol="0">
            <a:spAutoFit/>
          </a:bodyPr>
          <a:lstStyle/>
          <a:p>
            <a:pPr marL="289560" marR="788670" indent="-274320">
              <a:lnSpc>
                <a:spcPts val="3600"/>
              </a:lnSpc>
              <a:spcBef>
                <a:spcPts val="600"/>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12" dirty="0">
                <a:latin typeface="Gill Sans MT"/>
                <a:cs typeface="Gill Sans MT"/>
              </a:rPr>
              <a:t>Services</a:t>
            </a:r>
            <a:r>
              <a:rPr sz="3360" spc="-156" dirty="0">
                <a:latin typeface="Gill Sans MT"/>
                <a:cs typeface="Gill Sans MT"/>
              </a:rPr>
              <a:t> </a:t>
            </a:r>
            <a:r>
              <a:rPr sz="3360" dirty="0">
                <a:latin typeface="Gill Sans MT"/>
                <a:cs typeface="Gill Sans MT"/>
              </a:rPr>
              <a:t>help</a:t>
            </a:r>
            <a:r>
              <a:rPr sz="3360" spc="-150" dirty="0">
                <a:latin typeface="Gill Sans MT"/>
                <a:cs typeface="Gill Sans MT"/>
              </a:rPr>
              <a:t> </a:t>
            </a:r>
            <a:r>
              <a:rPr sz="3360" spc="-12" dirty="0">
                <a:latin typeface="Gill Sans MT"/>
                <a:cs typeface="Gill Sans MT"/>
              </a:rPr>
              <a:t>define</a:t>
            </a:r>
            <a:r>
              <a:rPr sz="3360" spc="-162" dirty="0">
                <a:latin typeface="Gill Sans MT"/>
                <a:cs typeface="Gill Sans MT"/>
              </a:rPr>
              <a:t> </a:t>
            </a:r>
            <a:r>
              <a:rPr sz="3360" dirty="0">
                <a:latin typeface="Gill Sans MT"/>
                <a:cs typeface="Gill Sans MT"/>
              </a:rPr>
              <a:t>how</a:t>
            </a:r>
            <a:r>
              <a:rPr sz="3360" spc="-150" dirty="0">
                <a:latin typeface="Gill Sans MT"/>
                <a:cs typeface="Gill Sans MT"/>
              </a:rPr>
              <a:t> </a:t>
            </a:r>
            <a:r>
              <a:rPr sz="3360" dirty="0">
                <a:latin typeface="Gill Sans MT"/>
                <a:cs typeface="Gill Sans MT"/>
              </a:rPr>
              <a:t>many</a:t>
            </a:r>
            <a:r>
              <a:rPr sz="3360" spc="-156" dirty="0">
                <a:latin typeface="Gill Sans MT"/>
                <a:cs typeface="Gill Sans MT"/>
              </a:rPr>
              <a:t> </a:t>
            </a:r>
            <a:r>
              <a:rPr sz="3360" spc="-72" dirty="0">
                <a:latin typeface="Gill Sans MT"/>
                <a:cs typeface="Gill Sans MT"/>
              </a:rPr>
              <a:t>tasks</a:t>
            </a:r>
            <a:r>
              <a:rPr sz="3360" spc="-156" dirty="0">
                <a:latin typeface="Gill Sans MT"/>
                <a:cs typeface="Gill Sans MT"/>
              </a:rPr>
              <a:t> </a:t>
            </a:r>
            <a:r>
              <a:rPr sz="3360" spc="-30" dirty="0">
                <a:latin typeface="Gill Sans MT"/>
                <a:cs typeface="Gill Sans MT"/>
              </a:rPr>
              <a:t>should</a:t>
            </a:r>
            <a:r>
              <a:rPr sz="3360" spc="-150" dirty="0">
                <a:latin typeface="Gill Sans MT"/>
                <a:cs typeface="Gill Sans MT"/>
              </a:rPr>
              <a:t> </a:t>
            </a:r>
            <a:r>
              <a:rPr sz="3360" dirty="0">
                <a:latin typeface="Gill Sans MT"/>
                <a:cs typeface="Gill Sans MT"/>
              </a:rPr>
              <a:t>run</a:t>
            </a:r>
            <a:r>
              <a:rPr sz="3360" spc="-156" dirty="0">
                <a:latin typeface="Gill Sans MT"/>
                <a:cs typeface="Gill Sans MT"/>
              </a:rPr>
              <a:t> </a:t>
            </a:r>
            <a:r>
              <a:rPr sz="3360" dirty="0">
                <a:latin typeface="Gill Sans MT"/>
                <a:cs typeface="Gill Sans MT"/>
              </a:rPr>
              <a:t>and</a:t>
            </a:r>
            <a:r>
              <a:rPr sz="3360" spc="-162" dirty="0">
                <a:latin typeface="Gill Sans MT"/>
                <a:cs typeface="Gill Sans MT"/>
              </a:rPr>
              <a:t> </a:t>
            </a:r>
            <a:r>
              <a:rPr sz="3360" dirty="0">
                <a:latin typeface="Gill Sans MT"/>
                <a:cs typeface="Gill Sans MT"/>
              </a:rPr>
              <a:t>how</a:t>
            </a:r>
            <a:r>
              <a:rPr sz="3360" spc="-144" dirty="0">
                <a:latin typeface="Gill Sans MT"/>
                <a:cs typeface="Gill Sans MT"/>
              </a:rPr>
              <a:t> </a:t>
            </a:r>
            <a:r>
              <a:rPr sz="3360" spc="-24" dirty="0">
                <a:latin typeface="Gill Sans MT"/>
                <a:cs typeface="Gill Sans MT"/>
              </a:rPr>
              <a:t>they </a:t>
            </a:r>
            <a:r>
              <a:rPr sz="3360" spc="-30" dirty="0">
                <a:latin typeface="Gill Sans MT"/>
                <a:cs typeface="Gill Sans MT"/>
              </a:rPr>
              <a:t>should</a:t>
            </a:r>
            <a:r>
              <a:rPr sz="3360" spc="-102" dirty="0">
                <a:latin typeface="Gill Sans MT"/>
                <a:cs typeface="Gill Sans MT"/>
              </a:rPr>
              <a:t> </a:t>
            </a:r>
            <a:r>
              <a:rPr sz="3360" dirty="0">
                <a:latin typeface="Gill Sans MT"/>
                <a:cs typeface="Gill Sans MT"/>
              </a:rPr>
              <a:t>be</a:t>
            </a:r>
            <a:r>
              <a:rPr sz="3360" spc="-102" dirty="0">
                <a:latin typeface="Gill Sans MT"/>
                <a:cs typeface="Gill Sans MT"/>
              </a:rPr>
              <a:t> </a:t>
            </a:r>
            <a:r>
              <a:rPr sz="3360" spc="-30" dirty="0">
                <a:latin typeface="Gill Sans MT"/>
                <a:cs typeface="Gill Sans MT"/>
              </a:rPr>
              <a:t>run</a:t>
            </a:r>
            <a:endParaRPr sz="3360" dirty="0">
              <a:latin typeface="Gill Sans MT"/>
              <a:cs typeface="Gill Sans MT"/>
            </a:endParaRPr>
          </a:p>
          <a:p>
            <a:pPr marL="289560" marR="6096" indent="-274320">
              <a:lnSpc>
                <a:spcPts val="3600"/>
              </a:lnSpc>
              <a:spcBef>
                <a:spcPts val="1326"/>
              </a:spcBef>
              <a:buFont typeface="Arial"/>
              <a:buChar char="•"/>
              <a:tabLst>
                <a:tab pos="289560" algn="l"/>
              </a:tabLst>
            </a:pPr>
            <a:r>
              <a:rPr sz="3360" spc="-24" dirty="0">
                <a:latin typeface="Gill Sans MT"/>
                <a:cs typeface="Gill Sans MT"/>
              </a:rPr>
              <a:t>They</a:t>
            </a:r>
            <a:r>
              <a:rPr sz="3360" spc="-198" dirty="0">
                <a:latin typeface="Gill Sans MT"/>
                <a:cs typeface="Gill Sans MT"/>
              </a:rPr>
              <a:t> </a:t>
            </a:r>
            <a:r>
              <a:rPr sz="3360" spc="-42" dirty="0">
                <a:latin typeface="Gill Sans MT"/>
                <a:cs typeface="Gill Sans MT"/>
              </a:rPr>
              <a:t>ensure</a:t>
            </a:r>
            <a:r>
              <a:rPr sz="3360" spc="-168" dirty="0">
                <a:latin typeface="Gill Sans MT"/>
                <a:cs typeface="Gill Sans MT"/>
              </a:rPr>
              <a:t> </a:t>
            </a:r>
            <a:r>
              <a:rPr sz="3360" spc="-12" dirty="0">
                <a:latin typeface="Gill Sans MT"/>
                <a:cs typeface="Gill Sans MT"/>
              </a:rPr>
              <a:t>that</a:t>
            </a:r>
            <a:r>
              <a:rPr sz="3360" spc="-156"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24" dirty="0">
                <a:latin typeface="Gill Sans MT"/>
                <a:cs typeface="Gill Sans MT"/>
              </a:rPr>
              <a:t>number</a:t>
            </a:r>
            <a:r>
              <a:rPr sz="3360" spc="-162" dirty="0">
                <a:latin typeface="Gill Sans MT"/>
                <a:cs typeface="Gill Sans MT"/>
              </a:rPr>
              <a:t> </a:t>
            </a:r>
            <a:r>
              <a:rPr sz="3360" dirty="0">
                <a:latin typeface="Gill Sans MT"/>
                <a:cs typeface="Gill Sans MT"/>
              </a:rPr>
              <a:t>of</a:t>
            </a:r>
            <a:r>
              <a:rPr sz="3360" spc="-156" dirty="0">
                <a:latin typeface="Gill Sans MT"/>
                <a:cs typeface="Gill Sans MT"/>
              </a:rPr>
              <a:t> </a:t>
            </a:r>
            <a:r>
              <a:rPr sz="3360" spc="-78" dirty="0">
                <a:latin typeface="Gill Sans MT"/>
                <a:cs typeface="Gill Sans MT"/>
              </a:rPr>
              <a:t>tasks</a:t>
            </a:r>
            <a:r>
              <a:rPr sz="3360" spc="-156" dirty="0">
                <a:latin typeface="Gill Sans MT"/>
                <a:cs typeface="Gill Sans MT"/>
              </a:rPr>
              <a:t> </a:t>
            </a:r>
            <a:r>
              <a:rPr sz="3360" spc="-42" dirty="0">
                <a:latin typeface="Gill Sans MT"/>
                <a:cs typeface="Gill Sans MT"/>
              </a:rPr>
              <a:t>desired</a:t>
            </a:r>
            <a:r>
              <a:rPr sz="3360" spc="-168" dirty="0">
                <a:latin typeface="Gill Sans MT"/>
                <a:cs typeface="Gill Sans MT"/>
              </a:rPr>
              <a:t> </a:t>
            </a:r>
            <a:r>
              <a:rPr sz="3360" dirty="0">
                <a:latin typeface="Gill Sans MT"/>
                <a:cs typeface="Gill Sans MT"/>
              </a:rPr>
              <a:t>is</a:t>
            </a:r>
            <a:r>
              <a:rPr sz="3360" spc="-168" dirty="0">
                <a:latin typeface="Gill Sans MT"/>
                <a:cs typeface="Gill Sans MT"/>
              </a:rPr>
              <a:t> </a:t>
            </a:r>
            <a:r>
              <a:rPr sz="3360" spc="-24" dirty="0">
                <a:latin typeface="Gill Sans MT"/>
                <a:cs typeface="Gill Sans MT"/>
              </a:rPr>
              <a:t>running</a:t>
            </a:r>
            <a:r>
              <a:rPr sz="3360" spc="-156" dirty="0">
                <a:latin typeface="Gill Sans MT"/>
                <a:cs typeface="Gill Sans MT"/>
              </a:rPr>
              <a:t> </a:t>
            </a:r>
            <a:r>
              <a:rPr sz="3360" spc="-84" dirty="0">
                <a:latin typeface="Gill Sans MT"/>
                <a:cs typeface="Gill Sans MT"/>
              </a:rPr>
              <a:t>across</a:t>
            </a:r>
            <a:r>
              <a:rPr sz="3360" spc="-150" dirty="0">
                <a:latin typeface="Gill Sans MT"/>
                <a:cs typeface="Gill Sans MT"/>
              </a:rPr>
              <a:t> </a:t>
            </a:r>
            <a:r>
              <a:rPr sz="3360" spc="-42" dirty="0">
                <a:latin typeface="Gill Sans MT"/>
                <a:cs typeface="Gill Sans MT"/>
              </a:rPr>
              <a:t>our</a:t>
            </a:r>
            <a:r>
              <a:rPr sz="3360" spc="-162" dirty="0">
                <a:latin typeface="Gill Sans MT"/>
                <a:cs typeface="Gill Sans MT"/>
              </a:rPr>
              <a:t> </a:t>
            </a:r>
            <a:r>
              <a:rPr sz="3360" spc="-12" dirty="0">
                <a:latin typeface="Gill Sans MT"/>
                <a:cs typeface="Gill Sans MT"/>
              </a:rPr>
              <a:t>fleet </a:t>
            </a:r>
            <a:r>
              <a:rPr sz="3360" dirty="0">
                <a:latin typeface="Gill Sans MT"/>
                <a:cs typeface="Gill Sans MT"/>
              </a:rPr>
              <a:t>of</a:t>
            </a:r>
            <a:r>
              <a:rPr sz="3360" spc="-120" dirty="0">
                <a:latin typeface="Gill Sans MT"/>
                <a:cs typeface="Gill Sans MT"/>
              </a:rPr>
              <a:t> </a:t>
            </a:r>
            <a:r>
              <a:rPr sz="3360" dirty="0">
                <a:latin typeface="Gill Sans MT"/>
                <a:cs typeface="Gill Sans MT"/>
              </a:rPr>
              <a:t>EC2</a:t>
            </a:r>
            <a:r>
              <a:rPr sz="3360" spc="-12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26"/>
              </a:spcBef>
              <a:buFont typeface="Arial"/>
              <a:buChar char="•"/>
              <a:tabLst>
                <a:tab pos="289560" algn="l"/>
              </a:tabLst>
            </a:pPr>
            <a:r>
              <a:rPr sz="3360" spc="-24" dirty="0">
                <a:latin typeface="Gill Sans MT"/>
                <a:cs typeface="Gill Sans MT"/>
              </a:rPr>
              <a:t>They</a:t>
            </a:r>
            <a:r>
              <a:rPr sz="3360" spc="-210"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be</a:t>
            </a:r>
            <a:r>
              <a:rPr sz="3360" spc="-137" dirty="0">
                <a:latin typeface="Gill Sans MT"/>
                <a:cs typeface="Gill Sans MT"/>
              </a:rPr>
              <a:t> </a:t>
            </a:r>
            <a:r>
              <a:rPr sz="3360" spc="-54" dirty="0">
                <a:latin typeface="Gill Sans MT"/>
                <a:cs typeface="Gill Sans MT"/>
              </a:rPr>
              <a:t>linked</a:t>
            </a:r>
            <a:r>
              <a:rPr sz="3360" spc="-132" dirty="0">
                <a:latin typeface="Gill Sans MT"/>
                <a:cs typeface="Gill Sans MT"/>
              </a:rPr>
              <a:t> </a:t>
            </a:r>
            <a:r>
              <a:rPr sz="3360" dirty="0">
                <a:latin typeface="Gill Sans MT"/>
                <a:cs typeface="Gill Sans MT"/>
              </a:rPr>
              <a:t>to</a:t>
            </a:r>
            <a:r>
              <a:rPr sz="3360" spc="-132" dirty="0">
                <a:latin typeface="Gill Sans MT"/>
                <a:cs typeface="Gill Sans MT"/>
              </a:rPr>
              <a:t> </a:t>
            </a:r>
            <a:r>
              <a:rPr sz="3360" spc="-12" dirty="0">
                <a:latin typeface="Gill Sans MT"/>
                <a:cs typeface="Gill Sans MT"/>
              </a:rPr>
              <a:t>ELB</a:t>
            </a:r>
            <a:r>
              <a:rPr sz="3360" spc="-132" dirty="0">
                <a:latin typeface="Gill Sans MT"/>
                <a:cs typeface="Gill Sans MT"/>
              </a:rPr>
              <a:t> </a:t>
            </a:r>
            <a:r>
              <a:rPr sz="3360" dirty="0">
                <a:latin typeface="Gill Sans MT"/>
                <a:cs typeface="Gill Sans MT"/>
              </a:rPr>
              <a:t>/</a:t>
            </a:r>
            <a:r>
              <a:rPr sz="3360" spc="-126" dirty="0">
                <a:latin typeface="Gill Sans MT"/>
                <a:cs typeface="Gill Sans MT"/>
              </a:rPr>
              <a:t> </a:t>
            </a:r>
            <a:r>
              <a:rPr sz="3360" spc="-24" dirty="0">
                <a:latin typeface="Gill Sans MT"/>
                <a:cs typeface="Gill Sans MT"/>
              </a:rPr>
              <a:t>NLB</a:t>
            </a:r>
            <a:r>
              <a:rPr sz="3360" spc="-126"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ALB</a:t>
            </a:r>
            <a:r>
              <a:rPr sz="3360" spc="-132" dirty="0">
                <a:latin typeface="Gill Sans MT"/>
                <a:cs typeface="Gill Sans MT"/>
              </a:rPr>
              <a:t> </a:t>
            </a:r>
            <a:r>
              <a:rPr sz="3360" dirty="0">
                <a:latin typeface="Gill Sans MT"/>
                <a:cs typeface="Gill Sans MT"/>
              </a:rPr>
              <a:t>if</a:t>
            </a:r>
            <a:r>
              <a:rPr sz="3360" spc="-126" dirty="0">
                <a:latin typeface="Gill Sans MT"/>
                <a:cs typeface="Gill Sans MT"/>
              </a:rPr>
              <a:t> </a:t>
            </a:r>
            <a:r>
              <a:rPr sz="3360" spc="-12" dirty="0">
                <a:latin typeface="Gill Sans MT"/>
                <a:cs typeface="Gill Sans MT"/>
              </a:rPr>
              <a:t>needed</a:t>
            </a:r>
            <a:endParaRPr sz="3360" dirty="0">
              <a:latin typeface="Gill Sans MT"/>
              <a:cs typeface="Gill Sans MT"/>
            </a:endParaRPr>
          </a:p>
          <a:p>
            <a:pPr>
              <a:spcBef>
                <a:spcPts val="36"/>
              </a:spcBef>
              <a:buClr>
                <a:srgbClr val="444949"/>
              </a:buClr>
              <a:buFont typeface="Arial"/>
              <a:buChar char="•"/>
            </a:pPr>
            <a:endParaRPr sz="4860" dirty="0">
              <a:latin typeface="Gill Sans MT"/>
              <a:cs typeface="Gill Sans MT"/>
            </a:endParaRPr>
          </a:p>
          <a:p>
            <a:pPr marL="289560" indent="-274320">
              <a:buFont typeface="Arial"/>
              <a:buChar char="•"/>
              <a:tabLst>
                <a:tab pos="289560" algn="l"/>
              </a:tabLst>
            </a:pPr>
            <a:r>
              <a:rPr sz="3360" spc="-96" dirty="0">
                <a:latin typeface="Gill Sans MT"/>
                <a:cs typeface="Gill Sans MT"/>
              </a:rPr>
              <a:t>Let’s</a:t>
            </a:r>
            <a:r>
              <a:rPr sz="3360" spc="-137" dirty="0">
                <a:latin typeface="Gill Sans MT"/>
                <a:cs typeface="Gill Sans MT"/>
              </a:rPr>
              <a:t> </a:t>
            </a:r>
            <a:r>
              <a:rPr sz="3360" dirty="0">
                <a:latin typeface="Gill Sans MT"/>
                <a:cs typeface="Gill Sans MT"/>
              </a:rPr>
              <a:t>make</a:t>
            </a:r>
            <a:r>
              <a:rPr sz="3360" spc="-198" dirty="0">
                <a:latin typeface="Gill Sans MT"/>
                <a:cs typeface="Gill Sans MT"/>
              </a:rPr>
              <a:t> </a:t>
            </a:r>
            <a:r>
              <a:rPr sz="3360" spc="-42" dirty="0">
                <a:latin typeface="Gill Sans MT"/>
                <a:cs typeface="Gill Sans MT"/>
              </a:rPr>
              <a:t>our</a:t>
            </a:r>
            <a:r>
              <a:rPr sz="3360" spc="-156" dirty="0">
                <a:latin typeface="Gill Sans MT"/>
                <a:cs typeface="Gill Sans MT"/>
              </a:rPr>
              <a:t> </a:t>
            </a:r>
            <a:r>
              <a:rPr sz="3360" spc="-78" dirty="0">
                <a:latin typeface="Gill Sans MT"/>
                <a:cs typeface="Gill Sans MT"/>
              </a:rPr>
              <a:t>first</a:t>
            </a:r>
            <a:r>
              <a:rPr sz="3360" spc="-156" dirty="0">
                <a:latin typeface="Gill Sans MT"/>
                <a:cs typeface="Gill Sans MT"/>
              </a:rPr>
              <a:t> </a:t>
            </a:r>
            <a:r>
              <a:rPr sz="3360" spc="-12" dirty="0">
                <a:latin typeface="Gill Sans MT"/>
                <a:cs typeface="Gill Sans MT"/>
              </a:rPr>
              <a:t>service!</a:t>
            </a:r>
            <a:endParaRPr sz="3360" dirty="0">
              <a:latin typeface="Gill Sans MT"/>
              <a:cs typeface="Gill Sans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70" dirty="0">
                <a:solidFill>
                  <a:schemeClr val="tx1"/>
                </a:solidFill>
              </a:rPr>
              <a:t> </a:t>
            </a:r>
            <a:r>
              <a:rPr dirty="0">
                <a:solidFill>
                  <a:schemeClr val="tx1"/>
                </a:solidFill>
              </a:rPr>
              <a:t>Service</a:t>
            </a:r>
            <a:r>
              <a:rPr spc="-258" dirty="0">
                <a:solidFill>
                  <a:schemeClr val="tx1"/>
                </a:solidFill>
              </a:rPr>
              <a:t> </a:t>
            </a:r>
            <a:r>
              <a:rPr spc="-42" dirty="0">
                <a:solidFill>
                  <a:schemeClr val="tx1"/>
                </a:solidFill>
              </a:rPr>
              <a:t>with</a:t>
            </a:r>
            <a:r>
              <a:rPr spc="-252" dirty="0">
                <a:solidFill>
                  <a:schemeClr val="tx1"/>
                </a:solidFill>
              </a:rPr>
              <a:t> </a:t>
            </a:r>
            <a:r>
              <a:rPr dirty="0">
                <a:solidFill>
                  <a:schemeClr val="tx1"/>
                </a:solidFill>
              </a:rPr>
              <a:t>Load</a:t>
            </a:r>
            <a:r>
              <a:rPr spc="-270" dirty="0">
                <a:solidFill>
                  <a:schemeClr val="tx1"/>
                </a:solidFill>
              </a:rPr>
              <a:t> </a:t>
            </a:r>
            <a:r>
              <a:rPr spc="-72" dirty="0">
                <a:solidFill>
                  <a:schemeClr val="tx1"/>
                </a:solidFill>
              </a:rPr>
              <a:t>Balancer</a:t>
            </a:r>
          </a:p>
        </p:txBody>
      </p:sp>
      <p:grpSp>
        <p:nvGrpSpPr>
          <p:cNvPr id="4" name="object 4"/>
          <p:cNvGrpSpPr/>
          <p:nvPr/>
        </p:nvGrpSpPr>
        <p:grpSpPr>
          <a:xfrm>
            <a:off x="3512744" y="1363981"/>
            <a:ext cx="2182367" cy="5996178"/>
            <a:chOff x="2927286" y="1136650"/>
            <a:chExt cx="1818639" cy="4996815"/>
          </a:xfrm>
        </p:grpSpPr>
        <p:sp>
          <p:nvSpPr>
            <p:cNvPr id="5" name="object 5"/>
            <p:cNvSpPr/>
            <p:nvPr/>
          </p:nvSpPr>
          <p:spPr>
            <a:xfrm>
              <a:off x="2933636" y="1143000"/>
              <a:ext cx="1805939" cy="4984115"/>
            </a:xfrm>
            <a:custGeom>
              <a:avLst/>
              <a:gdLst/>
              <a:ahLst/>
              <a:cxnLst/>
              <a:rect l="l" t="t" r="r" b="b"/>
              <a:pathLst>
                <a:path w="1805939"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6" name="object 6"/>
            <p:cNvSpPr/>
            <p:nvPr/>
          </p:nvSpPr>
          <p:spPr>
            <a:xfrm>
              <a:off x="2933636" y="1143000"/>
              <a:ext cx="1805939" cy="4984115"/>
            </a:xfrm>
            <a:custGeom>
              <a:avLst/>
              <a:gdLst/>
              <a:ahLst/>
              <a:cxnLst/>
              <a:rect l="l" t="t" r="r" b="b"/>
              <a:pathLst>
                <a:path w="1805939"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7" name="object 7"/>
          <p:cNvSpPr txBox="1"/>
          <p:nvPr/>
        </p:nvSpPr>
        <p:spPr>
          <a:xfrm>
            <a:off x="3877922"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8" name="object 8"/>
          <p:cNvGrpSpPr/>
          <p:nvPr/>
        </p:nvGrpSpPr>
        <p:grpSpPr>
          <a:xfrm>
            <a:off x="3787080" y="5605389"/>
            <a:ext cx="1607820" cy="1162050"/>
            <a:chOff x="3155900" y="4671157"/>
            <a:chExt cx="1339850" cy="968375"/>
          </a:xfrm>
        </p:grpSpPr>
        <p:sp>
          <p:nvSpPr>
            <p:cNvPr id="9" name="object 9"/>
            <p:cNvSpPr/>
            <p:nvPr/>
          </p:nvSpPr>
          <p:spPr>
            <a:xfrm>
              <a:off x="3162250"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10" name="object 10"/>
            <p:cNvSpPr/>
            <p:nvPr/>
          </p:nvSpPr>
          <p:spPr>
            <a:xfrm>
              <a:off x="3162250"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11" name="object 11"/>
          <p:cNvSpPr txBox="1"/>
          <p:nvPr/>
        </p:nvSpPr>
        <p:spPr>
          <a:xfrm>
            <a:off x="3794700"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2" name="object 12"/>
          <p:cNvGrpSpPr/>
          <p:nvPr/>
        </p:nvGrpSpPr>
        <p:grpSpPr>
          <a:xfrm>
            <a:off x="3787080" y="4049909"/>
            <a:ext cx="1607820" cy="1227582"/>
            <a:chOff x="3155900" y="3374924"/>
            <a:chExt cx="1339850" cy="1022985"/>
          </a:xfrm>
        </p:grpSpPr>
        <p:sp>
          <p:nvSpPr>
            <p:cNvPr id="13" name="object 13"/>
            <p:cNvSpPr/>
            <p:nvPr/>
          </p:nvSpPr>
          <p:spPr>
            <a:xfrm>
              <a:off x="3162250"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14" name="object 14"/>
            <p:cNvSpPr/>
            <p:nvPr/>
          </p:nvSpPr>
          <p:spPr>
            <a:xfrm>
              <a:off x="3162250"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15" name="object 15"/>
          <p:cNvSpPr txBox="1"/>
          <p:nvPr/>
        </p:nvSpPr>
        <p:spPr>
          <a:xfrm>
            <a:off x="4517037"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6" name="object 16"/>
          <p:cNvGrpSpPr/>
          <p:nvPr/>
        </p:nvGrpSpPr>
        <p:grpSpPr>
          <a:xfrm>
            <a:off x="3810748" y="4049909"/>
            <a:ext cx="1423416" cy="972312"/>
            <a:chOff x="3175623" y="3374924"/>
            <a:chExt cx="1186180" cy="810260"/>
          </a:xfrm>
        </p:grpSpPr>
        <p:pic>
          <p:nvPicPr>
            <p:cNvPr id="17" name="object 17"/>
            <p:cNvPicPr/>
            <p:nvPr/>
          </p:nvPicPr>
          <p:blipFill>
            <a:blip r:embed="rId2" cstate="print"/>
            <a:stretch>
              <a:fillRect/>
            </a:stretch>
          </p:blipFill>
          <p:spPr>
            <a:xfrm>
              <a:off x="3175623" y="3813947"/>
              <a:ext cx="1185706" cy="370741"/>
            </a:xfrm>
            <a:prstGeom prst="rect">
              <a:avLst/>
            </a:prstGeom>
          </p:spPr>
        </p:pic>
        <p:sp>
          <p:nvSpPr>
            <p:cNvPr id="18" name="object 18"/>
            <p:cNvSpPr/>
            <p:nvPr/>
          </p:nvSpPr>
          <p:spPr>
            <a:xfrm>
              <a:off x="3481754" y="3381274"/>
              <a:ext cx="721360" cy="210820"/>
            </a:xfrm>
            <a:custGeom>
              <a:avLst/>
              <a:gdLst/>
              <a:ahLst/>
              <a:cxnLst/>
              <a:rect l="l" t="t" r="r" b="b"/>
              <a:pathLst>
                <a:path w="721360"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19" name="object 19"/>
          <p:cNvSpPr txBox="1"/>
          <p:nvPr/>
        </p:nvSpPr>
        <p:spPr>
          <a:xfrm>
            <a:off x="4185725"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0" name="object 20"/>
          <p:cNvSpPr txBox="1"/>
          <p:nvPr/>
        </p:nvSpPr>
        <p:spPr>
          <a:xfrm>
            <a:off x="4006576"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32657</a:t>
            </a:r>
            <a:endParaRPr sz="2160">
              <a:latin typeface="Calibri"/>
              <a:cs typeface="Calibri"/>
            </a:endParaRPr>
          </a:p>
        </p:txBody>
      </p:sp>
      <p:grpSp>
        <p:nvGrpSpPr>
          <p:cNvPr id="21" name="object 21"/>
          <p:cNvGrpSpPr/>
          <p:nvPr/>
        </p:nvGrpSpPr>
        <p:grpSpPr>
          <a:xfrm>
            <a:off x="3787080" y="2102948"/>
            <a:ext cx="1607820" cy="1227582"/>
            <a:chOff x="3155900" y="1752456"/>
            <a:chExt cx="1339850" cy="1022985"/>
          </a:xfrm>
        </p:grpSpPr>
        <p:sp>
          <p:nvSpPr>
            <p:cNvPr id="22" name="object 22"/>
            <p:cNvSpPr/>
            <p:nvPr/>
          </p:nvSpPr>
          <p:spPr>
            <a:xfrm>
              <a:off x="3162250"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23" name="object 23"/>
            <p:cNvSpPr/>
            <p:nvPr/>
          </p:nvSpPr>
          <p:spPr>
            <a:xfrm>
              <a:off x="3162250"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24" name="object 24"/>
          <p:cNvSpPr txBox="1"/>
          <p:nvPr/>
        </p:nvSpPr>
        <p:spPr>
          <a:xfrm>
            <a:off x="4517037"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25" name="object 25"/>
          <p:cNvGrpSpPr/>
          <p:nvPr/>
        </p:nvGrpSpPr>
        <p:grpSpPr>
          <a:xfrm>
            <a:off x="3810748" y="2102947"/>
            <a:ext cx="1423416" cy="972312"/>
            <a:chOff x="3175623" y="1752456"/>
            <a:chExt cx="1186180" cy="810260"/>
          </a:xfrm>
        </p:grpSpPr>
        <p:pic>
          <p:nvPicPr>
            <p:cNvPr id="26" name="object 26"/>
            <p:cNvPicPr/>
            <p:nvPr/>
          </p:nvPicPr>
          <p:blipFill>
            <a:blip r:embed="rId2" cstate="print"/>
            <a:stretch>
              <a:fillRect/>
            </a:stretch>
          </p:blipFill>
          <p:spPr>
            <a:xfrm>
              <a:off x="3175623" y="2191480"/>
              <a:ext cx="1185706" cy="370741"/>
            </a:xfrm>
            <a:prstGeom prst="rect">
              <a:avLst/>
            </a:prstGeom>
          </p:spPr>
        </p:pic>
        <p:sp>
          <p:nvSpPr>
            <p:cNvPr id="27" name="object 27"/>
            <p:cNvSpPr/>
            <p:nvPr/>
          </p:nvSpPr>
          <p:spPr>
            <a:xfrm>
              <a:off x="3481754" y="1758806"/>
              <a:ext cx="721360" cy="210820"/>
            </a:xfrm>
            <a:custGeom>
              <a:avLst/>
              <a:gdLst/>
              <a:ahLst/>
              <a:cxnLst/>
              <a:rect l="l" t="t" r="r" b="b"/>
              <a:pathLst>
                <a:path w="721360"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8" name="object 28"/>
          <p:cNvSpPr txBox="1"/>
          <p:nvPr/>
        </p:nvSpPr>
        <p:spPr>
          <a:xfrm>
            <a:off x="4185725"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9" name="object 29"/>
          <p:cNvSpPr txBox="1"/>
          <p:nvPr/>
        </p:nvSpPr>
        <p:spPr>
          <a:xfrm>
            <a:off x="4006576"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32698</a:t>
            </a:r>
            <a:endParaRPr sz="2160">
              <a:latin typeface="Calibri"/>
              <a:cs typeface="Calibri"/>
            </a:endParaRPr>
          </a:p>
        </p:txBody>
      </p:sp>
      <p:grpSp>
        <p:nvGrpSpPr>
          <p:cNvPr id="30" name="object 30"/>
          <p:cNvGrpSpPr/>
          <p:nvPr/>
        </p:nvGrpSpPr>
        <p:grpSpPr>
          <a:xfrm>
            <a:off x="8432920" y="1363981"/>
            <a:ext cx="2182367" cy="5996178"/>
            <a:chOff x="7027433" y="1136650"/>
            <a:chExt cx="1818639" cy="4996815"/>
          </a:xfrm>
        </p:grpSpPr>
        <p:sp>
          <p:nvSpPr>
            <p:cNvPr id="31" name="object 31"/>
            <p:cNvSpPr/>
            <p:nvPr/>
          </p:nvSpPr>
          <p:spPr>
            <a:xfrm>
              <a:off x="7033783" y="1143000"/>
              <a:ext cx="1805939" cy="4984115"/>
            </a:xfrm>
            <a:custGeom>
              <a:avLst/>
              <a:gdLst/>
              <a:ahLst/>
              <a:cxnLst/>
              <a:rect l="l" t="t" r="r" b="b"/>
              <a:pathLst>
                <a:path w="1805940"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32" name="object 32"/>
            <p:cNvSpPr/>
            <p:nvPr/>
          </p:nvSpPr>
          <p:spPr>
            <a:xfrm>
              <a:off x="7033783" y="1143000"/>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33" name="object 33"/>
          <p:cNvSpPr txBox="1"/>
          <p:nvPr/>
        </p:nvSpPr>
        <p:spPr>
          <a:xfrm>
            <a:off x="8798099"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34" name="object 34"/>
          <p:cNvGrpSpPr/>
          <p:nvPr/>
        </p:nvGrpSpPr>
        <p:grpSpPr>
          <a:xfrm>
            <a:off x="8707255" y="5605389"/>
            <a:ext cx="1607820" cy="1162050"/>
            <a:chOff x="7256046" y="4671157"/>
            <a:chExt cx="1339850" cy="968375"/>
          </a:xfrm>
        </p:grpSpPr>
        <p:sp>
          <p:nvSpPr>
            <p:cNvPr id="35" name="object 35"/>
            <p:cNvSpPr/>
            <p:nvPr/>
          </p:nvSpPr>
          <p:spPr>
            <a:xfrm>
              <a:off x="7262396"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36" name="object 36"/>
            <p:cNvSpPr/>
            <p:nvPr/>
          </p:nvSpPr>
          <p:spPr>
            <a:xfrm>
              <a:off x="7262396"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37" name="object 37"/>
          <p:cNvSpPr txBox="1"/>
          <p:nvPr/>
        </p:nvSpPr>
        <p:spPr>
          <a:xfrm>
            <a:off x="8714875"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38" name="object 38"/>
          <p:cNvGrpSpPr/>
          <p:nvPr/>
        </p:nvGrpSpPr>
        <p:grpSpPr>
          <a:xfrm>
            <a:off x="8707255" y="4049909"/>
            <a:ext cx="1607820" cy="1227582"/>
            <a:chOff x="7256046" y="3374924"/>
            <a:chExt cx="1339850" cy="1022985"/>
          </a:xfrm>
        </p:grpSpPr>
        <p:sp>
          <p:nvSpPr>
            <p:cNvPr id="39" name="object 39"/>
            <p:cNvSpPr/>
            <p:nvPr/>
          </p:nvSpPr>
          <p:spPr>
            <a:xfrm>
              <a:off x="7262396"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0" name="object 40"/>
            <p:cNvSpPr/>
            <p:nvPr/>
          </p:nvSpPr>
          <p:spPr>
            <a:xfrm>
              <a:off x="7262396"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41" name="object 41"/>
          <p:cNvSpPr txBox="1"/>
          <p:nvPr/>
        </p:nvSpPr>
        <p:spPr>
          <a:xfrm>
            <a:off x="9437213"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42" name="object 42"/>
          <p:cNvGrpSpPr/>
          <p:nvPr/>
        </p:nvGrpSpPr>
        <p:grpSpPr>
          <a:xfrm>
            <a:off x="8730924" y="4049909"/>
            <a:ext cx="1423416" cy="972312"/>
            <a:chOff x="7275770" y="3374924"/>
            <a:chExt cx="1186180" cy="810260"/>
          </a:xfrm>
        </p:grpSpPr>
        <p:pic>
          <p:nvPicPr>
            <p:cNvPr id="43" name="object 43"/>
            <p:cNvPicPr/>
            <p:nvPr/>
          </p:nvPicPr>
          <p:blipFill>
            <a:blip r:embed="rId2" cstate="print"/>
            <a:stretch>
              <a:fillRect/>
            </a:stretch>
          </p:blipFill>
          <p:spPr>
            <a:xfrm>
              <a:off x="7275770" y="3813947"/>
              <a:ext cx="1185706" cy="370741"/>
            </a:xfrm>
            <a:prstGeom prst="rect">
              <a:avLst/>
            </a:prstGeom>
          </p:spPr>
        </p:pic>
        <p:sp>
          <p:nvSpPr>
            <p:cNvPr id="44" name="object 44"/>
            <p:cNvSpPr/>
            <p:nvPr/>
          </p:nvSpPr>
          <p:spPr>
            <a:xfrm>
              <a:off x="7581900" y="3381274"/>
              <a:ext cx="721360" cy="210820"/>
            </a:xfrm>
            <a:custGeom>
              <a:avLst/>
              <a:gdLst/>
              <a:ahLst/>
              <a:cxnLst/>
              <a:rect l="l" t="t" r="r" b="b"/>
              <a:pathLst>
                <a:path w="721359"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45" name="object 45"/>
          <p:cNvSpPr txBox="1"/>
          <p:nvPr/>
        </p:nvSpPr>
        <p:spPr>
          <a:xfrm>
            <a:off x="9105900"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46" name="object 46"/>
          <p:cNvSpPr txBox="1"/>
          <p:nvPr/>
        </p:nvSpPr>
        <p:spPr>
          <a:xfrm>
            <a:off x="8926751"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32713</a:t>
            </a:r>
            <a:endParaRPr sz="2160">
              <a:latin typeface="Calibri"/>
              <a:cs typeface="Calibri"/>
            </a:endParaRPr>
          </a:p>
        </p:txBody>
      </p:sp>
      <p:grpSp>
        <p:nvGrpSpPr>
          <p:cNvPr id="47" name="object 47"/>
          <p:cNvGrpSpPr/>
          <p:nvPr/>
        </p:nvGrpSpPr>
        <p:grpSpPr>
          <a:xfrm>
            <a:off x="8707255" y="2102948"/>
            <a:ext cx="1607820" cy="1227582"/>
            <a:chOff x="7256046" y="1752456"/>
            <a:chExt cx="1339850" cy="1022985"/>
          </a:xfrm>
        </p:grpSpPr>
        <p:sp>
          <p:nvSpPr>
            <p:cNvPr id="48" name="object 48"/>
            <p:cNvSpPr/>
            <p:nvPr/>
          </p:nvSpPr>
          <p:spPr>
            <a:xfrm>
              <a:off x="7262396"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9" name="object 49"/>
            <p:cNvSpPr/>
            <p:nvPr/>
          </p:nvSpPr>
          <p:spPr>
            <a:xfrm>
              <a:off x="7262396"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50" name="object 50"/>
          <p:cNvSpPr txBox="1"/>
          <p:nvPr/>
        </p:nvSpPr>
        <p:spPr>
          <a:xfrm>
            <a:off x="9437213"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51" name="object 51"/>
          <p:cNvGrpSpPr/>
          <p:nvPr/>
        </p:nvGrpSpPr>
        <p:grpSpPr>
          <a:xfrm>
            <a:off x="8730924" y="2102947"/>
            <a:ext cx="1423416" cy="972312"/>
            <a:chOff x="7275770" y="1752456"/>
            <a:chExt cx="1186180" cy="810260"/>
          </a:xfrm>
        </p:grpSpPr>
        <p:pic>
          <p:nvPicPr>
            <p:cNvPr id="52" name="object 52"/>
            <p:cNvPicPr/>
            <p:nvPr/>
          </p:nvPicPr>
          <p:blipFill>
            <a:blip r:embed="rId2" cstate="print"/>
            <a:stretch>
              <a:fillRect/>
            </a:stretch>
          </p:blipFill>
          <p:spPr>
            <a:xfrm>
              <a:off x="7275770" y="2191480"/>
              <a:ext cx="1185706" cy="370741"/>
            </a:xfrm>
            <a:prstGeom prst="rect">
              <a:avLst/>
            </a:prstGeom>
          </p:spPr>
        </p:pic>
        <p:sp>
          <p:nvSpPr>
            <p:cNvPr id="53" name="object 53"/>
            <p:cNvSpPr/>
            <p:nvPr/>
          </p:nvSpPr>
          <p:spPr>
            <a:xfrm>
              <a:off x="7581900" y="1758806"/>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54" name="object 54"/>
          <p:cNvSpPr txBox="1"/>
          <p:nvPr/>
        </p:nvSpPr>
        <p:spPr>
          <a:xfrm>
            <a:off x="9105900"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55" name="object 55"/>
          <p:cNvSpPr txBox="1"/>
          <p:nvPr/>
        </p:nvSpPr>
        <p:spPr>
          <a:xfrm>
            <a:off x="8926751"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32667</a:t>
            </a:r>
            <a:endParaRPr sz="2160">
              <a:latin typeface="Calibri"/>
              <a:cs typeface="Calibri"/>
            </a:endParaRPr>
          </a:p>
        </p:txBody>
      </p:sp>
      <p:sp>
        <p:nvSpPr>
          <p:cNvPr id="56" name="object 56"/>
          <p:cNvSpPr txBox="1"/>
          <p:nvPr/>
        </p:nvSpPr>
        <p:spPr>
          <a:xfrm>
            <a:off x="6398051" y="5274868"/>
            <a:ext cx="1421130" cy="606320"/>
          </a:xfrm>
          <a:prstGeom prst="rect">
            <a:avLst/>
          </a:prstGeom>
        </p:spPr>
        <p:txBody>
          <a:bodyPr vert="horz" wrap="square" lIns="0" tIns="15240" rIns="0" bIns="0" rtlCol="0">
            <a:spAutoFit/>
          </a:bodyPr>
          <a:lstStyle/>
          <a:p>
            <a:pPr marL="15240" marR="6096" indent="137160">
              <a:spcBef>
                <a:spcPts val="120"/>
              </a:spcBef>
            </a:pPr>
            <a:r>
              <a:rPr sz="1920" spc="-12" dirty="0">
                <a:latin typeface="Calibri"/>
                <a:cs typeface="Calibri"/>
              </a:rPr>
              <a:t>Application </a:t>
            </a:r>
            <a:r>
              <a:rPr sz="1920" dirty="0">
                <a:latin typeface="Calibri"/>
                <a:cs typeface="Calibri"/>
              </a:rPr>
              <a:t>Load</a:t>
            </a:r>
            <a:r>
              <a:rPr sz="1920" spc="-6" dirty="0">
                <a:latin typeface="Calibri"/>
                <a:cs typeface="Calibri"/>
              </a:rPr>
              <a:t> </a:t>
            </a:r>
            <a:r>
              <a:rPr sz="1920" spc="-12" dirty="0">
                <a:latin typeface="Calibri"/>
                <a:cs typeface="Calibri"/>
              </a:rPr>
              <a:t>Balancer</a:t>
            </a:r>
            <a:endParaRPr sz="1920">
              <a:latin typeface="Calibri"/>
              <a:cs typeface="Calibri"/>
            </a:endParaRPr>
          </a:p>
        </p:txBody>
      </p:sp>
      <p:sp>
        <p:nvSpPr>
          <p:cNvPr id="57" name="object 57"/>
          <p:cNvSpPr txBox="1"/>
          <p:nvPr/>
        </p:nvSpPr>
        <p:spPr>
          <a:xfrm>
            <a:off x="6312553" y="6160008"/>
            <a:ext cx="1592580" cy="617605"/>
          </a:xfrm>
          <a:prstGeom prst="rect">
            <a:avLst/>
          </a:prstGeom>
        </p:spPr>
        <p:txBody>
          <a:bodyPr vert="horz" wrap="square" lIns="0" tIns="27432" rIns="0" bIns="0" rtlCol="0">
            <a:spAutoFit/>
          </a:bodyPr>
          <a:lstStyle/>
          <a:p>
            <a:pPr marL="15240" marR="6096" indent="94488">
              <a:lnSpc>
                <a:spcPts val="2280"/>
              </a:lnSpc>
              <a:spcBef>
                <a:spcPts val="216"/>
              </a:spcBef>
            </a:pPr>
            <a:r>
              <a:rPr sz="1920" dirty="0">
                <a:latin typeface="Calibri"/>
                <a:cs typeface="Calibri"/>
              </a:rPr>
              <a:t>With</a:t>
            </a:r>
            <a:r>
              <a:rPr sz="1920" spc="-12" dirty="0">
                <a:latin typeface="Calibri"/>
                <a:cs typeface="Calibri"/>
              </a:rPr>
              <a:t> dynamic </a:t>
            </a:r>
            <a:r>
              <a:rPr sz="1920" dirty="0">
                <a:latin typeface="Calibri"/>
                <a:cs typeface="Calibri"/>
              </a:rPr>
              <a:t>port </a:t>
            </a:r>
            <a:r>
              <a:rPr sz="1920" spc="-12" dirty="0">
                <a:latin typeface="Calibri"/>
                <a:cs typeface="Calibri"/>
              </a:rPr>
              <a:t>forwarding</a:t>
            </a:r>
            <a:endParaRPr sz="1920">
              <a:latin typeface="Calibri"/>
              <a:cs typeface="Calibri"/>
            </a:endParaRPr>
          </a:p>
        </p:txBody>
      </p:sp>
      <p:grpSp>
        <p:nvGrpSpPr>
          <p:cNvPr id="58" name="object 58"/>
          <p:cNvGrpSpPr/>
          <p:nvPr/>
        </p:nvGrpSpPr>
        <p:grpSpPr>
          <a:xfrm>
            <a:off x="5233595" y="1985855"/>
            <a:ext cx="3693414" cy="3083814"/>
            <a:chOff x="4361329" y="1654879"/>
            <a:chExt cx="3077845" cy="2569845"/>
          </a:xfrm>
        </p:grpSpPr>
        <p:pic>
          <p:nvPicPr>
            <p:cNvPr id="59" name="object 59"/>
            <p:cNvPicPr/>
            <p:nvPr/>
          </p:nvPicPr>
          <p:blipFill>
            <a:blip r:embed="rId3" cstate="print"/>
            <a:stretch>
              <a:fillRect/>
            </a:stretch>
          </p:blipFill>
          <p:spPr>
            <a:xfrm>
              <a:off x="5478208" y="3173418"/>
              <a:ext cx="1011147" cy="1050801"/>
            </a:xfrm>
            <a:prstGeom prst="rect">
              <a:avLst/>
            </a:prstGeom>
          </p:spPr>
        </p:pic>
        <p:sp>
          <p:nvSpPr>
            <p:cNvPr id="60" name="object 60"/>
            <p:cNvSpPr/>
            <p:nvPr/>
          </p:nvSpPr>
          <p:spPr>
            <a:xfrm>
              <a:off x="4361319" y="1654885"/>
              <a:ext cx="3077845" cy="2047239"/>
            </a:xfrm>
            <a:custGeom>
              <a:avLst/>
              <a:gdLst/>
              <a:ahLst/>
              <a:cxnLst/>
              <a:rect l="l" t="t" r="r" b="b"/>
              <a:pathLst>
                <a:path w="3077845" h="2047239">
                  <a:moveTo>
                    <a:pt x="1118006" y="2040966"/>
                  </a:moveTo>
                  <a:lnTo>
                    <a:pt x="72415" y="1646402"/>
                  </a:lnTo>
                  <a:lnTo>
                    <a:pt x="74104" y="1641919"/>
                  </a:lnTo>
                  <a:lnTo>
                    <a:pt x="84747" y="1613725"/>
                  </a:lnTo>
                  <a:lnTo>
                    <a:pt x="0" y="1622463"/>
                  </a:lnTo>
                  <a:lnTo>
                    <a:pt x="57848" y="1685010"/>
                  </a:lnTo>
                  <a:lnTo>
                    <a:pt x="70180" y="1652346"/>
                  </a:lnTo>
                  <a:lnTo>
                    <a:pt x="1115758" y="2046909"/>
                  </a:lnTo>
                  <a:lnTo>
                    <a:pt x="1118006" y="2040966"/>
                  </a:lnTo>
                  <a:close/>
                </a:path>
                <a:path w="3077845" h="2047239">
                  <a:moveTo>
                    <a:pt x="1194422" y="1737118"/>
                  </a:moveTo>
                  <a:lnTo>
                    <a:pt x="45707" y="61061"/>
                  </a:lnTo>
                  <a:lnTo>
                    <a:pt x="60985" y="50584"/>
                  </a:lnTo>
                  <a:lnTo>
                    <a:pt x="74510" y="41313"/>
                  </a:lnTo>
                  <a:lnTo>
                    <a:pt x="0" y="0"/>
                  </a:lnTo>
                  <a:lnTo>
                    <a:pt x="11658" y="84391"/>
                  </a:lnTo>
                  <a:lnTo>
                    <a:pt x="40462" y="64655"/>
                  </a:lnTo>
                  <a:lnTo>
                    <a:pt x="1189177" y="1740712"/>
                  </a:lnTo>
                  <a:lnTo>
                    <a:pt x="1194422" y="1737118"/>
                  </a:lnTo>
                  <a:close/>
                </a:path>
                <a:path w="3077845" h="2047239">
                  <a:moveTo>
                    <a:pt x="1660563" y="1442339"/>
                  </a:moveTo>
                  <a:lnTo>
                    <a:pt x="1625625" y="1442339"/>
                  </a:lnTo>
                  <a:lnTo>
                    <a:pt x="1625625" y="721969"/>
                  </a:lnTo>
                  <a:lnTo>
                    <a:pt x="1619275" y="721969"/>
                  </a:lnTo>
                  <a:lnTo>
                    <a:pt x="1619275" y="1442339"/>
                  </a:lnTo>
                  <a:lnTo>
                    <a:pt x="1584363" y="1442339"/>
                  </a:lnTo>
                  <a:lnTo>
                    <a:pt x="1622463" y="1518539"/>
                  </a:lnTo>
                  <a:lnTo>
                    <a:pt x="1654213" y="1455039"/>
                  </a:lnTo>
                  <a:lnTo>
                    <a:pt x="1660563" y="1442339"/>
                  </a:lnTo>
                  <a:close/>
                </a:path>
                <a:path w="3077845" h="2047239">
                  <a:moveTo>
                    <a:pt x="3077629" y="1622463"/>
                  </a:moveTo>
                  <a:lnTo>
                    <a:pt x="2992526" y="1618551"/>
                  </a:lnTo>
                  <a:lnTo>
                    <a:pt x="3006699" y="1650479"/>
                  </a:lnTo>
                  <a:lnTo>
                    <a:pt x="2126742" y="2041042"/>
                  </a:lnTo>
                  <a:lnTo>
                    <a:pt x="2129320" y="2046846"/>
                  </a:lnTo>
                  <a:lnTo>
                    <a:pt x="3009277" y="1656283"/>
                  </a:lnTo>
                  <a:lnTo>
                    <a:pt x="3023438" y="1688198"/>
                  </a:lnTo>
                  <a:lnTo>
                    <a:pt x="3058795" y="1645323"/>
                  </a:lnTo>
                  <a:lnTo>
                    <a:pt x="3077629" y="1622463"/>
                  </a:lnTo>
                  <a:close/>
                </a:path>
                <a:path w="3077845" h="2047239">
                  <a:moveTo>
                    <a:pt x="3077629" y="0"/>
                  </a:moveTo>
                  <a:lnTo>
                    <a:pt x="3006077" y="46228"/>
                  </a:lnTo>
                  <a:lnTo>
                    <a:pt x="3036138" y="63995"/>
                  </a:lnTo>
                  <a:lnTo>
                    <a:pt x="2047519" y="1737309"/>
                  </a:lnTo>
                  <a:lnTo>
                    <a:pt x="2052993" y="1740535"/>
                  </a:lnTo>
                  <a:lnTo>
                    <a:pt x="3041612" y="67221"/>
                  </a:lnTo>
                  <a:lnTo>
                    <a:pt x="3071672" y="84988"/>
                  </a:lnTo>
                  <a:lnTo>
                    <a:pt x="3073908" y="53060"/>
                  </a:lnTo>
                  <a:lnTo>
                    <a:pt x="3077629" y="0"/>
                  </a:lnTo>
                  <a:close/>
                </a:path>
              </a:pathLst>
            </a:custGeom>
            <a:solidFill>
              <a:srgbClr val="444949"/>
            </a:solidFill>
          </p:spPr>
          <p:txBody>
            <a:bodyPr wrap="square" lIns="0" tIns="0" rIns="0" bIns="0" rtlCol="0"/>
            <a:lstStyle/>
            <a:p>
              <a:endParaRPr sz="3456"/>
            </a:p>
          </p:txBody>
        </p:sp>
      </p:grpSp>
      <p:sp>
        <p:nvSpPr>
          <p:cNvPr id="61" name="object 61"/>
          <p:cNvSpPr txBox="1"/>
          <p:nvPr/>
        </p:nvSpPr>
        <p:spPr>
          <a:xfrm>
            <a:off x="6868043" y="238414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60907" y="94487"/>
            <a:ext cx="332399" cy="7867650"/>
          </a:xfrm>
          <a:prstGeom prst="rect">
            <a:avLst/>
          </a:prstGeom>
        </p:spPr>
        <p:txBody>
          <a:bodyPr vert="vert" wrap="square" lIns="0" tIns="1524" rIns="0" bIns="0" rtlCol="0">
            <a:spAutoFit/>
          </a:bodyPr>
          <a:lstStyle/>
          <a:p>
            <a:pPr marL="15240">
              <a:spcBef>
                <a:spcPts val="12"/>
              </a:spcBef>
            </a:pPr>
            <a:r>
              <a:rPr sz="2160" b="1" dirty="0">
                <a:latin typeface="Calibri"/>
                <a:cs typeface="Calibri"/>
              </a:rPr>
              <a:t>NOT</a:t>
            </a:r>
            <a:r>
              <a:rPr sz="2160" b="1" spc="-66" dirty="0">
                <a:latin typeface="Calibri"/>
                <a:cs typeface="Calibri"/>
              </a:rPr>
              <a:t> </a:t>
            </a:r>
            <a:r>
              <a:rPr sz="2160" b="1" dirty="0">
                <a:latin typeface="Calibri"/>
                <a:cs typeface="Calibri"/>
              </a:rPr>
              <a:t>FOR</a:t>
            </a:r>
            <a:r>
              <a:rPr sz="2160" b="1" spc="-42" dirty="0">
                <a:latin typeface="Calibri"/>
                <a:cs typeface="Calibri"/>
              </a:rPr>
              <a:t> </a:t>
            </a:r>
            <a:r>
              <a:rPr sz="2160" b="1" dirty="0">
                <a:latin typeface="Calibri"/>
                <a:cs typeface="Calibri"/>
              </a:rPr>
              <a:t>DISTRIBUTION</a:t>
            </a:r>
            <a:r>
              <a:rPr sz="2160" b="1" spc="-42" dirty="0">
                <a:latin typeface="Calibri"/>
                <a:cs typeface="Calibri"/>
              </a:rPr>
              <a:t> </a:t>
            </a:r>
            <a:r>
              <a:rPr sz="2160" b="1" dirty="0">
                <a:latin typeface="Calibri"/>
                <a:cs typeface="Calibri"/>
              </a:rPr>
              <a:t>©</a:t>
            </a:r>
            <a:r>
              <a:rPr sz="2160" b="1" spc="-42" dirty="0">
                <a:latin typeface="Calibri"/>
                <a:cs typeface="Calibri"/>
              </a:rPr>
              <a:t> </a:t>
            </a:r>
            <a:r>
              <a:rPr sz="2160" b="1" dirty="0">
                <a:latin typeface="Calibri"/>
                <a:cs typeface="Calibri"/>
              </a:rPr>
              <a:t>Stephane</a:t>
            </a:r>
            <a:r>
              <a:rPr sz="2160" b="1" spc="-54" dirty="0">
                <a:latin typeface="Calibri"/>
                <a:cs typeface="Calibri"/>
              </a:rPr>
              <a:t> </a:t>
            </a:r>
            <a:r>
              <a:rPr sz="2160" b="1" dirty="0">
                <a:latin typeface="Calibri"/>
                <a:cs typeface="Calibri"/>
              </a:rPr>
              <a:t>Maarek</a:t>
            </a:r>
            <a:r>
              <a:rPr sz="2160" b="1" spc="-36" dirty="0">
                <a:latin typeface="Calibri"/>
                <a:cs typeface="Calibri"/>
              </a:rPr>
              <a:t> </a:t>
            </a:r>
            <a:r>
              <a:rPr sz="2160" b="1" u="sng" spc="-12" dirty="0">
                <a:uFill>
                  <a:solidFill>
                    <a:srgbClr val="0563C1"/>
                  </a:solidFill>
                </a:uFill>
                <a:latin typeface="Calibri"/>
                <a:cs typeface="Calibri"/>
                <a:hlinkClick r:id="rId2">
                  <a:extLst>
                    <a:ext uri="{A12FA001-AC4F-418D-AE19-62706E023703}">
                      <ahyp:hlinkClr xmlns:ahyp="http://schemas.microsoft.com/office/drawing/2018/hyperlinkcolor" val="tx"/>
                    </a:ext>
                  </a:extLst>
                </a:hlinkClick>
              </a:rPr>
              <a:t>www.datacumulus.com</a:t>
            </a:r>
            <a:endParaRPr sz="2160">
              <a:latin typeface="Calibri"/>
              <a:cs typeface="Calibri"/>
            </a:endParaRPr>
          </a:p>
        </p:txBody>
      </p:sp>
      <p:sp>
        <p:nvSpPr>
          <p:cNvPr id="3" name="object 3"/>
          <p:cNvSpPr txBox="1">
            <a:spLocks noGrp="1"/>
          </p:cNvSpPr>
          <p:nvPr>
            <p:ph type="title"/>
          </p:nvPr>
        </p:nvSpPr>
        <p:spPr>
          <a:xfrm>
            <a:off x="1100327" y="440740"/>
            <a:ext cx="1198626" cy="827919"/>
          </a:xfrm>
          <a:prstGeom prst="rect">
            <a:avLst/>
          </a:prstGeom>
        </p:spPr>
        <p:txBody>
          <a:bodyPr vert="horz" wrap="square" lIns="0" tIns="15240" rIns="0" bIns="0" rtlCol="0" anchor="t">
            <a:spAutoFit/>
          </a:bodyPr>
          <a:lstStyle/>
          <a:p>
            <a:pPr marL="15240">
              <a:spcBef>
                <a:spcPts val="120"/>
              </a:spcBef>
            </a:pPr>
            <a:r>
              <a:rPr spc="-114" dirty="0">
                <a:solidFill>
                  <a:schemeClr val="tx1"/>
                </a:solidFill>
              </a:rPr>
              <a:t>ECR</a:t>
            </a:r>
          </a:p>
        </p:txBody>
      </p:sp>
      <p:sp>
        <p:nvSpPr>
          <p:cNvPr id="4" name="object 4"/>
          <p:cNvSpPr txBox="1"/>
          <p:nvPr/>
        </p:nvSpPr>
        <p:spPr>
          <a:xfrm>
            <a:off x="1100327" y="1598980"/>
            <a:ext cx="11393424" cy="394851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So</a:t>
            </a:r>
            <a:r>
              <a:rPr sz="3360" spc="-144" dirty="0">
                <a:latin typeface="Gill Sans MT"/>
                <a:cs typeface="Gill Sans MT"/>
              </a:rPr>
              <a:t> </a:t>
            </a:r>
            <a:r>
              <a:rPr sz="3360" spc="-12" dirty="0">
                <a:latin typeface="Gill Sans MT"/>
                <a:cs typeface="Gill Sans MT"/>
              </a:rPr>
              <a:t>far</a:t>
            </a:r>
            <a:r>
              <a:rPr sz="3360" spc="-126" dirty="0">
                <a:latin typeface="Gill Sans MT"/>
                <a:cs typeface="Gill Sans MT"/>
              </a:rPr>
              <a:t> </a:t>
            </a:r>
            <a:r>
              <a:rPr sz="3360" spc="-30" dirty="0">
                <a:latin typeface="Gill Sans MT"/>
                <a:cs typeface="Gill Sans MT"/>
              </a:rPr>
              <a:t>we’ve</a:t>
            </a:r>
            <a:r>
              <a:rPr sz="3360" spc="-137" dirty="0">
                <a:latin typeface="Gill Sans MT"/>
                <a:cs typeface="Gill Sans MT"/>
              </a:rPr>
              <a:t> </a:t>
            </a:r>
            <a:r>
              <a:rPr sz="3360" dirty="0">
                <a:latin typeface="Gill Sans MT"/>
                <a:cs typeface="Gill Sans MT"/>
              </a:rPr>
              <a:t>been</a:t>
            </a:r>
            <a:r>
              <a:rPr sz="3360" spc="-132" dirty="0">
                <a:latin typeface="Gill Sans MT"/>
                <a:cs typeface="Gill Sans MT"/>
              </a:rPr>
              <a:t> </a:t>
            </a:r>
            <a:r>
              <a:rPr sz="3360" spc="-24" dirty="0">
                <a:latin typeface="Gill Sans MT"/>
                <a:cs typeface="Gill Sans MT"/>
              </a:rPr>
              <a:t>using</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spc="-12" dirty="0">
                <a:latin typeface="Gill Sans MT"/>
                <a:cs typeface="Gill Sans MT"/>
              </a:rPr>
              <a:t>images</a:t>
            </a:r>
            <a:r>
              <a:rPr sz="3360" spc="-137" dirty="0">
                <a:latin typeface="Gill Sans MT"/>
                <a:cs typeface="Gill Sans MT"/>
              </a:rPr>
              <a:t> </a:t>
            </a:r>
            <a:r>
              <a:rPr sz="3360" spc="-24" dirty="0">
                <a:latin typeface="Gill Sans MT"/>
                <a:cs typeface="Gill Sans MT"/>
              </a:rPr>
              <a:t>from</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Hub</a:t>
            </a:r>
            <a:r>
              <a:rPr sz="3360" spc="-137" dirty="0">
                <a:latin typeface="Gill Sans MT"/>
                <a:cs typeface="Gill Sans MT"/>
              </a:rPr>
              <a:t> </a:t>
            </a:r>
            <a:r>
              <a:rPr sz="3360" spc="-12" dirty="0">
                <a:latin typeface="Gill Sans MT"/>
                <a:cs typeface="Gill Sans MT"/>
              </a:rPr>
              <a:t>(public)</a:t>
            </a:r>
            <a:endParaRPr sz="3360">
              <a:latin typeface="Gill Sans MT"/>
              <a:cs typeface="Gill Sans MT"/>
            </a:endParaRPr>
          </a:p>
          <a:p>
            <a:pPr marL="289560" indent="-274320">
              <a:spcBef>
                <a:spcPts val="780"/>
              </a:spcBef>
              <a:buFont typeface="Arial"/>
              <a:buChar char="•"/>
              <a:tabLst>
                <a:tab pos="289560" algn="l"/>
              </a:tabLst>
            </a:pPr>
            <a:r>
              <a:rPr sz="3360" spc="-30" dirty="0">
                <a:latin typeface="Gill Sans MT"/>
                <a:cs typeface="Gill Sans MT"/>
              </a:rPr>
              <a:t>ECR</a:t>
            </a:r>
            <a:r>
              <a:rPr sz="3360" spc="-144" dirty="0">
                <a:latin typeface="Gill Sans MT"/>
                <a:cs typeface="Gill Sans MT"/>
              </a:rPr>
              <a:t> </a:t>
            </a:r>
            <a:r>
              <a:rPr sz="3360" dirty="0">
                <a:latin typeface="Gill Sans MT"/>
                <a:cs typeface="Gill Sans MT"/>
              </a:rPr>
              <a:t>is</a:t>
            </a:r>
            <a:r>
              <a:rPr sz="3360" spc="-132" dirty="0">
                <a:latin typeface="Gill Sans MT"/>
                <a:cs typeface="Gill Sans MT"/>
              </a:rPr>
              <a:t> </a:t>
            </a:r>
            <a:r>
              <a:rPr sz="3360" dirty="0">
                <a:latin typeface="Gill Sans MT"/>
                <a:cs typeface="Gill Sans MT"/>
              </a:rPr>
              <a:t>a</a:t>
            </a:r>
            <a:r>
              <a:rPr sz="3360" spc="-132" dirty="0">
                <a:latin typeface="Gill Sans MT"/>
                <a:cs typeface="Gill Sans MT"/>
              </a:rPr>
              <a:t> </a:t>
            </a:r>
            <a:r>
              <a:rPr sz="3360" spc="-30" dirty="0">
                <a:latin typeface="Gill Sans MT"/>
                <a:cs typeface="Gill Sans MT"/>
              </a:rPr>
              <a:t>private</a:t>
            </a:r>
            <a:r>
              <a:rPr sz="3360" spc="-137"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image</a:t>
            </a:r>
            <a:r>
              <a:rPr sz="3360" spc="-137" dirty="0">
                <a:latin typeface="Gill Sans MT"/>
                <a:cs typeface="Gill Sans MT"/>
              </a:rPr>
              <a:t> </a:t>
            </a:r>
            <a:r>
              <a:rPr sz="3360" spc="-12" dirty="0">
                <a:latin typeface="Gill Sans MT"/>
                <a:cs typeface="Gill Sans MT"/>
              </a:rPr>
              <a:t>repository</a:t>
            </a:r>
            <a:endParaRPr sz="3360">
              <a:latin typeface="Gill Sans MT"/>
              <a:cs typeface="Gill Sans MT"/>
            </a:endParaRPr>
          </a:p>
          <a:p>
            <a:pPr marL="289560" indent="-274320">
              <a:spcBef>
                <a:spcPts val="894"/>
              </a:spcBef>
              <a:buFont typeface="Arial"/>
              <a:buChar char="•"/>
              <a:tabLst>
                <a:tab pos="289560" algn="l"/>
              </a:tabLst>
            </a:pPr>
            <a:r>
              <a:rPr sz="3360" spc="-54" dirty="0">
                <a:latin typeface="Gill Sans MT"/>
                <a:cs typeface="Gill Sans MT"/>
              </a:rPr>
              <a:t>Access</a:t>
            </a:r>
            <a:r>
              <a:rPr sz="3360" spc="-132" dirty="0">
                <a:latin typeface="Gill Sans MT"/>
                <a:cs typeface="Gill Sans MT"/>
              </a:rPr>
              <a:t> </a:t>
            </a:r>
            <a:r>
              <a:rPr sz="3360" dirty="0">
                <a:latin typeface="Gill Sans MT"/>
                <a:cs typeface="Gill Sans MT"/>
              </a:rPr>
              <a:t>is</a:t>
            </a:r>
            <a:r>
              <a:rPr sz="3360" spc="-132" dirty="0">
                <a:latin typeface="Gill Sans MT"/>
                <a:cs typeface="Gill Sans MT"/>
              </a:rPr>
              <a:t> </a:t>
            </a:r>
            <a:r>
              <a:rPr sz="3360" spc="-66" dirty="0">
                <a:latin typeface="Gill Sans MT"/>
                <a:cs typeface="Gill Sans MT"/>
              </a:rPr>
              <a:t>controlled</a:t>
            </a:r>
            <a:r>
              <a:rPr sz="3360" spc="-132" dirty="0">
                <a:latin typeface="Gill Sans MT"/>
                <a:cs typeface="Gill Sans MT"/>
              </a:rPr>
              <a:t> </a:t>
            </a:r>
            <a:r>
              <a:rPr sz="3360" spc="-42" dirty="0">
                <a:latin typeface="Gill Sans MT"/>
                <a:cs typeface="Gill Sans MT"/>
              </a:rPr>
              <a:t>through</a:t>
            </a:r>
            <a:r>
              <a:rPr sz="3360" spc="-126" dirty="0">
                <a:latin typeface="Gill Sans MT"/>
                <a:cs typeface="Gill Sans MT"/>
              </a:rPr>
              <a:t> </a:t>
            </a:r>
            <a:r>
              <a:rPr sz="3360" dirty="0">
                <a:latin typeface="Gill Sans MT"/>
                <a:cs typeface="Gill Sans MT"/>
              </a:rPr>
              <a:t>IAM</a:t>
            </a:r>
            <a:r>
              <a:rPr sz="3360" spc="-132" dirty="0">
                <a:latin typeface="Gill Sans MT"/>
                <a:cs typeface="Gill Sans MT"/>
              </a:rPr>
              <a:t> </a:t>
            </a:r>
            <a:r>
              <a:rPr sz="3360" spc="-42" dirty="0">
                <a:latin typeface="Gill Sans MT"/>
                <a:cs typeface="Gill Sans MT"/>
              </a:rPr>
              <a:t>(permission</a:t>
            </a:r>
            <a:r>
              <a:rPr sz="3360" spc="-126" dirty="0">
                <a:latin typeface="Gill Sans MT"/>
                <a:cs typeface="Gill Sans MT"/>
              </a:rPr>
              <a:t> </a:t>
            </a:r>
            <a:r>
              <a:rPr sz="3360" spc="-78" dirty="0">
                <a:latin typeface="Gill Sans MT"/>
                <a:cs typeface="Gill Sans MT"/>
              </a:rPr>
              <a:t>errors</a:t>
            </a:r>
            <a:r>
              <a:rPr sz="3360" spc="-132" dirty="0">
                <a:latin typeface="Gill Sans MT"/>
                <a:cs typeface="Gill Sans MT"/>
              </a:rPr>
              <a:t> </a:t>
            </a:r>
            <a:r>
              <a:rPr sz="3360" spc="252" dirty="0">
                <a:latin typeface="Gill Sans MT"/>
                <a:cs typeface="Gill Sans MT"/>
              </a:rPr>
              <a:t>=&gt;</a:t>
            </a:r>
            <a:r>
              <a:rPr sz="3360" spc="-126" dirty="0">
                <a:latin typeface="Gill Sans MT"/>
                <a:cs typeface="Gill Sans MT"/>
              </a:rPr>
              <a:t> </a:t>
            </a:r>
            <a:r>
              <a:rPr sz="3360" spc="-12" dirty="0">
                <a:latin typeface="Gill Sans MT"/>
                <a:cs typeface="Gill Sans MT"/>
              </a:rPr>
              <a:t>policy)</a:t>
            </a:r>
            <a:endParaRPr sz="3360">
              <a:latin typeface="Gill Sans MT"/>
              <a:cs typeface="Gill Sans MT"/>
            </a:endParaRPr>
          </a:p>
          <a:p>
            <a:pPr marL="289560" indent="-274320">
              <a:spcBef>
                <a:spcPts val="774"/>
              </a:spcBef>
              <a:buFont typeface="Arial"/>
              <a:buChar char="•"/>
              <a:tabLst>
                <a:tab pos="289560" algn="l"/>
              </a:tabLst>
            </a:pPr>
            <a:r>
              <a:rPr sz="3360" spc="-198" dirty="0">
                <a:latin typeface="Gill Sans MT"/>
                <a:cs typeface="Gill Sans MT"/>
              </a:rPr>
              <a:t>You</a:t>
            </a:r>
            <a:r>
              <a:rPr sz="3360" spc="-36" dirty="0">
                <a:latin typeface="Gill Sans MT"/>
                <a:cs typeface="Gill Sans MT"/>
              </a:rPr>
              <a:t> </a:t>
            </a:r>
            <a:r>
              <a:rPr sz="3360" dirty="0">
                <a:latin typeface="Gill Sans MT"/>
                <a:cs typeface="Gill Sans MT"/>
              </a:rPr>
              <a:t>need</a:t>
            </a:r>
            <a:r>
              <a:rPr sz="3360" spc="-228"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run</a:t>
            </a:r>
            <a:r>
              <a:rPr sz="3360" spc="-126" dirty="0">
                <a:latin typeface="Gill Sans MT"/>
                <a:cs typeface="Gill Sans MT"/>
              </a:rPr>
              <a:t> </a:t>
            </a:r>
            <a:r>
              <a:rPr sz="3360" dirty="0">
                <a:latin typeface="Gill Sans MT"/>
                <a:cs typeface="Gill Sans MT"/>
              </a:rPr>
              <a:t>some</a:t>
            </a:r>
            <a:r>
              <a:rPr sz="3360" spc="-132" dirty="0">
                <a:latin typeface="Gill Sans MT"/>
                <a:cs typeface="Gill Sans MT"/>
              </a:rPr>
              <a:t> </a:t>
            </a:r>
            <a:r>
              <a:rPr sz="3360" spc="-12" dirty="0">
                <a:latin typeface="Gill Sans MT"/>
                <a:cs typeface="Gill Sans MT"/>
              </a:rPr>
              <a:t>commands</a:t>
            </a:r>
            <a:r>
              <a:rPr sz="3360" spc="-137"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push</a:t>
            </a:r>
            <a:r>
              <a:rPr sz="3360" spc="-126" dirty="0">
                <a:latin typeface="Gill Sans MT"/>
                <a:cs typeface="Gill Sans MT"/>
              </a:rPr>
              <a:t> </a:t>
            </a:r>
            <a:r>
              <a:rPr sz="3360" spc="-12" dirty="0">
                <a:latin typeface="Gill Sans MT"/>
                <a:cs typeface="Gill Sans MT"/>
              </a:rPr>
              <a:t>pull:</a:t>
            </a:r>
            <a:endParaRPr sz="3360">
              <a:latin typeface="Gill Sans MT"/>
              <a:cs typeface="Gill Sans MT"/>
            </a:endParaRPr>
          </a:p>
          <a:p>
            <a:pPr marL="838200" lvl="1" indent="-274320">
              <a:spcBef>
                <a:spcPts val="282"/>
              </a:spcBef>
              <a:buFont typeface="Arial"/>
              <a:buChar char="•"/>
              <a:tabLst>
                <a:tab pos="838200" algn="l"/>
              </a:tabLst>
            </a:pPr>
            <a:r>
              <a:rPr spc="-12" dirty="0">
                <a:latin typeface="Gill Sans MT"/>
                <a:cs typeface="Gill Sans MT"/>
              </a:rPr>
              <a:t>$(aws</a:t>
            </a:r>
            <a:r>
              <a:rPr spc="-96" dirty="0">
                <a:latin typeface="Gill Sans MT"/>
                <a:cs typeface="Gill Sans MT"/>
              </a:rPr>
              <a:t> </a:t>
            </a:r>
            <a:r>
              <a:rPr spc="-48" dirty="0">
                <a:latin typeface="Gill Sans MT"/>
                <a:cs typeface="Gill Sans MT"/>
              </a:rPr>
              <a:t>ecr</a:t>
            </a:r>
            <a:r>
              <a:rPr spc="-96" dirty="0">
                <a:latin typeface="Gill Sans MT"/>
                <a:cs typeface="Gill Sans MT"/>
              </a:rPr>
              <a:t> </a:t>
            </a:r>
            <a:r>
              <a:rPr spc="-48" dirty="0">
                <a:latin typeface="Gill Sans MT"/>
                <a:cs typeface="Gill Sans MT"/>
              </a:rPr>
              <a:t>get-</a:t>
            </a:r>
            <a:r>
              <a:rPr spc="-30" dirty="0">
                <a:latin typeface="Gill Sans MT"/>
                <a:cs typeface="Gill Sans MT"/>
              </a:rPr>
              <a:t>login</a:t>
            </a:r>
            <a:r>
              <a:rPr spc="-102" dirty="0">
                <a:latin typeface="Gill Sans MT"/>
                <a:cs typeface="Gill Sans MT"/>
              </a:rPr>
              <a:t> </a:t>
            </a:r>
            <a:r>
              <a:rPr spc="-54" dirty="0">
                <a:latin typeface="Gill Sans MT"/>
                <a:cs typeface="Gill Sans MT"/>
              </a:rPr>
              <a:t>--</a:t>
            </a:r>
            <a:r>
              <a:rPr spc="-48" dirty="0">
                <a:latin typeface="Gill Sans MT"/>
                <a:cs typeface="Gill Sans MT"/>
              </a:rPr>
              <a:t>no-</a:t>
            </a:r>
            <a:r>
              <a:rPr spc="-60" dirty="0">
                <a:latin typeface="Gill Sans MT"/>
                <a:cs typeface="Gill Sans MT"/>
              </a:rPr>
              <a:t>include-</a:t>
            </a:r>
            <a:r>
              <a:rPr spc="-12" dirty="0">
                <a:latin typeface="Gill Sans MT"/>
                <a:cs typeface="Gill Sans MT"/>
              </a:rPr>
              <a:t>email</a:t>
            </a:r>
            <a:r>
              <a:rPr spc="-96" dirty="0">
                <a:latin typeface="Gill Sans MT"/>
                <a:cs typeface="Gill Sans MT"/>
              </a:rPr>
              <a:t> </a:t>
            </a:r>
            <a:r>
              <a:rPr spc="-54" dirty="0">
                <a:latin typeface="Gill Sans MT"/>
                <a:cs typeface="Gill Sans MT"/>
              </a:rPr>
              <a:t>--</a:t>
            </a:r>
            <a:r>
              <a:rPr spc="-42" dirty="0">
                <a:latin typeface="Gill Sans MT"/>
                <a:cs typeface="Gill Sans MT"/>
              </a:rPr>
              <a:t>region</a:t>
            </a:r>
            <a:r>
              <a:rPr spc="-102" dirty="0">
                <a:latin typeface="Gill Sans MT"/>
                <a:cs typeface="Gill Sans MT"/>
              </a:rPr>
              <a:t> </a:t>
            </a:r>
            <a:r>
              <a:rPr spc="-36" dirty="0">
                <a:latin typeface="Gill Sans MT"/>
                <a:cs typeface="Gill Sans MT"/>
              </a:rPr>
              <a:t>eu-</a:t>
            </a:r>
            <a:r>
              <a:rPr spc="-72" dirty="0">
                <a:latin typeface="Gill Sans MT"/>
                <a:cs typeface="Gill Sans MT"/>
              </a:rPr>
              <a:t>west-</a:t>
            </a:r>
            <a:r>
              <a:rPr spc="-30" dirty="0">
                <a:latin typeface="Gill Sans MT"/>
                <a:cs typeface="Gill Sans MT"/>
              </a:rPr>
              <a:t>1)</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90" dirty="0">
                <a:latin typeface="Gill Sans MT"/>
                <a:cs typeface="Gill Sans MT"/>
              </a:rPr>
              <a:t> </a:t>
            </a:r>
            <a:r>
              <a:rPr dirty="0">
                <a:latin typeface="Gill Sans MT"/>
                <a:cs typeface="Gill Sans MT"/>
              </a:rPr>
              <a:t>push</a:t>
            </a:r>
            <a:r>
              <a:rPr spc="-90"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108" dirty="0">
                <a:latin typeface="Gill Sans MT"/>
                <a:cs typeface="Gill Sans MT"/>
              </a:rPr>
              <a:t> </a:t>
            </a:r>
            <a:r>
              <a:rPr spc="-12" dirty="0">
                <a:latin typeface="Gill Sans MT"/>
                <a:cs typeface="Gill Sans MT"/>
              </a:rPr>
              <a:t>pull</a:t>
            </a:r>
            <a:r>
              <a:rPr spc="-102"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p:txBody>
      </p:sp>
      <p:pic>
        <p:nvPicPr>
          <p:cNvPr id="5" name="object 5"/>
          <p:cNvPicPr/>
          <p:nvPr/>
        </p:nvPicPr>
        <p:blipFill>
          <a:blip r:embed="rId3" cstate="print"/>
          <a:stretch>
            <a:fillRect/>
          </a:stretch>
        </p:blipFill>
        <p:spPr>
          <a:xfrm>
            <a:off x="12483602" y="384028"/>
            <a:ext cx="1426877" cy="1472908"/>
          </a:xfrm>
          <a:prstGeom prst="rect">
            <a:avLst/>
          </a:prstGeom>
        </p:spPr>
      </p:pic>
      <p:sp>
        <p:nvSpPr>
          <p:cNvPr id="6" name="object 6"/>
          <p:cNvSpPr txBox="1"/>
          <p:nvPr/>
        </p:nvSpPr>
        <p:spPr>
          <a:xfrm>
            <a:off x="290271" y="7762253"/>
            <a:ext cx="1532382" cy="227755"/>
          </a:xfrm>
          <a:prstGeom prst="rect">
            <a:avLst/>
          </a:prstGeom>
        </p:spPr>
        <p:txBody>
          <a:bodyPr vert="horz" wrap="square" lIns="0" tIns="6096" rIns="0" bIns="0" rtlCol="0">
            <a:spAutoFit/>
          </a:bodyPr>
          <a:lstStyle/>
          <a:p>
            <a:pPr marL="15240">
              <a:spcBef>
                <a:spcPts val="48"/>
              </a:spcBef>
            </a:pPr>
            <a:r>
              <a:rPr sz="1440" dirty="0">
                <a:latin typeface="Calibri"/>
                <a:cs typeface="Calibri"/>
              </a:rPr>
              <a:t>©</a:t>
            </a:r>
            <a:r>
              <a:rPr sz="1440" spc="-36" dirty="0">
                <a:latin typeface="Calibri"/>
                <a:cs typeface="Calibri"/>
              </a:rPr>
              <a:t> </a:t>
            </a:r>
            <a:r>
              <a:rPr sz="1440" dirty="0">
                <a:latin typeface="Calibri"/>
                <a:cs typeface="Calibri"/>
              </a:rPr>
              <a:t>Stephane</a:t>
            </a:r>
            <a:r>
              <a:rPr sz="1440" spc="-24" dirty="0">
                <a:latin typeface="Calibri"/>
                <a:cs typeface="Calibri"/>
              </a:rPr>
              <a:t> </a:t>
            </a:r>
            <a:r>
              <a:rPr sz="1440" spc="-12" dirty="0">
                <a:latin typeface="Calibri"/>
                <a:cs typeface="Calibri"/>
              </a:rPr>
              <a:t>Maarek</a:t>
            </a:r>
            <a:endParaRPr sz="144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AWS </a:t>
            </a:r>
            <a:r>
              <a:rPr lang="en-US" dirty="0" err="1"/>
              <a:t>Fargate</a:t>
            </a:r>
            <a:r>
              <a:rPr lang="en-US" dirty="0"/>
              <a:t>?</a:t>
            </a:r>
          </a:p>
        </p:txBody>
      </p:sp>
    </p:spTree>
    <p:extLst>
      <p:ext uri="{BB962C8B-B14F-4D97-AF65-F5344CB8AC3E}">
        <p14:creationId xmlns:p14="http://schemas.microsoft.com/office/powerpoint/2010/main" val="111632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a:xfrm>
            <a:off x="560070" y="3724052"/>
            <a:ext cx="13510260" cy="993392"/>
          </a:xfrm>
        </p:spPr>
        <p:txBody>
          <a:bodyPr/>
          <a:lstStyle/>
          <a:p>
            <a:pPr algn="ctr"/>
            <a:r>
              <a:rPr lang="en-US" sz="4400" dirty="0"/>
              <a:t>Day 1 – Serverless Lambda</a:t>
            </a:r>
            <a:endParaRPr lang="th-TH" sz="4400" dirty="0"/>
          </a:p>
        </p:txBody>
      </p:sp>
    </p:spTree>
    <p:extLst>
      <p:ext uri="{BB962C8B-B14F-4D97-AF65-F5344CB8AC3E}">
        <p14:creationId xmlns:p14="http://schemas.microsoft.com/office/powerpoint/2010/main" val="582141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EBDFD830-5EEE-2D46-9FD0-796D2E0EF267}"/>
              </a:ext>
            </a:extLst>
          </p:cNvPr>
          <p:cNvSpPr>
            <a:spLocks noGrp="1"/>
          </p:cNvSpPr>
          <p:nvPr>
            <p:ph type="title"/>
          </p:nvPr>
        </p:nvSpPr>
        <p:spPr>
          <a:xfrm>
            <a:off x="560070" y="604028"/>
            <a:ext cx="13510260" cy="967888"/>
          </a:xfrm>
        </p:spPr>
        <p:txBody>
          <a:bodyPr/>
          <a:lstStyle/>
          <a:p>
            <a:r>
              <a:rPr lang="en-US" sz="4000" dirty="0"/>
              <a:t>AWS </a:t>
            </a:r>
            <a:r>
              <a:rPr lang="en-US" sz="4000" dirty="0" err="1"/>
              <a:t>Fargate</a:t>
            </a:r>
            <a:r>
              <a:rPr lang="en-US" sz="4000" dirty="0"/>
              <a:t> helps you run container images directly</a:t>
            </a:r>
          </a:p>
        </p:txBody>
      </p:sp>
      <p:sp>
        <p:nvSpPr>
          <p:cNvPr id="22" name="TextBox 21">
            <a:extLst>
              <a:ext uri="{FF2B5EF4-FFF2-40B4-BE49-F238E27FC236}">
                <a16:creationId xmlns:a16="http://schemas.microsoft.com/office/drawing/2014/main" id="{2BBE36AF-F11E-7341-9E99-7ABB6DF6BB3E}"/>
              </a:ext>
            </a:extLst>
          </p:cNvPr>
          <p:cNvSpPr txBox="1"/>
          <p:nvPr/>
        </p:nvSpPr>
        <p:spPr>
          <a:xfrm>
            <a:off x="6018055" y="3929939"/>
            <a:ext cx="2849915" cy="1384995"/>
          </a:xfrm>
          <a:prstGeom prst="rect">
            <a:avLst/>
          </a:prstGeom>
          <a:noFill/>
        </p:spPr>
        <p:txBody>
          <a:bodyPr wrap="square" rtlCol="0">
            <a:spAutoFit/>
          </a:bodyPr>
          <a:lstStyle/>
          <a:p>
            <a:pPr algn="ctr"/>
            <a:r>
              <a:rPr lang="en-US" sz="2800" dirty="0"/>
              <a:t>Amazon Elastic Container Service</a:t>
            </a:r>
          </a:p>
        </p:txBody>
      </p:sp>
      <p:pic>
        <p:nvPicPr>
          <p:cNvPr id="23" name="Graphic 22">
            <a:extLst>
              <a:ext uri="{FF2B5EF4-FFF2-40B4-BE49-F238E27FC236}">
                <a16:creationId xmlns:a16="http://schemas.microsoft.com/office/drawing/2014/main" id="{1D9B7680-B7C5-094F-80F1-5FDF1AF741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515" y="2614694"/>
            <a:ext cx="1138894" cy="1138894"/>
          </a:xfrm>
          <a:prstGeom prst="rect">
            <a:avLst/>
          </a:prstGeom>
        </p:spPr>
      </p:pic>
      <p:pic>
        <p:nvPicPr>
          <p:cNvPr id="27" name="Graphic 26">
            <a:extLst>
              <a:ext uri="{FF2B5EF4-FFF2-40B4-BE49-F238E27FC236}">
                <a16:creationId xmlns:a16="http://schemas.microsoft.com/office/drawing/2014/main" id="{5A117723-DFA7-9341-BFFE-FF5F396756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3955" y="2614694"/>
            <a:ext cx="541929" cy="541929"/>
          </a:xfrm>
          <a:prstGeom prst="rect">
            <a:avLst/>
          </a:prstGeom>
        </p:spPr>
      </p:pic>
      <p:sp>
        <p:nvSpPr>
          <p:cNvPr id="28" name="Text Placeholder 2">
            <a:extLst>
              <a:ext uri="{FF2B5EF4-FFF2-40B4-BE49-F238E27FC236}">
                <a16:creationId xmlns:a16="http://schemas.microsoft.com/office/drawing/2014/main" id="{78D858EC-282B-3F4D-9858-0698905EF0A2}"/>
              </a:ext>
            </a:extLst>
          </p:cNvPr>
          <p:cNvSpPr txBox="1">
            <a:spLocks/>
          </p:cNvSpPr>
          <p:nvPr/>
        </p:nvSpPr>
        <p:spPr>
          <a:xfrm>
            <a:off x="3481297" y="2650932"/>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1 x vCPU</a:t>
            </a:r>
          </a:p>
        </p:txBody>
      </p:sp>
      <p:pic>
        <p:nvPicPr>
          <p:cNvPr id="29" name="Graphic 28">
            <a:extLst>
              <a:ext uri="{FF2B5EF4-FFF2-40B4-BE49-F238E27FC236}">
                <a16:creationId xmlns:a16="http://schemas.microsoft.com/office/drawing/2014/main" id="{159216F4-A9A9-6E4E-A6CB-067210717B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3955" y="3435091"/>
            <a:ext cx="541929" cy="541929"/>
          </a:xfrm>
          <a:prstGeom prst="rect">
            <a:avLst/>
          </a:prstGeom>
        </p:spPr>
      </p:pic>
      <p:sp>
        <p:nvSpPr>
          <p:cNvPr id="30" name="Text Placeholder 2">
            <a:extLst>
              <a:ext uri="{FF2B5EF4-FFF2-40B4-BE49-F238E27FC236}">
                <a16:creationId xmlns:a16="http://schemas.microsoft.com/office/drawing/2014/main" id="{44F6FC73-603D-9248-9F34-240307AC973A}"/>
              </a:ext>
            </a:extLst>
          </p:cNvPr>
          <p:cNvSpPr txBox="1">
            <a:spLocks/>
          </p:cNvSpPr>
          <p:nvPr/>
        </p:nvSpPr>
        <p:spPr>
          <a:xfrm>
            <a:off x="3481297" y="3458309"/>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2 GB memory</a:t>
            </a:r>
          </a:p>
        </p:txBody>
      </p:sp>
      <p:sp>
        <p:nvSpPr>
          <p:cNvPr id="35" name="Text Placeholder 2">
            <a:extLst>
              <a:ext uri="{FF2B5EF4-FFF2-40B4-BE49-F238E27FC236}">
                <a16:creationId xmlns:a16="http://schemas.microsoft.com/office/drawing/2014/main" id="{F8707124-D55F-0D48-AB82-5A5BB825A8F0}"/>
              </a:ext>
            </a:extLst>
          </p:cNvPr>
          <p:cNvSpPr txBox="1">
            <a:spLocks/>
          </p:cNvSpPr>
          <p:nvPr/>
        </p:nvSpPr>
        <p:spPr>
          <a:xfrm>
            <a:off x="1313060" y="4597203"/>
            <a:ext cx="4127283" cy="220238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Here is my container image. It needs 1 CPU and 2 GB of memory to run. I want to launch 4 copies of it as a service.</a:t>
            </a:r>
          </a:p>
        </p:txBody>
      </p:sp>
      <p:cxnSp>
        <p:nvCxnSpPr>
          <p:cNvPr id="37" name="Straight Arrow Connector 36">
            <a:extLst>
              <a:ext uri="{FF2B5EF4-FFF2-40B4-BE49-F238E27FC236}">
                <a16:creationId xmlns:a16="http://schemas.microsoft.com/office/drawing/2014/main" id="{B69D6D33-8296-5143-ACDD-518A376DA5CA}"/>
              </a:ext>
            </a:extLst>
          </p:cNvPr>
          <p:cNvCxnSpPr>
            <a:cxnSpLocks/>
          </p:cNvCxnSpPr>
          <p:nvPr/>
        </p:nvCxnSpPr>
        <p:spPr>
          <a:xfrm>
            <a:off x="5143953" y="3184141"/>
            <a:ext cx="1617553" cy="872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A3A1B23-C8F7-E343-93AF-DA5307C75D90}"/>
              </a:ext>
            </a:extLst>
          </p:cNvPr>
          <p:cNvCxnSpPr>
            <a:cxnSpLocks/>
          </p:cNvCxnSpPr>
          <p:nvPr/>
        </p:nvCxnSpPr>
        <p:spPr>
          <a:xfrm>
            <a:off x="8158791" y="3192861"/>
            <a:ext cx="2013735" cy="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26" name="Graphic 14">
            <a:extLst>
              <a:ext uri="{FF2B5EF4-FFF2-40B4-BE49-F238E27FC236}">
                <a16:creationId xmlns:a16="http://schemas.microsoft.com/office/drawing/2014/main" id="{A51B216F-5FDE-3A4A-9A08-2134663877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1968" y="2623414"/>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FD0D5F47-A04F-D54F-8EA3-5BFFB18F5F47}"/>
              </a:ext>
            </a:extLst>
          </p:cNvPr>
          <p:cNvSpPr txBox="1"/>
          <p:nvPr/>
        </p:nvSpPr>
        <p:spPr>
          <a:xfrm>
            <a:off x="9445682" y="3869236"/>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pic>
        <p:nvPicPr>
          <p:cNvPr id="19" name="Graphic 18">
            <a:extLst>
              <a:ext uri="{FF2B5EF4-FFF2-40B4-BE49-F238E27FC236}">
                <a16:creationId xmlns:a16="http://schemas.microsoft.com/office/drawing/2014/main" id="{644EDB29-9646-2548-9C9C-6455B71082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207" y="2588863"/>
            <a:ext cx="1525937" cy="1525937"/>
          </a:xfrm>
          <a:prstGeom prst="rect">
            <a:avLst/>
          </a:prstGeom>
        </p:spPr>
      </p:pic>
      <p:pic>
        <p:nvPicPr>
          <p:cNvPr id="20" name="Graphic 19">
            <a:extLst>
              <a:ext uri="{FF2B5EF4-FFF2-40B4-BE49-F238E27FC236}">
                <a16:creationId xmlns:a16="http://schemas.microsoft.com/office/drawing/2014/main" id="{C21E2316-9EC0-8A41-AFE1-3256BA06F8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6923" y="5029199"/>
            <a:ext cx="1711206" cy="1711206"/>
          </a:xfrm>
          <a:prstGeom prst="rect">
            <a:avLst/>
          </a:prstGeom>
        </p:spPr>
      </p:pic>
      <p:pic>
        <p:nvPicPr>
          <p:cNvPr id="25" name="Graphic 24">
            <a:extLst>
              <a:ext uri="{FF2B5EF4-FFF2-40B4-BE49-F238E27FC236}">
                <a16:creationId xmlns:a16="http://schemas.microsoft.com/office/drawing/2014/main" id="{7C1DD976-7C0B-1440-83D3-47C0A44E76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77082" y="4846669"/>
            <a:ext cx="976459" cy="976459"/>
          </a:xfrm>
          <a:prstGeom prst="rect">
            <a:avLst/>
          </a:prstGeom>
        </p:spPr>
      </p:pic>
      <p:pic>
        <p:nvPicPr>
          <p:cNvPr id="31" name="Graphic 30">
            <a:extLst>
              <a:ext uri="{FF2B5EF4-FFF2-40B4-BE49-F238E27FC236}">
                <a16:creationId xmlns:a16="http://schemas.microsoft.com/office/drawing/2014/main" id="{6AB0569A-0362-F644-BCE5-7B513E76CC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4" y="4846669"/>
            <a:ext cx="976459" cy="976459"/>
          </a:xfrm>
          <a:prstGeom prst="rect">
            <a:avLst/>
          </a:prstGeom>
        </p:spPr>
      </p:pic>
      <p:pic>
        <p:nvPicPr>
          <p:cNvPr id="32" name="Graphic 31">
            <a:extLst>
              <a:ext uri="{FF2B5EF4-FFF2-40B4-BE49-F238E27FC236}">
                <a16:creationId xmlns:a16="http://schemas.microsoft.com/office/drawing/2014/main" id="{1F470499-8E73-1F4E-9E05-BD52B388F0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3" y="5823127"/>
            <a:ext cx="976459" cy="976459"/>
          </a:xfrm>
          <a:prstGeom prst="rect">
            <a:avLst/>
          </a:prstGeom>
        </p:spPr>
      </p:pic>
      <p:pic>
        <p:nvPicPr>
          <p:cNvPr id="33" name="Graphic 32">
            <a:extLst>
              <a:ext uri="{FF2B5EF4-FFF2-40B4-BE49-F238E27FC236}">
                <a16:creationId xmlns:a16="http://schemas.microsoft.com/office/drawing/2014/main" id="{1BDF7FCB-111C-7B4E-ADA8-6A525F2EE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85278" y="5823128"/>
            <a:ext cx="976459" cy="976459"/>
          </a:xfrm>
          <a:prstGeom prst="rect">
            <a:avLst/>
          </a:prstGeom>
        </p:spPr>
      </p:pic>
    </p:spTree>
    <p:extLst>
      <p:ext uri="{BB962C8B-B14F-4D97-AF65-F5344CB8AC3E}">
        <p14:creationId xmlns:p14="http://schemas.microsoft.com/office/powerpoint/2010/main" val="877211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579886" y="449401"/>
            <a:ext cx="13510260" cy="1432590"/>
          </a:xfrm>
        </p:spPr>
        <p:txBody>
          <a:bodyPr/>
          <a:lstStyle/>
          <a:p>
            <a:r>
              <a:rPr lang="en-US" dirty="0"/>
              <a:t>AWS </a:t>
            </a:r>
            <a:r>
              <a:rPr lang="en-US" dirty="0" err="1"/>
              <a:t>Fargate</a:t>
            </a:r>
            <a:r>
              <a:rPr lang="en-US" dirty="0"/>
              <a:t> launches each container in it’s own isolated</a:t>
            </a:r>
            <a:br>
              <a:rPr lang="en-US" dirty="0"/>
            </a:br>
            <a:r>
              <a:rPr lang="en-US" dirty="0">
                <a:solidFill>
                  <a:schemeClr val="accent1"/>
                </a:solidFill>
              </a:rPr>
              <a:t>micro VM</a:t>
            </a:r>
            <a:r>
              <a:rPr lang="en-US" dirty="0"/>
              <a:t> that is right sized for that container alone.</a:t>
            </a:r>
          </a:p>
        </p:txBody>
      </p:sp>
      <p:sp>
        <p:nvSpPr>
          <p:cNvPr id="47" name="Rectangle 46">
            <a:extLst>
              <a:ext uri="{FF2B5EF4-FFF2-40B4-BE49-F238E27FC236}">
                <a16:creationId xmlns:a16="http://schemas.microsoft.com/office/drawing/2014/main" id="{C58CDAB8-054A-B64D-9963-A5C4459B826E}"/>
              </a:ext>
            </a:extLst>
          </p:cNvPr>
          <p:cNvSpPr/>
          <p:nvPr/>
        </p:nvSpPr>
        <p:spPr>
          <a:xfrm>
            <a:off x="6515705"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A340B19-BF5A-B449-A46D-3C50E3E66205}"/>
              </a:ext>
            </a:extLst>
          </p:cNvPr>
          <p:cNvSpPr/>
          <p:nvPr/>
        </p:nvSpPr>
        <p:spPr>
          <a:xfrm>
            <a:off x="7940659"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FFA6E3-674D-F34B-8FB1-EFA6D8C0FF8C}"/>
              </a:ext>
            </a:extLst>
          </p:cNvPr>
          <p:cNvSpPr/>
          <p:nvPr/>
        </p:nvSpPr>
        <p:spPr>
          <a:xfrm>
            <a:off x="6541063" y="4080925"/>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EDEB6A4-C588-DA47-95B7-334F1079C979}"/>
              </a:ext>
            </a:extLst>
          </p:cNvPr>
          <p:cNvSpPr/>
          <p:nvPr/>
        </p:nvSpPr>
        <p:spPr>
          <a:xfrm>
            <a:off x="9625185" y="2781861"/>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7" name="Graphic 14">
            <a:extLst>
              <a:ext uri="{FF2B5EF4-FFF2-40B4-BE49-F238E27FC236}">
                <a16:creationId xmlns:a16="http://schemas.microsoft.com/office/drawing/2014/main" id="{E403CC54-C2DB-8B4A-87E2-8F82F5BD7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72" y="3545011"/>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a:extLst>
              <a:ext uri="{FF2B5EF4-FFF2-40B4-BE49-F238E27FC236}">
                <a16:creationId xmlns:a16="http://schemas.microsoft.com/office/drawing/2014/main" id="{09D51DA8-1C63-8F45-9BD9-0F6668323C32}"/>
              </a:ext>
            </a:extLst>
          </p:cNvPr>
          <p:cNvSpPr txBox="1"/>
          <p:nvPr/>
        </p:nvSpPr>
        <p:spPr>
          <a:xfrm>
            <a:off x="579886" y="4790833"/>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sp>
        <p:nvSpPr>
          <p:cNvPr id="35" name="TextBox 34">
            <a:extLst>
              <a:ext uri="{FF2B5EF4-FFF2-40B4-BE49-F238E27FC236}">
                <a16:creationId xmlns:a16="http://schemas.microsoft.com/office/drawing/2014/main" id="{1C5A2775-A45F-264A-9DAA-E15C4AA2F238}"/>
              </a:ext>
            </a:extLst>
          </p:cNvPr>
          <p:cNvSpPr txBox="1"/>
          <p:nvPr/>
        </p:nvSpPr>
        <p:spPr>
          <a:xfrm>
            <a:off x="6465896" y="236805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36" name="TextBox 35">
            <a:extLst>
              <a:ext uri="{FF2B5EF4-FFF2-40B4-BE49-F238E27FC236}">
                <a16:creationId xmlns:a16="http://schemas.microsoft.com/office/drawing/2014/main" id="{11937AE1-DD94-A045-BB27-E84B2AB01E0A}"/>
              </a:ext>
            </a:extLst>
          </p:cNvPr>
          <p:cNvSpPr txBox="1"/>
          <p:nvPr/>
        </p:nvSpPr>
        <p:spPr>
          <a:xfrm>
            <a:off x="6455486" y="550666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37" name="TextBox 36">
            <a:extLst>
              <a:ext uri="{FF2B5EF4-FFF2-40B4-BE49-F238E27FC236}">
                <a16:creationId xmlns:a16="http://schemas.microsoft.com/office/drawing/2014/main" id="{01A8D714-16F2-5D4A-8316-C9D8C939E75A}"/>
              </a:ext>
            </a:extLst>
          </p:cNvPr>
          <p:cNvSpPr txBox="1"/>
          <p:nvPr/>
        </p:nvSpPr>
        <p:spPr>
          <a:xfrm>
            <a:off x="9592074" y="233166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sp>
        <p:nvSpPr>
          <p:cNvPr id="38" name="TextBox 37">
            <a:extLst>
              <a:ext uri="{FF2B5EF4-FFF2-40B4-BE49-F238E27FC236}">
                <a16:creationId xmlns:a16="http://schemas.microsoft.com/office/drawing/2014/main" id="{5DE63F77-5D93-1049-98CC-1DF1E8EA87EE}"/>
              </a:ext>
            </a:extLst>
          </p:cNvPr>
          <p:cNvSpPr txBox="1"/>
          <p:nvPr/>
        </p:nvSpPr>
        <p:spPr>
          <a:xfrm>
            <a:off x="7967635" y="237365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41" name="Graphic 40">
            <a:extLst>
              <a:ext uri="{FF2B5EF4-FFF2-40B4-BE49-F238E27FC236}">
                <a16:creationId xmlns:a16="http://schemas.microsoft.com/office/drawing/2014/main" id="{A87A13BD-F546-454F-81C9-F75F86A56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4699" y="2827827"/>
            <a:ext cx="976459" cy="976459"/>
          </a:xfrm>
          <a:prstGeom prst="rect">
            <a:avLst/>
          </a:prstGeom>
        </p:spPr>
      </p:pic>
      <p:pic>
        <p:nvPicPr>
          <p:cNvPr id="42" name="Graphic 41">
            <a:extLst>
              <a:ext uri="{FF2B5EF4-FFF2-40B4-BE49-F238E27FC236}">
                <a16:creationId xmlns:a16="http://schemas.microsoft.com/office/drawing/2014/main" id="{E96FF85B-ED41-8E47-B341-0EB6FCA06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7876" y="2842328"/>
            <a:ext cx="976459" cy="976459"/>
          </a:xfrm>
          <a:prstGeom prst="rect">
            <a:avLst/>
          </a:prstGeom>
        </p:spPr>
      </p:pic>
      <p:pic>
        <p:nvPicPr>
          <p:cNvPr id="43" name="Graphic 42">
            <a:extLst>
              <a:ext uri="{FF2B5EF4-FFF2-40B4-BE49-F238E27FC236}">
                <a16:creationId xmlns:a16="http://schemas.microsoft.com/office/drawing/2014/main" id="{7D9C61EE-5E50-624D-945A-ECAB80413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7673" y="2842091"/>
            <a:ext cx="2054826" cy="2054826"/>
          </a:xfrm>
          <a:prstGeom prst="rect">
            <a:avLst/>
          </a:prstGeom>
          <a:effectLst/>
        </p:spPr>
      </p:pic>
      <p:pic>
        <p:nvPicPr>
          <p:cNvPr id="44" name="Graphic 43">
            <a:extLst>
              <a:ext uri="{FF2B5EF4-FFF2-40B4-BE49-F238E27FC236}">
                <a16:creationId xmlns:a16="http://schemas.microsoft.com/office/drawing/2014/main" id="{BBB1BD1A-2787-8E4C-B9C4-6B75447A0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7846" y="4105969"/>
            <a:ext cx="1320773" cy="1320773"/>
          </a:xfrm>
          <a:prstGeom prst="rect">
            <a:avLst/>
          </a:prstGeom>
          <a:effectLst/>
        </p:spPr>
      </p:pic>
      <p:sp>
        <p:nvSpPr>
          <p:cNvPr id="48" name="Rectangle 47">
            <a:extLst>
              <a:ext uri="{FF2B5EF4-FFF2-40B4-BE49-F238E27FC236}">
                <a16:creationId xmlns:a16="http://schemas.microsoft.com/office/drawing/2014/main" id="{B42CF91F-CB43-2247-9787-59AD43674E92}"/>
              </a:ext>
            </a:extLst>
          </p:cNvPr>
          <p:cNvSpPr/>
          <p:nvPr/>
        </p:nvSpPr>
        <p:spPr>
          <a:xfrm>
            <a:off x="4155447" y="2792864"/>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289EB774-6FA4-FC46-9AED-016265CB96D3}"/>
              </a:ext>
            </a:extLst>
          </p:cNvPr>
          <p:cNvSpPr txBox="1"/>
          <p:nvPr/>
        </p:nvSpPr>
        <p:spPr>
          <a:xfrm>
            <a:off x="4122336" y="2342665"/>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pic>
        <p:nvPicPr>
          <p:cNvPr id="57" name="Graphic 56">
            <a:extLst>
              <a:ext uri="{FF2B5EF4-FFF2-40B4-BE49-F238E27FC236}">
                <a16:creationId xmlns:a16="http://schemas.microsoft.com/office/drawing/2014/main" id="{5DC954BD-119F-B449-94FD-A7FA77B9D1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7935" y="2853094"/>
            <a:ext cx="2054826" cy="2054826"/>
          </a:xfrm>
          <a:prstGeom prst="rect">
            <a:avLst/>
          </a:prstGeom>
          <a:effectLst/>
        </p:spPr>
      </p:pic>
      <p:sp>
        <p:nvSpPr>
          <p:cNvPr id="58" name="Rectangle 57">
            <a:extLst>
              <a:ext uri="{FF2B5EF4-FFF2-40B4-BE49-F238E27FC236}">
                <a16:creationId xmlns:a16="http://schemas.microsoft.com/office/drawing/2014/main" id="{8F676B00-DAAB-954D-9580-F2004B8F1466}"/>
              </a:ext>
            </a:extLst>
          </p:cNvPr>
          <p:cNvSpPr/>
          <p:nvPr/>
        </p:nvSpPr>
        <p:spPr>
          <a:xfrm>
            <a:off x="8177299" y="4097313"/>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9" name="Graphic 68">
            <a:extLst>
              <a:ext uri="{FF2B5EF4-FFF2-40B4-BE49-F238E27FC236}">
                <a16:creationId xmlns:a16="http://schemas.microsoft.com/office/drawing/2014/main" id="{C09B25DE-2886-2B43-A0E8-C3ECC7DCB7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516" y="4146777"/>
            <a:ext cx="976459" cy="976459"/>
          </a:xfrm>
          <a:prstGeom prst="rect">
            <a:avLst/>
          </a:prstGeom>
        </p:spPr>
      </p:pic>
      <p:sp>
        <p:nvSpPr>
          <p:cNvPr id="70" name="TextBox 69">
            <a:extLst>
              <a:ext uri="{FF2B5EF4-FFF2-40B4-BE49-F238E27FC236}">
                <a16:creationId xmlns:a16="http://schemas.microsoft.com/office/drawing/2014/main" id="{1E2FEDE5-87E9-3341-90CC-95CCD8DB2650}"/>
              </a:ext>
            </a:extLst>
          </p:cNvPr>
          <p:cNvSpPr txBox="1"/>
          <p:nvPr/>
        </p:nvSpPr>
        <p:spPr>
          <a:xfrm>
            <a:off x="8177299" y="522341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71" name="Rectangle 70">
            <a:extLst>
              <a:ext uri="{FF2B5EF4-FFF2-40B4-BE49-F238E27FC236}">
                <a16:creationId xmlns:a16="http://schemas.microsoft.com/office/drawing/2014/main" id="{47813D45-3563-314C-9CE5-374802BB1588}"/>
              </a:ext>
            </a:extLst>
          </p:cNvPr>
          <p:cNvSpPr/>
          <p:nvPr/>
        </p:nvSpPr>
        <p:spPr>
          <a:xfrm>
            <a:off x="4156968" y="5098192"/>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2" name="Graphic 71">
            <a:extLst>
              <a:ext uri="{FF2B5EF4-FFF2-40B4-BE49-F238E27FC236}">
                <a16:creationId xmlns:a16="http://schemas.microsoft.com/office/drawing/2014/main" id="{9ABFB8D9-015A-CF48-BBEA-16BCC61E3F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3751" y="5123236"/>
            <a:ext cx="1320773" cy="1320773"/>
          </a:xfrm>
          <a:prstGeom prst="rect">
            <a:avLst/>
          </a:prstGeom>
          <a:effectLst/>
        </p:spPr>
      </p:pic>
      <p:sp>
        <p:nvSpPr>
          <p:cNvPr id="73" name="TextBox 72">
            <a:extLst>
              <a:ext uri="{FF2B5EF4-FFF2-40B4-BE49-F238E27FC236}">
                <a16:creationId xmlns:a16="http://schemas.microsoft.com/office/drawing/2014/main" id="{8DA70E8D-9E25-DF46-9F85-F2A69D800A88}"/>
              </a:ext>
            </a:extLst>
          </p:cNvPr>
          <p:cNvSpPr txBox="1"/>
          <p:nvPr/>
        </p:nvSpPr>
        <p:spPr>
          <a:xfrm>
            <a:off x="3988254" y="6494099"/>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74" name="Title 1">
            <a:extLst>
              <a:ext uri="{FF2B5EF4-FFF2-40B4-BE49-F238E27FC236}">
                <a16:creationId xmlns:a16="http://schemas.microsoft.com/office/drawing/2014/main" id="{6B950BDD-079A-CA47-8D17-97C90FA450EF}"/>
              </a:ext>
            </a:extLst>
          </p:cNvPr>
          <p:cNvSpPr txBox="1">
            <a:spLocks/>
          </p:cNvSpPr>
          <p:nvPr/>
        </p:nvSpPr>
        <p:spPr>
          <a:xfrm>
            <a:off x="6419834" y="6347609"/>
            <a:ext cx="5994597" cy="1432590"/>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No more worrying about EC2 instances</a:t>
            </a:r>
          </a:p>
        </p:txBody>
      </p:sp>
    </p:spTree>
    <p:extLst>
      <p:ext uri="{BB962C8B-B14F-4D97-AF65-F5344CB8AC3E}">
        <p14:creationId xmlns:p14="http://schemas.microsoft.com/office/powerpoint/2010/main" val="41553578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407332" y="396777"/>
            <a:ext cx="13815736" cy="1432590"/>
          </a:xfrm>
        </p:spPr>
        <p:txBody>
          <a:bodyPr/>
          <a:lstStyle/>
          <a:p>
            <a:r>
              <a:rPr lang="en-US" dirty="0"/>
              <a:t>Amazon Elastic Container Service and AWS </a:t>
            </a:r>
            <a:r>
              <a:rPr lang="en-US" dirty="0" err="1"/>
              <a:t>Fargate</a:t>
            </a:r>
            <a:r>
              <a:rPr lang="en-US" dirty="0"/>
              <a:t> automate resource attachments to application containers</a:t>
            </a:r>
          </a:p>
        </p:txBody>
      </p:sp>
      <p:sp>
        <p:nvSpPr>
          <p:cNvPr id="42" name="Rectangle 41">
            <a:extLst>
              <a:ext uri="{FF2B5EF4-FFF2-40B4-BE49-F238E27FC236}">
                <a16:creationId xmlns:a16="http://schemas.microsoft.com/office/drawing/2014/main" id="{6350BB3D-97CF-1A4C-8146-6FC6A96C6D19}"/>
              </a:ext>
            </a:extLst>
          </p:cNvPr>
          <p:cNvSpPr/>
          <p:nvPr/>
        </p:nvSpPr>
        <p:spPr>
          <a:xfrm>
            <a:off x="5786539" y="3546625"/>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3" name="Graphic 42">
            <a:extLst>
              <a:ext uri="{FF2B5EF4-FFF2-40B4-BE49-F238E27FC236}">
                <a16:creationId xmlns:a16="http://schemas.microsoft.com/office/drawing/2014/main" id="{07114C08-89D4-2447-9D46-93FF7E09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3585" y="3592901"/>
            <a:ext cx="2054826" cy="2054826"/>
          </a:xfrm>
          <a:prstGeom prst="rect">
            <a:avLst/>
          </a:prstGeom>
          <a:effectLst/>
        </p:spPr>
      </p:pic>
      <p:sp>
        <p:nvSpPr>
          <p:cNvPr id="44" name="TextBox 43">
            <a:extLst>
              <a:ext uri="{FF2B5EF4-FFF2-40B4-BE49-F238E27FC236}">
                <a16:creationId xmlns:a16="http://schemas.microsoft.com/office/drawing/2014/main" id="{4A2D8F4C-C6E1-3342-A2CD-5EC79F329529}"/>
              </a:ext>
            </a:extLst>
          </p:cNvPr>
          <p:cNvSpPr txBox="1"/>
          <p:nvPr/>
        </p:nvSpPr>
        <p:spPr>
          <a:xfrm>
            <a:off x="5753428" y="3090808"/>
            <a:ext cx="2175139" cy="400110"/>
          </a:xfrm>
          <a:prstGeom prst="rect">
            <a:avLst/>
          </a:prstGeom>
          <a:noFill/>
        </p:spPr>
        <p:txBody>
          <a:bodyPr wrap="square" rtlCol="0">
            <a:spAutoFit/>
          </a:bodyPr>
          <a:lstStyle/>
          <a:p>
            <a:r>
              <a:rPr lang="en-US" sz="2000"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000" dirty="0">
                <a:latin typeface="Amazon Ember" panose="020B0603020204020204" pitchFamily="34" charset="0"/>
                <a:ea typeface="Amazon Ember" panose="020B0603020204020204" pitchFamily="34" charset="0"/>
                <a:cs typeface="Amazon Ember" panose="020B0603020204020204" pitchFamily="34" charset="0"/>
              </a:rPr>
              <a:t> Task</a:t>
            </a:r>
          </a:p>
        </p:txBody>
      </p:sp>
      <p:pic>
        <p:nvPicPr>
          <p:cNvPr id="48" name="Graphic 17">
            <a:extLst>
              <a:ext uri="{FF2B5EF4-FFF2-40B4-BE49-F238E27FC236}">
                <a16:creationId xmlns:a16="http://schemas.microsoft.com/office/drawing/2014/main" id="{1EE27031-AE55-0147-918D-84FB58752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804" y="2165327"/>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85C6A16D-6E2C-5242-9E9D-FBC37E61DC7E}"/>
              </a:ext>
            </a:extLst>
          </p:cNvPr>
          <p:cNvSpPr txBox="1">
            <a:spLocks noChangeArrowheads="1"/>
          </p:cNvSpPr>
          <p:nvPr/>
        </p:nvSpPr>
        <p:spPr bwMode="auto">
          <a:xfrm>
            <a:off x="902539" y="2947128"/>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cxnSp>
        <p:nvCxnSpPr>
          <p:cNvPr id="57" name="Straight Arrow Connector 56">
            <a:extLst>
              <a:ext uri="{FF2B5EF4-FFF2-40B4-BE49-F238E27FC236}">
                <a16:creationId xmlns:a16="http://schemas.microsoft.com/office/drawing/2014/main" id="{439D31DB-D90C-DD49-BD8E-ED90A941BC5A}"/>
              </a:ext>
            </a:extLst>
          </p:cNvPr>
          <p:cNvCxnSpPr>
            <a:cxnSpLocks/>
          </p:cNvCxnSpPr>
          <p:nvPr/>
        </p:nvCxnSpPr>
        <p:spPr>
          <a:xfrm flipH="1" flipV="1">
            <a:off x="2637856" y="2672660"/>
            <a:ext cx="2880937" cy="1759514"/>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9">
            <a:extLst>
              <a:ext uri="{FF2B5EF4-FFF2-40B4-BE49-F238E27FC236}">
                <a16:creationId xmlns:a16="http://schemas.microsoft.com/office/drawing/2014/main" id="{2980787F-8443-C44E-8390-9510AA176001}"/>
              </a:ext>
            </a:extLst>
          </p:cNvPr>
          <p:cNvSpPr txBox="1">
            <a:spLocks noChangeArrowheads="1"/>
          </p:cNvSpPr>
          <p:nvPr/>
        </p:nvSpPr>
        <p:spPr bwMode="auto">
          <a:xfrm>
            <a:off x="3220304" y="260086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Logs &amp; </a:t>
            </a:r>
          </a:p>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Metrics</a:t>
            </a:r>
          </a:p>
        </p:txBody>
      </p:sp>
      <p:pic>
        <p:nvPicPr>
          <p:cNvPr id="69" name="Graphic 6">
            <a:extLst>
              <a:ext uri="{FF2B5EF4-FFF2-40B4-BE49-F238E27FC236}">
                <a16:creationId xmlns:a16="http://schemas.microsoft.com/office/drawing/2014/main" id="{99828540-8377-C449-8148-A8BEE57FEBEF}"/>
              </a:ext>
            </a:extLst>
          </p:cNvPr>
          <p:cNvPicPr>
            <a:picLocks noChangeAspect="1" noChangeArrowheads="1"/>
          </p:cNvPicPr>
          <p:nvPr/>
        </p:nvPicPr>
        <p:blipFill>
          <a:blip r:embed="rId6"/>
          <a:srcRect/>
          <a:stretch/>
        </p:blipFill>
        <p:spPr bwMode="auto">
          <a:xfrm>
            <a:off x="1628300" y="5003310"/>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2">
            <a:extLst>
              <a:ext uri="{FF2B5EF4-FFF2-40B4-BE49-F238E27FC236}">
                <a16:creationId xmlns:a16="http://schemas.microsoft.com/office/drawing/2014/main" id="{1ADA297A-B12F-4F42-A953-AD0EACFC6F36}"/>
              </a:ext>
            </a:extLst>
          </p:cNvPr>
          <p:cNvSpPr txBox="1">
            <a:spLocks noChangeArrowheads="1"/>
          </p:cNvSpPr>
          <p:nvPr/>
        </p:nvSpPr>
        <p:spPr bwMode="auto">
          <a:xfrm>
            <a:off x="866026" y="5864308"/>
            <a:ext cx="227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 Load Balancing</a:t>
            </a:r>
          </a:p>
        </p:txBody>
      </p:sp>
      <p:cxnSp>
        <p:nvCxnSpPr>
          <p:cNvPr id="71" name="Straight Arrow Connector 70">
            <a:extLst>
              <a:ext uri="{FF2B5EF4-FFF2-40B4-BE49-F238E27FC236}">
                <a16:creationId xmlns:a16="http://schemas.microsoft.com/office/drawing/2014/main" id="{F1595D56-5EF2-7340-A424-55237ABEBCE5}"/>
              </a:ext>
            </a:extLst>
          </p:cNvPr>
          <p:cNvCxnSpPr>
            <a:cxnSpLocks/>
          </p:cNvCxnSpPr>
          <p:nvPr/>
        </p:nvCxnSpPr>
        <p:spPr>
          <a:xfrm flipV="1">
            <a:off x="2637856" y="4770156"/>
            <a:ext cx="2880937" cy="635997"/>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9">
            <a:extLst>
              <a:ext uri="{FF2B5EF4-FFF2-40B4-BE49-F238E27FC236}">
                <a16:creationId xmlns:a16="http://schemas.microsoft.com/office/drawing/2014/main" id="{B3964866-B776-C943-A86A-DF694423C087}"/>
              </a:ext>
            </a:extLst>
          </p:cNvPr>
          <p:cNvSpPr txBox="1">
            <a:spLocks noChangeArrowheads="1"/>
          </p:cNvSpPr>
          <p:nvPr/>
        </p:nvSpPr>
        <p:spPr bwMode="auto">
          <a:xfrm>
            <a:off x="2956755" y="5300102"/>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Traffic</a:t>
            </a:r>
          </a:p>
        </p:txBody>
      </p:sp>
      <p:pic>
        <p:nvPicPr>
          <p:cNvPr id="73" name="Graphic 19">
            <a:extLst>
              <a:ext uri="{FF2B5EF4-FFF2-40B4-BE49-F238E27FC236}">
                <a16:creationId xmlns:a16="http://schemas.microsoft.com/office/drawing/2014/main" id="{E6854EEB-8DC9-FE4B-AD37-5C17D6764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4499" y="5848614"/>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1">
            <a:extLst>
              <a:ext uri="{FF2B5EF4-FFF2-40B4-BE49-F238E27FC236}">
                <a16:creationId xmlns:a16="http://schemas.microsoft.com/office/drawing/2014/main" id="{A7A29CCA-4575-1D4B-AAA2-C85078909A42}"/>
              </a:ext>
            </a:extLst>
          </p:cNvPr>
          <p:cNvSpPr txBox="1">
            <a:spLocks noChangeArrowheads="1"/>
          </p:cNvSpPr>
          <p:nvPr/>
        </p:nvSpPr>
        <p:spPr bwMode="auto">
          <a:xfrm>
            <a:off x="10201167" y="668476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Elastic File System</a:t>
            </a:r>
          </a:p>
        </p:txBody>
      </p:sp>
      <p:cxnSp>
        <p:nvCxnSpPr>
          <p:cNvPr id="75" name="Straight Arrow Connector 74">
            <a:extLst>
              <a:ext uri="{FF2B5EF4-FFF2-40B4-BE49-F238E27FC236}">
                <a16:creationId xmlns:a16="http://schemas.microsoft.com/office/drawing/2014/main" id="{15FC7651-CD1F-1342-80D3-44AE859F8276}"/>
              </a:ext>
            </a:extLst>
          </p:cNvPr>
          <p:cNvCxnSpPr>
            <a:cxnSpLocks/>
          </p:cNvCxnSpPr>
          <p:nvPr/>
        </p:nvCxnSpPr>
        <p:spPr>
          <a:xfrm>
            <a:off x="8229423" y="5003309"/>
            <a:ext cx="2570382" cy="1248148"/>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9">
            <a:extLst>
              <a:ext uri="{FF2B5EF4-FFF2-40B4-BE49-F238E27FC236}">
                <a16:creationId xmlns:a16="http://schemas.microsoft.com/office/drawing/2014/main" id="{7892A9B3-5FB8-4E48-9ACD-2CE7F23353AB}"/>
              </a:ext>
            </a:extLst>
          </p:cNvPr>
          <p:cNvSpPr txBox="1">
            <a:spLocks noChangeArrowheads="1"/>
          </p:cNvSpPr>
          <p:nvPr/>
        </p:nvSpPr>
        <p:spPr bwMode="auto">
          <a:xfrm>
            <a:off x="7819544" y="576787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Durable</a:t>
            </a:r>
          </a:p>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77" name="Graphic 17">
            <a:extLst>
              <a:ext uri="{FF2B5EF4-FFF2-40B4-BE49-F238E27FC236}">
                <a16:creationId xmlns:a16="http://schemas.microsoft.com/office/drawing/2014/main" id="{7580BCF1-C45F-8E48-A2BB-A136811ABB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18318" y="2185977"/>
            <a:ext cx="803310" cy="80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1">
            <a:extLst>
              <a:ext uri="{FF2B5EF4-FFF2-40B4-BE49-F238E27FC236}">
                <a16:creationId xmlns:a16="http://schemas.microsoft.com/office/drawing/2014/main" id="{BBE48171-34A3-1644-83F9-CAF0031A54FC}"/>
              </a:ext>
            </a:extLst>
          </p:cNvPr>
          <p:cNvSpPr txBox="1">
            <a:spLocks noChangeArrowheads="1"/>
          </p:cNvSpPr>
          <p:nvPr/>
        </p:nvSpPr>
        <p:spPr bwMode="auto">
          <a:xfrm>
            <a:off x="10173798" y="304645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AWS Secrets Manager</a:t>
            </a:r>
          </a:p>
        </p:txBody>
      </p:sp>
      <p:cxnSp>
        <p:nvCxnSpPr>
          <p:cNvPr id="79" name="Straight Arrow Connector 78">
            <a:extLst>
              <a:ext uri="{FF2B5EF4-FFF2-40B4-BE49-F238E27FC236}">
                <a16:creationId xmlns:a16="http://schemas.microsoft.com/office/drawing/2014/main" id="{8359191F-0A80-0A44-A5B6-36F9577E4F24}"/>
              </a:ext>
            </a:extLst>
          </p:cNvPr>
          <p:cNvCxnSpPr>
            <a:cxnSpLocks/>
          </p:cNvCxnSpPr>
          <p:nvPr/>
        </p:nvCxnSpPr>
        <p:spPr>
          <a:xfrm flipH="1">
            <a:off x="8163204" y="2682593"/>
            <a:ext cx="2636601" cy="1465716"/>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0" name="TextBox 9">
            <a:extLst>
              <a:ext uri="{FF2B5EF4-FFF2-40B4-BE49-F238E27FC236}">
                <a16:creationId xmlns:a16="http://schemas.microsoft.com/office/drawing/2014/main" id="{8948DC77-1DC5-874A-87D9-80E93D4EE790}"/>
              </a:ext>
            </a:extLst>
          </p:cNvPr>
          <p:cNvSpPr txBox="1">
            <a:spLocks noChangeArrowheads="1"/>
          </p:cNvSpPr>
          <p:nvPr/>
        </p:nvSpPr>
        <p:spPr bwMode="auto">
          <a:xfrm>
            <a:off x="8018509" y="2857130"/>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Secrets</a:t>
            </a:r>
          </a:p>
        </p:txBody>
      </p:sp>
      <p:pic>
        <p:nvPicPr>
          <p:cNvPr id="81" name="Graphic 19">
            <a:extLst>
              <a:ext uri="{FF2B5EF4-FFF2-40B4-BE49-F238E27FC236}">
                <a16:creationId xmlns:a16="http://schemas.microsoft.com/office/drawing/2014/main" id="{9D366162-4383-8D46-97AA-6F37690600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4500" y="3934795"/>
            <a:ext cx="805685" cy="8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2">
            <a:extLst>
              <a:ext uri="{FF2B5EF4-FFF2-40B4-BE49-F238E27FC236}">
                <a16:creationId xmlns:a16="http://schemas.microsoft.com/office/drawing/2014/main" id="{17006920-BF23-CD4F-B68F-3FE1FDCCE140}"/>
              </a:ext>
            </a:extLst>
          </p:cNvPr>
          <p:cNvSpPr txBox="1">
            <a:spLocks noChangeArrowheads="1"/>
          </p:cNvSpPr>
          <p:nvPr/>
        </p:nvSpPr>
        <p:spPr bwMode="auto">
          <a:xfrm>
            <a:off x="9535475" y="4819688"/>
            <a:ext cx="3731552" cy="707886"/>
          </a:xfrm>
          <a:prstGeom prst="rect">
            <a:avLst/>
          </a:prstGeom>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AWS Identity and Access Management (IAM)</a:t>
            </a:r>
          </a:p>
        </p:txBody>
      </p:sp>
      <p:cxnSp>
        <p:nvCxnSpPr>
          <p:cNvPr id="83" name="Straight Arrow Connector 82">
            <a:extLst>
              <a:ext uri="{FF2B5EF4-FFF2-40B4-BE49-F238E27FC236}">
                <a16:creationId xmlns:a16="http://schemas.microsoft.com/office/drawing/2014/main" id="{DAC1F2F7-377F-4349-99FE-03BAB947CD96}"/>
              </a:ext>
            </a:extLst>
          </p:cNvPr>
          <p:cNvCxnSpPr>
            <a:cxnSpLocks/>
          </p:cNvCxnSpPr>
          <p:nvPr/>
        </p:nvCxnSpPr>
        <p:spPr>
          <a:xfrm flipH="1">
            <a:off x="8229423" y="4328074"/>
            <a:ext cx="2513227" cy="184101"/>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9">
            <a:extLst>
              <a:ext uri="{FF2B5EF4-FFF2-40B4-BE49-F238E27FC236}">
                <a16:creationId xmlns:a16="http://schemas.microsoft.com/office/drawing/2014/main" id="{6C979744-489D-F840-9FC2-1414B0800485}"/>
              </a:ext>
            </a:extLst>
          </p:cNvPr>
          <p:cNvSpPr txBox="1">
            <a:spLocks noChangeArrowheads="1"/>
          </p:cNvSpPr>
          <p:nvPr/>
        </p:nvSpPr>
        <p:spPr bwMode="auto">
          <a:xfrm>
            <a:off x="8560997" y="3927964"/>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Role</a:t>
            </a:r>
          </a:p>
        </p:txBody>
      </p:sp>
    </p:spTree>
    <p:extLst>
      <p:ext uri="{BB962C8B-B14F-4D97-AF65-F5344CB8AC3E}">
        <p14:creationId xmlns:p14="http://schemas.microsoft.com/office/powerpoint/2010/main" val="6103444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AWS Copilot</a:t>
            </a:r>
          </a:p>
        </p:txBody>
      </p:sp>
    </p:spTree>
    <p:extLst>
      <p:ext uri="{BB962C8B-B14F-4D97-AF65-F5344CB8AC3E}">
        <p14:creationId xmlns:p14="http://schemas.microsoft.com/office/powerpoint/2010/main" val="5217982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F02D96-7471-7749-8D51-6BAA8B484882}"/>
              </a:ext>
            </a:extLst>
          </p:cNvPr>
          <p:cNvSpPr>
            <a:spLocks noGrp="1"/>
          </p:cNvSpPr>
          <p:nvPr>
            <p:ph type="title"/>
          </p:nvPr>
        </p:nvSpPr>
        <p:spPr>
          <a:xfrm>
            <a:off x="716251" y="557415"/>
            <a:ext cx="13815736" cy="767937"/>
          </a:xfrm>
        </p:spPr>
        <p:txBody>
          <a:bodyPr/>
          <a:lstStyle/>
          <a:p>
            <a:r>
              <a:rPr lang="en-US" dirty="0"/>
              <a:t>AWS Copilot is the command line tool for AWS </a:t>
            </a:r>
            <a:r>
              <a:rPr lang="en-US" dirty="0" err="1"/>
              <a:t>Fargate</a:t>
            </a:r>
            <a:endParaRPr lang="en-US" dirty="0"/>
          </a:p>
        </p:txBody>
      </p:sp>
      <p:sp>
        <p:nvSpPr>
          <p:cNvPr id="14" name="TextBox 13">
            <a:extLst>
              <a:ext uri="{FF2B5EF4-FFF2-40B4-BE49-F238E27FC236}">
                <a16:creationId xmlns:a16="http://schemas.microsoft.com/office/drawing/2014/main" id="{B0AB01AA-229C-DE4A-B20B-E29DA7CC3DC4}"/>
              </a:ext>
            </a:extLst>
          </p:cNvPr>
          <p:cNvSpPr txBox="1"/>
          <p:nvPr/>
        </p:nvSpPr>
        <p:spPr>
          <a:xfrm>
            <a:off x="716251" y="2521310"/>
            <a:ext cx="3772899" cy="3662541"/>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Environment</a:t>
            </a:r>
          </a:p>
          <a:p>
            <a:pPr algn="l"/>
            <a:endPar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Copilot asks questions about what type of app you are building, then constructs an environment for it</a:t>
            </a:r>
          </a:p>
        </p:txBody>
      </p:sp>
      <p:pic>
        <p:nvPicPr>
          <p:cNvPr id="7" name="Picture 6">
            <a:extLst>
              <a:ext uri="{FF2B5EF4-FFF2-40B4-BE49-F238E27FC236}">
                <a16:creationId xmlns:a16="http://schemas.microsoft.com/office/drawing/2014/main" id="{7A5254E7-9623-134D-BA3D-38CB81DD2656}"/>
              </a:ext>
            </a:extLst>
          </p:cNvPr>
          <p:cNvPicPr>
            <a:picLocks noChangeAspect="1"/>
          </p:cNvPicPr>
          <p:nvPr/>
        </p:nvPicPr>
        <p:blipFill>
          <a:blip r:embed="rId2"/>
          <a:stretch>
            <a:fillRect/>
          </a:stretch>
        </p:blipFill>
        <p:spPr>
          <a:xfrm>
            <a:off x="5145558" y="2417750"/>
            <a:ext cx="9040000" cy="4279226"/>
          </a:xfrm>
          <a:prstGeom prst="rect">
            <a:avLst/>
          </a:prstGeom>
        </p:spPr>
      </p:pic>
    </p:spTree>
    <p:extLst>
      <p:ext uri="{BB962C8B-B14F-4D97-AF65-F5344CB8AC3E}">
        <p14:creationId xmlns:p14="http://schemas.microsoft.com/office/powerpoint/2010/main" val="17999462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F02D96-7471-7749-8D51-6BAA8B484882}"/>
              </a:ext>
            </a:extLst>
          </p:cNvPr>
          <p:cNvSpPr>
            <a:spLocks noGrp="1"/>
          </p:cNvSpPr>
          <p:nvPr>
            <p:ph type="title"/>
          </p:nvPr>
        </p:nvSpPr>
        <p:spPr>
          <a:xfrm>
            <a:off x="716251" y="557415"/>
            <a:ext cx="13815736" cy="767937"/>
          </a:xfrm>
        </p:spPr>
        <p:txBody>
          <a:bodyPr/>
          <a:lstStyle/>
          <a:p>
            <a:r>
              <a:rPr lang="en-US" dirty="0"/>
              <a:t>AWS Copilot is the command line tool for AWS </a:t>
            </a:r>
            <a:r>
              <a:rPr lang="en-US" dirty="0" err="1"/>
              <a:t>Fargate</a:t>
            </a:r>
            <a:endParaRPr lang="en-US" dirty="0"/>
          </a:p>
        </p:txBody>
      </p:sp>
      <p:sp>
        <p:nvSpPr>
          <p:cNvPr id="14" name="TextBox 13">
            <a:extLst>
              <a:ext uri="{FF2B5EF4-FFF2-40B4-BE49-F238E27FC236}">
                <a16:creationId xmlns:a16="http://schemas.microsoft.com/office/drawing/2014/main" id="{B0AB01AA-229C-DE4A-B20B-E29DA7CC3DC4}"/>
              </a:ext>
            </a:extLst>
          </p:cNvPr>
          <p:cNvSpPr txBox="1"/>
          <p:nvPr/>
        </p:nvSpPr>
        <p:spPr>
          <a:xfrm>
            <a:off x="716251" y="2521310"/>
            <a:ext cx="3772899" cy="3216265"/>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Environment</a:t>
            </a:r>
          </a:p>
          <a:p>
            <a:pPr algn="l"/>
            <a:endPar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Copilot automates creating the VPC, load balancer, and other shared resources</a:t>
            </a:r>
          </a:p>
        </p:txBody>
      </p:sp>
      <p:pic>
        <p:nvPicPr>
          <p:cNvPr id="2" name="Picture 1">
            <a:extLst>
              <a:ext uri="{FF2B5EF4-FFF2-40B4-BE49-F238E27FC236}">
                <a16:creationId xmlns:a16="http://schemas.microsoft.com/office/drawing/2014/main" id="{43F4DEB5-69A5-DB4D-A66F-308EFBD74F1D}"/>
              </a:ext>
            </a:extLst>
          </p:cNvPr>
          <p:cNvPicPr>
            <a:picLocks noChangeAspect="1"/>
          </p:cNvPicPr>
          <p:nvPr/>
        </p:nvPicPr>
        <p:blipFill>
          <a:blip r:embed="rId2"/>
          <a:stretch>
            <a:fillRect/>
          </a:stretch>
        </p:blipFill>
        <p:spPr>
          <a:xfrm>
            <a:off x="4908693" y="2631578"/>
            <a:ext cx="9287133" cy="3552273"/>
          </a:xfrm>
          <a:prstGeom prst="rect">
            <a:avLst/>
          </a:prstGeom>
        </p:spPr>
      </p:pic>
    </p:spTree>
    <p:extLst>
      <p:ext uri="{BB962C8B-B14F-4D97-AF65-F5344CB8AC3E}">
        <p14:creationId xmlns:p14="http://schemas.microsoft.com/office/powerpoint/2010/main" val="31212025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8640" y="3108960"/>
            <a:ext cx="12435840" cy="1488168"/>
          </a:xfrm>
        </p:spPr>
        <p:txBody>
          <a:bodyPr vert="horz" lIns="0" tIns="15240" rIns="0" bIns="0" rtlCol="0" anchor="ctr">
            <a:normAutofit/>
          </a:bodyPr>
          <a:lstStyle/>
          <a:p>
            <a:pPr marL="15240">
              <a:lnSpc>
                <a:spcPct val="90000"/>
              </a:lnSpc>
              <a:spcBef>
                <a:spcPts val="120"/>
              </a:spcBef>
            </a:pPr>
            <a:r>
              <a:rPr lang="en-US" sz="5000" spc="-137"/>
              <a:t>SDLC</a:t>
            </a:r>
            <a:r>
              <a:rPr lang="en-US" sz="5000" spc="-444"/>
              <a:t> </a:t>
            </a:r>
            <a:r>
              <a:rPr lang="en-US" sz="5000" spc="-78"/>
              <a:t>Automation</a:t>
            </a:r>
            <a:br>
              <a:rPr lang="en-US" sz="5000" spc="-78"/>
            </a:br>
            <a:r>
              <a:rPr lang="en-US" sz="5000" spc="-78"/>
              <a:t>(</a:t>
            </a:r>
            <a:r>
              <a:rPr lang="en-US" sz="5000" b="1" i="0">
                <a:effectLst/>
              </a:rPr>
              <a:t>Systems development life cycle)</a:t>
            </a:r>
            <a:endParaRPr lang="en-US" sz="5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rPr>
              <a:t>Continuous</a:t>
            </a:r>
            <a:r>
              <a:rPr spc="-252" dirty="0">
                <a:solidFill>
                  <a:schemeClr val="tx1"/>
                </a:solidFill>
              </a:rPr>
              <a:t> </a:t>
            </a:r>
            <a:r>
              <a:rPr spc="-90" dirty="0">
                <a:solidFill>
                  <a:schemeClr val="tx1"/>
                </a:solidFill>
              </a:rPr>
              <a:t>Integration</a:t>
            </a:r>
          </a:p>
        </p:txBody>
      </p:sp>
      <p:sp>
        <p:nvSpPr>
          <p:cNvPr id="4" name="object 4"/>
          <p:cNvSpPr txBox="1"/>
          <p:nvPr/>
        </p:nvSpPr>
        <p:spPr>
          <a:xfrm>
            <a:off x="1100326" y="1637995"/>
            <a:ext cx="6443472" cy="2939010"/>
          </a:xfrm>
          <a:prstGeom prst="rect">
            <a:avLst/>
          </a:prstGeom>
        </p:spPr>
        <p:txBody>
          <a:bodyPr vert="horz" wrap="square" lIns="0" tIns="15240" rIns="0" bIns="0" rtlCol="0">
            <a:spAutoFit/>
          </a:bodyPr>
          <a:lstStyle/>
          <a:p>
            <a:pPr marL="289560" indent="-274320">
              <a:lnSpc>
                <a:spcPts val="2922"/>
              </a:lnSpc>
              <a:spcBef>
                <a:spcPts val="120"/>
              </a:spcBef>
              <a:buFont typeface="Arial"/>
              <a:buChar char="•"/>
              <a:tabLst>
                <a:tab pos="289560" algn="l"/>
              </a:tabLst>
            </a:pPr>
            <a:r>
              <a:rPr spc="-30" dirty="0">
                <a:latin typeface="Gill Sans MT"/>
                <a:cs typeface="Gill Sans MT"/>
              </a:rPr>
              <a:t>Developers</a:t>
            </a:r>
            <a:r>
              <a:rPr spc="-120" dirty="0">
                <a:latin typeface="Gill Sans MT"/>
                <a:cs typeface="Gill Sans MT"/>
              </a:rPr>
              <a:t> </a:t>
            </a:r>
            <a:r>
              <a:rPr dirty="0">
                <a:latin typeface="Gill Sans MT"/>
                <a:cs typeface="Gill Sans MT"/>
              </a:rPr>
              <a:t>push</a:t>
            </a:r>
            <a:r>
              <a:rPr spc="-120" dirty="0">
                <a:latin typeface="Gill Sans MT"/>
                <a:cs typeface="Gill Sans MT"/>
              </a:rPr>
              <a:t> </a:t>
            </a:r>
            <a:r>
              <a:rPr dirty="0">
                <a:latin typeface="Gill Sans MT"/>
                <a:cs typeface="Gill Sans MT"/>
              </a:rPr>
              <a:t>the</a:t>
            </a:r>
            <a:r>
              <a:rPr spc="-114" dirty="0">
                <a:latin typeface="Gill Sans MT"/>
                <a:cs typeface="Gill Sans MT"/>
              </a:rPr>
              <a:t> </a:t>
            </a:r>
            <a:r>
              <a:rPr dirty="0">
                <a:latin typeface="Gill Sans MT"/>
                <a:cs typeface="Gill Sans MT"/>
              </a:rPr>
              <a:t>code</a:t>
            </a:r>
            <a:r>
              <a:rPr spc="-114" dirty="0">
                <a:latin typeface="Gill Sans MT"/>
                <a:cs typeface="Gill Sans MT"/>
              </a:rPr>
              <a:t> </a:t>
            </a:r>
            <a:r>
              <a:rPr dirty="0">
                <a:latin typeface="Gill Sans MT"/>
                <a:cs typeface="Gill Sans MT"/>
              </a:rPr>
              <a:t>to</a:t>
            </a:r>
            <a:r>
              <a:rPr spc="-120" dirty="0">
                <a:latin typeface="Gill Sans MT"/>
                <a:cs typeface="Gill Sans MT"/>
              </a:rPr>
              <a:t> </a:t>
            </a:r>
            <a:r>
              <a:rPr dirty="0">
                <a:latin typeface="Gill Sans MT"/>
                <a:cs typeface="Gill Sans MT"/>
              </a:rPr>
              <a:t>a</a:t>
            </a:r>
            <a:r>
              <a:rPr spc="-114" dirty="0">
                <a:latin typeface="Gill Sans MT"/>
                <a:cs typeface="Gill Sans MT"/>
              </a:rPr>
              <a:t> </a:t>
            </a:r>
            <a:r>
              <a:rPr spc="-24" dirty="0">
                <a:latin typeface="Gill Sans MT"/>
                <a:cs typeface="Gill Sans MT"/>
              </a:rPr>
              <a:t>code</a:t>
            </a:r>
            <a:endParaRPr>
              <a:latin typeface="Gill Sans MT"/>
              <a:cs typeface="Gill Sans MT"/>
            </a:endParaRPr>
          </a:p>
          <a:p>
            <a:pPr marL="289560" marR="6096">
              <a:lnSpc>
                <a:spcPct val="70000"/>
              </a:lnSpc>
              <a:spcBef>
                <a:spcPts val="504"/>
              </a:spcBef>
            </a:pPr>
            <a:r>
              <a:rPr spc="-48" dirty="0">
                <a:latin typeface="Gill Sans MT"/>
                <a:cs typeface="Gill Sans MT"/>
              </a:rPr>
              <a:t>repository</a:t>
            </a:r>
            <a:r>
              <a:rPr spc="-120" dirty="0">
                <a:latin typeface="Gill Sans MT"/>
                <a:cs typeface="Gill Sans MT"/>
              </a:rPr>
              <a:t> </a:t>
            </a:r>
            <a:r>
              <a:rPr spc="-12" dirty="0">
                <a:latin typeface="Gill Sans MT"/>
                <a:cs typeface="Gill Sans MT"/>
              </a:rPr>
              <a:t>often</a:t>
            </a:r>
            <a:r>
              <a:rPr spc="-108" dirty="0">
                <a:latin typeface="Gill Sans MT"/>
                <a:cs typeface="Gill Sans MT"/>
              </a:rPr>
              <a:t> </a:t>
            </a:r>
            <a:r>
              <a:rPr spc="-24" dirty="0">
                <a:latin typeface="Gill Sans MT"/>
                <a:cs typeface="Gill Sans MT"/>
              </a:rPr>
              <a:t>(GitHub</a:t>
            </a:r>
            <a:r>
              <a:rPr spc="-108" dirty="0">
                <a:latin typeface="Gill Sans MT"/>
                <a:cs typeface="Gill Sans MT"/>
              </a:rPr>
              <a:t> </a:t>
            </a:r>
            <a:r>
              <a:rPr dirty="0">
                <a:latin typeface="Gill Sans MT"/>
                <a:cs typeface="Gill Sans MT"/>
              </a:rPr>
              <a:t>/</a:t>
            </a:r>
            <a:r>
              <a:rPr spc="-108" dirty="0">
                <a:latin typeface="Gill Sans MT"/>
                <a:cs typeface="Gill Sans MT"/>
              </a:rPr>
              <a:t> </a:t>
            </a:r>
            <a:r>
              <a:rPr spc="-42" dirty="0">
                <a:latin typeface="Gill Sans MT"/>
                <a:cs typeface="Gill Sans MT"/>
              </a:rPr>
              <a:t>CodeCommit</a:t>
            </a:r>
            <a:r>
              <a:rPr spc="-108" dirty="0">
                <a:latin typeface="Gill Sans MT"/>
                <a:cs typeface="Gill Sans MT"/>
              </a:rPr>
              <a:t> </a:t>
            </a:r>
            <a:r>
              <a:rPr spc="-60" dirty="0">
                <a:latin typeface="Gill Sans MT"/>
                <a:cs typeface="Gill Sans MT"/>
              </a:rPr>
              <a:t>/ </a:t>
            </a:r>
            <a:r>
              <a:rPr spc="-66" dirty="0">
                <a:latin typeface="Gill Sans MT"/>
                <a:cs typeface="Gill Sans MT"/>
              </a:rPr>
              <a:t>Bitbucket</a:t>
            </a:r>
            <a:r>
              <a:rPr spc="-54" dirty="0">
                <a:latin typeface="Gill Sans MT"/>
                <a:cs typeface="Gill Sans MT"/>
              </a:rPr>
              <a:t> </a:t>
            </a:r>
            <a:r>
              <a:rPr dirty="0">
                <a:latin typeface="Gill Sans MT"/>
                <a:cs typeface="Gill Sans MT"/>
              </a:rPr>
              <a:t>/</a:t>
            </a:r>
            <a:r>
              <a:rPr spc="-48" dirty="0">
                <a:latin typeface="Gill Sans MT"/>
                <a:cs typeface="Gill Sans MT"/>
              </a:rPr>
              <a:t> </a:t>
            </a:r>
            <a:r>
              <a:rPr spc="-12" dirty="0">
                <a:latin typeface="Gill Sans MT"/>
                <a:cs typeface="Gill Sans MT"/>
              </a:rPr>
              <a:t>etc…)</a:t>
            </a:r>
            <a:endParaRPr>
              <a:latin typeface="Gill Sans MT"/>
              <a:cs typeface="Gill Sans MT"/>
            </a:endParaRPr>
          </a:p>
          <a:p>
            <a:pPr marL="289560" indent="-274320">
              <a:lnSpc>
                <a:spcPts val="2922"/>
              </a:lnSpc>
              <a:spcBef>
                <a:spcPts val="258"/>
              </a:spcBef>
              <a:buFont typeface="Arial"/>
              <a:buChar char="•"/>
              <a:tabLst>
                <a:tab pos="289560" algn="l"/>
              </a:tabLst>
            </a:pPr>
            <a:r>
              <a:rPr dirty="0">
                <a:latin typeface="Gill Sans MT"/>
                <a:cs typeface="Gill Sans MT"/>
              </a:rPr>
              <a:t>A</a:t>
            </a:r>
            <a:r>
              <a:rPr spc="-120" dirty="0">
                <a:latin typeface="Gill Sans MT"/>
                <a:cs typeface="Gill Sans MT"/>
              </a:rPr>
              <a:t> </a:t>
            </a:r>
            <a:r>
              <a:rPr spc="-36" dirty="0">
                <a:latin typeface="Gill Sans MT"/>
                <a:cs typeface="Gill Sans MT"/>
              </a:rPr>
              <a:t>testing</a:t>
            </a:r>
            <a:r>
              <a:rPr spc="-108" dirty="0">
                <a:latin typeface="Gill Sans MT"/>
                <a:cs typeface="Gill Sans MT"/>
              </a:rPr>
              <a:t> </a:t>
            </a:r>
            <a:r>
              <a:rPr dirty="0">
                <a:latin typeface="Gill Sans MT"/>
                <a:cs typeface="Gill Sans MT"/>
              </a:rPr>
              <a:t>/</a:t>
            </a:r>
            <a:r>
              <a:rPr spc="-108" dirty="0">
                <a:latin typeface="Gill Sans MT"/>
                <a:cs typeface="Gill Sans MT"/>
              </a:rPr>
              <a:t> </a:t>
            </a:r>
            <a:r>
              <a:rPr spc="-24" dirty="0">
                <a:latin typeface="Gill Sans MT"/>
                <a:cs typeface="Gill Sans MT"/>
              </a:rPr>
              <a:t>build</a:t>
            </a:r>
            <a:r>
              <a:rPr spc="-108" dirty="0">
                <a:latin typeface="Gill Sans MT"/>
                <a:cs typeface="Gill Sans MT"/>
              </a:rPr>
              <a:t> </a:t>
            </a:r>
            <a:r>
              <a:rPr spc="-36" dirty="0">
                <a:latin typeface="Gill Sans MT"/>
                <a:cs typeface="Gill Sans MT"/>
              </a:rPr>
              <a:t>server</a:t>
            </a:r>
            <a:r>
              <a:rPr spc="-108" dirty="0">
                <a:latin typeface="Gill Sans MT"/>
                <a:cs typeface="Gill Sans MT"/>
              </a:rPr>
              <a:t> </a:t>
            </a:r>
            <a:r>
              <a:rPr spc="-54" dirty="0">
                <a:latin typeface="Gill Sans MT"/>
                <a:cs typeface="Gill Sans MT"/>
              </a:rPr>
              <a:t>checks</a:t>
            </a:r>
            <a:r>
              <a:rPr spc="-108" dirty="0">
                <a:latin typeface="Gill Sans MT"/>
                <a:cs typeface="Gill Sans MT"/>
              </a:rPr>
              <a:t> </a:t>
            </a:r>
            <a:r>
              <a:rPr dirty="0">
                <a:latin typeface="Gill Sans MT"/>
                <a:cs typeface="Gill Sans MT"/>
              </a:rPr>
              <a:t>the</a:t>
            </a:r>
            <a:r>
              <a:rPr spc="-114" dirty="0">
                <a:latin typeface="Gill Sans MT"/>
                <a:cs typeface="Gill Sans MT"/>
              </a:rPr>
              <a:t> </a:t>
            </a:r>
            <a:r>
              <a:rPr dirty="0">
                <a:latin typeface="Gill Sans MT"/>
                <a:cs typeface="Gill Sans MT"/>
              </a:rPr>
              <a:t>code</a:t>
            </a:r>
            <a:r>
              <a:rPr spc="-108" dirty="0">
                <a:latin typeface="Gill Sans MT"/>
                <a:cs typeface="Gill Sans MT"/>
              </a:rPr>
              <a:t> </a:t>
            </a:r>
            <a:r>
              <a:rPr spc="-30" dirty="0">
                <a:latin typeface="Gill Sans MT"/>
                <a:cs typeface="Gill Sans MT"/>
              </a:rPr>
              <a:t>as</a:t>
            </a:r>
            <a:endParaRPr>
              <a:latin typeface="Gill Sans MT"/>
              <a:cs typeface="Gill Sans MT"/>
            </a:endParaRPr>
          </a:p>
          <a:p>
            <a:pPr marL="289560">
              <a:lnSpc>
                <a:spcPts val="2406"/>
              </a:lnSpc>
            </a:pPr>
            <a:r>
              <a:rPr spc="-12" dirty="0">
                <a:latin typeface="Gill Sans MT"/>
                <a:cs typeface="Gill Sans MT"/>
              </a:rPr>
              <a:t>soon</a:t>
            </a:r>
            <a:r>
              <a:rPr spc="-137" dirty="0">
                <a:latin typeface="Gill Sans MT"/>
                <a:cs typeface="Gill Sans MT"/>
              </a:rPr>
              <a:t> </a:t>
            </a:r>
            <a:r>
              <a:rPr dirty="0">
                <a:latin typeface="Gill Sans MT"/>
                <a:cs typeface="Gill Sans MT"/>
              </a:rPr>
              <a:t>as</a:t>
            </a:r>
            <a:r>
              <a:rPr spc="-108" dirty="0">
                <a:latin typeface="Gill Sans MT"/>
                <a:cs typeface="Gill Sans MT"/>
              </a:rPr>
              <a:t> </a:t>
            </a:r>
            <a:r>
              <a:rPr spc="-114" dirty="0">
                <a:latin typeface="Gill Sans MT"/>
                <a:cs typeface="Gill Sans MT"/>
              </a:rPr>
              <a:t>it’s</a:t>
            </a:r>
            <a:r>
              <a:rPr spc="-90" dirty="0">
                <a:latin typeface="Gill Sans MT"/>
                <a:cs typeface="Gill Sans MT"/>
              </a:rPr>
              <a:t> </a:t>
            </a:r>
            <a:r>
              <a:rPr dirty="0">
                <a:latin typeface="Gill Sans MT"/>
                <a:cs typeface="Gill Sans MT"/>
              </a:rPr>
              <a:t>pushed</a:t>
            </a:r>
            <a:r>
              <a:rPr spc="-108" dirty="0">
                <a:latin typeface="Gill Sans MT"/>
                <a:cs typeface="Gill Sans MT"/>
              </a:rPr>
              <a:t> </a:t>
            </a:r>
            <a:r>
              <a:rPr spc="-36" dirty="0">
                <a:latin typeface="Gill Sans MT"/>
                <a:cs typeface="Gill Sans MT"/>
              </a:rPr>
              <a:t>(CodeBuild</a:t>
            </a:r>
            <a:r>
              <a:rPr spc="-108" dirty="0">
                <a:latin typeface="Gill Sans MT"/>
                <a:cs typeface="Gill Sans MT"/>
              </a:rPr>
              <a:t> </a:t>
            </a:r>
            <a:r>
              <a:rPr dirty="0">
                <a:latin typeface="Gill Sans MT"/>
                <a:cs typeface="Gill Sans MT"/>
              </a:rPr>
              <a:t>/</a:t>
            </a:r>
            <a:r>
              <a:rPr spc="-108" dirty="0">
                <a:latin typeface="Gill Sans MT"/>
                <a:cs typeface="Gill Sans MT"/>
              </a:rPr>
              <a:t> </a:t>
            </a:r>
            <a:r>
              <a:rPr spc="-60" dirty="0">
                <a:latin typeface="Gill Sans MT"/>
                <a:cs typeface="Gill Sans MT"/>
              </a:rPr>
              <a:t>Jenkins</a:t>
            </a:r>
            <a:r>
              <a:rPr spc="-108" dirty="0">
                <a:latin typeface="Gill Sans MT"/>
                <a:cs typeface="Gill Sans MT"/>
              </a:rPr>
              <a:t> </a:t>
            </a:r>
            <a:r>
              <a:rPr spc="-30" dirty="0">
                <a:latin typeface="Gill Sans MT"/>
                <a:cs typeface="Gill Sans MT"/>
              </a:rPr>
              <a:t>CI</a:t>
            </a:r>
            <a:endParaRPr>
              <a:latin typeface="Gill Sans MT"/>
              <a:cs typeface="Gill Sans MT"/>
            </a:endParaRPr>
          </a:p>
          <a:p>
            <a:pPr marL="289560">
              <a:lnSpc>
                <a:spcPts val="2940"/>
              </a:lnSpc>
            </a:pPr>
            <a:r>
              <a:rPr dirty="0">
                <a:latin typeface="Gill Sans MT"/>
                <a:cs typeface="Gill Sans MT"/>
              </a:rPr>
              <a:t>/</a:t>
            </a:r>
            <a:r>
              <a:rPr spc="-6" dirty="0">
                <a:latin typeface="Gill Sans MT"/>
                <a:cs typeface="Gill Sans MT"/>
              </a:rPr>
              <a:t> </a:t>
            </a:r>
            <a:r>
              <a:rPr spc="-12" dirty="0">
                <a:latin typeface="Gill Sans MT"/>
                <a:cs typeface="Gill Sans MT"/>
              </a:rPr>
              <a:t>etc…)</a:t>
            </a:r>
            <a:endParaRPr>
              <a:latin typeface="Gill Sans MT"/>
              <a:cs typeface="Gill Sans MT"/>
            </a:endParaRPr>
          </a:p>
          <a:p>
            <a:pPr marL="289560" marR="296418" indent="-274320">
              <a:lnSpc>
                <a:spcPct val="69200"/>
              </a:lnSpc>
              <a:spcBef>
                <a:spcPts val="1206"/>
              </a:spcBef>
              <a:buFont typeface="Arial"/>
              <a:buChar char="•"/>
              <a:tabLst>
                <a:tab pos="289560" algn="l"/>
              </a:tabLst>
            </a:pPr>
            <a:r>
              <a:rPr dirty="0">
                <a:latin typeface="Gill Sans MT"/>
                <a:cs typeface="Gill Sans MT"/>
              </a:rPr>
              <a:t>The</a:t>
            </a:r>
            <a:r>
              <a:rPr spc="-156" dirty="0">
                <a:latin typeface="Gill Sans MT"/>
                <a:cs typeface="Gill Sans MT"/>
              </a:rPr>
              <a:t> </a:t>
            </a:r>
            <a:r>
              <a:rPr spc="-36" dirty="0">
                <a:latin typeface="Gill Sans MT"/>
                <a:cs typeface="Gill Sans MT"/>
              </a:rPr>
              <a:t>developer</a:t>
            </a:r>
            <a:r>
              <a:rPr spc="-144" dirty="0">
                <a:latin typeface="Gill Sans MT"/>
                <a:cs typeface="Gill Sans MT"/>
              </a:rPr>
              <a:t> </a:t>
            </a:r>
            <a:r>
              <a:rPr dirty="0">
                <a:latin typeface="Gill Sans MT"/>
                <a:cs typeface="Gill Sans MT"/>
              </a:rPr>
              <a:t>gets</a:t>
            </a:r>
            <a:r>
              <a:rPr spc="-150" dirty="0">
                <a:latin typeface="Gill Sans MT"/>
                <a:cs typeface="Gill Sans MT"/>
              </a:rPr>
              <a:t> </a:t>
            </a:r>
            <a:r>
              <a:rPr spc="-24" dirty="0">
                <a:latin typeface="Gill Sans MT"/>
                <a:cs typeface="Gill Sans MT"/>
              </a:rPr>
              <a:t>feedback</a:t>
            </a:r>
            <a:r>
              <a:rPr spc="-144" dirty="0">
                <a:latin typeface="Gill Sans MT"/>
                <a:cs typeface="Gill Sans MT"/>
              </a:rPr>
              <a:t> </a:t>
            </a:r>
            <a:r>
              <a:rPr dirty="0">
                <a:latin typeface="Gill Sans MT"/>
                <a:cs typeface="Gill Sans MT"/>
              </a:rPr>
              <a:t>about</a:t>
            </a:r>
            <a:r>
              <a:rPr spc="-150" dirty="0">
                <a:latin typeface="Gill Sans MT"/>
                <a:cs typeface="Gill Sans MT"/>
              </a:rPr>
              <a:t> </a:t>
            </a:r>
            <a:r>
              <a:rPr spc="-30" dirty="0">
                <a:latin typeface="Gill Sans MT"/>
                <a:cs typeface="Gill Sans MT"/>
              </a:rPr>
              <a:t>the </a:t>
            </a:r>
            <a:r>
              <a:rPr spc="-48" dirty="0">
                <a:latin typeface="Gill Sans MT"/>
                <a:cs typeface="Gill Sans MT"/>
              </a:rPr>
              <a:t>tests</a:t>
            </a:r>
            <a:r>
              <a:rPr spc="-126" dirty="0">
                <a:latin typeface="Gill Sans MT"/>
                <a:cs typeface="Gill Sans MT"/>
              </a:rPr>
              <a:t> </a:t>
            </a:r>
            <a:r>
              <a:rPr dirty="0">
                <a:latin typeface="Gill Sans MT"/>
                <a:cs typeface="Gill Sans MT"/>
              </a:rPr>
              <a:t>and</a:t>
            </a:r>
            <a:r>
              <a:rPr spc="-126" dirty="0">
                <a:latin typeface="Gill Sans MT"/>
                <a:cs typeface="Gill Sans MT"/>
              </a:rPr>
              <a:t> </a:t>
            </a:r>
            <a:r>
              <a:rPr spc="-48" dirty="0">
                <a:latin typeface="Gill Sans MT"/>
                <a:cs typeface="Gill Sans MT"/>
              </a:rPr>
              <a:t>checks</a:t>
            </a:r>
            <a:r>
              <a:rPr spc="-120" dirty="0">
                <a:latin typeface="Gill Sans MT"/>
                <a:cs typeface="Gill Sans MT"/>
              </a:rPr>
              <a:t> </a:t>
            </a:r>
            <a:r>
              <a:rPr spc="-24" dirty="0">
                <a:latin typeface="Gill Sans MT"/>
                <a:cs typeface="Gill Sans MT"/>
              </a:rPr>
              <a:t>that</a:t>
            </a:r>
            <a:r>
              <a:rPr spc="-126" dirty="0">
                <a:latin typeface="Gill Sans MT"/>
                <a:cs typeface="Gill Sans MT"/>
              </a:rPr>
              <a:t> </a:t>
            </a:r>
            <a:r>
              <a:rPr dirty="0">
                <a:latin typeface="Gill Sans MT"/>
                <a:cs typeface="Gill Sans MT"/>
              </a:rPr>
              <a:t>have</a:t>
            </a:r>
            <a:r>
              <a:rPr spc="-126" dirty="0">
                <a:latin typeface="Gill Sans MT"/>
                <a:cs typeface="Gill Sans MT"/>
              </a:rPr>
              <a:t> </a:t>
            </a:r>
            <a:r>
              <a:rPr dirty="0">
                <a:latin typeface="Gill Sans MT"/>
                <a:cs typeface="Gill Sans MT"/>
              </a:rPr>
              <a:t>passed</a:t>
            </a:r>
            <a:r>
              <a:rPr spc="-120" dirty="0">
                <a:latin typeface="Gill Sans MT"/>
                <a:cs typeface="Gill Sans MT"/>
              </a:rPr>
              <a:t> </a:t>
            </a:r>
            <a:r>
              <a:rPr dirty="0">
                <a:latin typeface="Gill Sans MT"/>
                <a:cs typeface="Gill Sans MT"/>
              </a:rPr>
              <a:t>/</a:t>
            </a:r>
            <a:r>
              <a:rPr spc="-126" dirty="0">
                <a:latin typeface="Gill Sans MT"/>
                <a:cs typeface="Gill Sans MT"/>
              </a:rPr>
              <a:t> </a:t>
            </a:r>
            <a:r>
              <a:rPr spc="-24" dirty="0">
                <a:latin typeface="Gill Sans MT"/>
                <a:cs typeface="Gill Sans MT"/>
              </a:rPr>
              <a:t>failed</a:t>
            </a:r>
            <a:endParaRPr>
              <a:latin typeface="Gill Sans MT"/>
              <a:cs typeface="Gill Sans MT"/>
            </a:endParaRPr>
          </a:p>
        </p:txBody>
      </p:sp>
      <p:sp>
        <p:nvSpPr>
          <p:cNvPr id="5" name="object 5"/>
          <p:cNvSpPr txBox="1"/>
          <p:nvPr/>
        </p:nvSpPr>
        <p:spPr>
          <a:xfrm>
            <a:off x="1100326" y="5021274"/>
            <a:ext cx="6209538" cy="1826654"/>
          </a:xfrm>
          <a:prstGeom prst="rect">
            <a:avLst/>
          </a:prstGeom>
        </p:spPr>
        <p:txBody>
          <a:bodyPr vert="horz" wrap="square" lIns="0" tIns="15240" rIns="0" bIns="0" rtlCol="0">
            <a:spAutoFit/>
          </a:bodyPr>
          <a:lstStyle/>
          <a:p>
            <a:pPr marL="289560" indent="-274320">
              <a:spcBef>
                <a:spcPts val="120"/>
              </a:spcBef>
              <a:buFont typeface="Arial"/>
              <a:buChar char="•"/>
              <a:tabLst>
                <a:tab pos="289560" algn="l"/>
              </a:tabLst>
            </a:pPr>
            <a:r>
              <a:rPr spc="-24" dirty="0">
                <a:latin typeface="Gill Sans MT"/>
                <a:cs typeface="Gill Sans MT"/>
              </a:rPr>
              <a:t>Find</a:t>
            </a:r>
            <a:r>
              <a:rPr spc="-180" dirty="0">
                <a:latin typeface="Gill Sans MT"/>
                <a:cs typeface="Gill Sans MT"/>
              </a:rPr>
              <a:t> </a:t>
            </a:r>
            <a:r>
              <a:rPr dirty="0">
                <a:latin typeface="Gill Sans MT"/>
                <a:cs typeface="Gill Sans MT"/>
              </a:rPr>
              <a:t>bugs</a:t>
            </a:r>
            <a:r>
              <a:rPr spc="-126" dirty="0">
                <a:latin typeface="Gill Sans MT"/>
                <a:cs typeface="Gill Sans MT"/>
              </a:rPr>
              <a:t> </a:t>
            </a:r>
            <a:r>
              <a:rPr spc="-120" dirty="0">
                <a:latin typeface="Gill Sans MT"/>
                <a:cs typeface="Gill Sans MT"/>
              </a:rPr>
              <a:t>early,</a:t>
            </a:r>
            <a:r>
              <a:rPr spc="-240" dirty="0">
                <a:latin typeface="Gill Sans MT"/>
                <a:cs typeface="Gill Sans MT"/>
              </a:rPr>
              <a:t> </a:t>
            </a:r>
            <a:r>
              <a:rPr spc="-42" dirty="0">
                <a:latin typeface="Gill Sans MT"/>
                <a:cs typeface="Gill Sans MT"/>
              </a:rPr>
              <a:t>fix</a:t>
            </a:r>
            <a:r>
              <a:rPr spc="-114" dirty="0">
                <a:latin typeface="Gill Sans MT"/>
                <a:cs typeface="Gill Sans MT"/>
              </a:rPr>
              <a:t> </a:t>
            </a:r>
            <a:r>
              <a:rPr spc="-24" dirty="0">
                <a:latin typeface="Gill Sans MT"/>
                <a:cs typeface="Gill Sans MT"/>
              </a:rPr>
              <a:t>bugs</a:t>
            </a:r>
            <a:endParaRPr>
              <a:latin typeface="Gill Sans MT"/>
              <a:cs typeface="Gill Sans MT"/>
            </a:endParaRPr>
          </a:p>
          <a:p>
            <a:pPr marL="289560" indent="-274320">
              <a:spcBef>
                <a:spcPts val="144"/>
              </a:spcBef>
              <a:buFont typeface="Arial"/>
              <a:buChar char="•"/>
              <a:tabLst>
                <a:tab pos="289560" algn="l"/>
              </a:tabLst>
            </a:pPr>
            <a:r>
              <a:rPr spc="-54" dirty="0">
                <a:latin typeface="Gill Sans MT"/>
                <a:cs typeface="Gill Sans MT"/>
              </a:rPr>
              <a:t>Deliver</a:t>
            </a:r>
            <a:r>
              <a:rPr spc="-137" dirty="0">
                <a:latin typeface="Gill Sans MT"/>
                <a:cs typeface="Gill Sans MT"/>
              </a:rPr>
              <a:t> </a:t>
            </a:r>
            <a:r>
              <a:rPr spc="-48" dirty="0">
                <a:latin typeface="Gill Sans MT"/>
                <a:cs typeface="Gill Sans MT"/>
              </a:rPr>
              <a:t>faster</a:t>
            </a:r>
            <a:r>
              <a:rPr spc="-137" dirty="0">
                <a:latin typeface="Gill Sans MT"/>
                <a:cs typeface="Gill Sans MT"/>
              </a:rPr>
              <a:t> </a:t>
            </a:r>
            <a:r>
              <a:rPr dirty="0">
                <a:latin typeface="Gill Sans MT"/>
                <a:cs typeface="Gill Sans MT"/>
              </a:rPr>
              <a:t>as</a:t>
            </a:r>
            <a:r>
              <a:rPr spc="-137" dirty="0">
                <a:latin typeface="Gill Sans MT"/>
                <a:cs typeface="Gill Sans MT"/>
              </a:rPr>
              <a:t> </a:t>
            </a:r>
            <a:r>
              <a:rPr dirty="0">
                <a:latin typeface="Gill Sans MT"/>
                <a:cs typeface="Gill Sans MT"/>
              </a:rPr>
              <a:t>the</a:t>
            </a:r>
            <a:r>
              <a:rPr spc="-137" dirty="0">
                <a:latin typeface="Gill Sans MT"/>
                <a:cs typeface="Gill Sans MT"/>
              </a:rPr>
              <a:t> </a:t>
            </a:r>
            <a:r>
              <a:rPr dirty="0">
                <a:latin typeface="Gill Sans MT"/>
                <a:cs typeface="Gill Sans MT"/>
              </a:rPr>
              <a:t>code</a:t>
            </a:r>
            <a:r>
              <a:rPr spc="-137" dirty="0">
                <a:latin typeface="Gill Sans MT"/>
                <a:cs typeface="Gill Sans MT"/>
              </a:rPr>
              <a:t> </a:t>
            </a:r>
            <a:r>
              <a:rPr spc="-12" dirty="0">
                <a:latin typeface="Gill Sans MT"/>
                <a:cs typeface="Gill Sans MT"/>
              </a:rPr>
              <a:t>is</a:t>
            </a:r>
            <a:r>
              <a:rPr spc="-137" dirty="0">
                <a:latin typeface="Gill Sans MT"/>
                <a:cs typeface="Gill Sans MT"/>
              </a:rPr>
              <a:t> </a:t>
            </a:r>
            <a:r>
              <a:rPr spc="-12" dirty="0">
                <a:latin typeface="Gill Sans MT"/>
                <a:cs typeface="Gill Sans MT"/>
              </a:rPr>
              <a:t>tested</a:t>
            </a:r>
            <a:endParaRPr>
              <a:latin typeface="Gill Sans MT"/>
              <a:cs typeface="Gill Sans MT"/>
            </a:endParaRPr>
          </a:p>
          <a:p>
            <a:pPr marL="289560" indent="-274320">
              <a:spcBef>
                <a:spcPts val="144"/>
              </a:spcBef>
              <a:buFont typeface="Arial"/>
              <a:buChar char="•"/>
              <a:tabLst>
                <a:tab pos="289560" algn="l"/>
              </a:tabLst>
            </a:pPr>
            <a:r>
              <a:rPr spc="-24" dirty="0">
                <a:latin typeface="Gill Sans MT"/>
                <a:cs typeface="Gill Sans MT"/>
              </a:rPr>
              <a:t>Deploy</a:t>
            </a:r>
            <a:r>
              <a:rPr spc="-162" dirty="0">
                <a:latin typeface="Gill Sans MT"/>
                <a:cs typeface="Gill Sans MT"/>
              </a:rPr>
              <a:t> </a:t>
            </a:r>
            <a:r>
              <a:rPr spc="-12" dirty="0">
                <a:latin typeface="Gill Sans MT"/>
                <a:cs typeface="Gill Sans MT"/>
              </a:rPr>
              <a:t>often</a:t>
            </a:r>
            <a:endParaRPr>
              <a:latin typeface="Gill Sans MT"/>
              <a:cs typeface="Gill Sans MT"/>
            </a:endParaRPr>
          </a:p>
          <a:p>
            <a:pPr marL="289560" indent="-274320">
              <a:spcBef>
                <a:spcPts val="144"/>
              </a:spcBef>
              <a:buFont typeface="Arial"/>
              <a:buChar char="•"/>
              <a:tabLst>
                <a:tab pos="289560" algn="l"/>
              </a:tabLst>
            </a:pPr>
            <a:r>
              <a:rPr spc="-24" dirty="0">
                <a:latin typeface="Gill Sans MT"/>
                <a:cs typeface="Gill Sans MT"/>
              </a:rPr>
              <a:t>Happier</a:t>
            </a:r>
            <a:r>
              <a:rPr spc="-114" dirty="0">
                <a:latin typeface="Gill Sans MT"/>
                <a:cs typeface="Gill Sans MT"/>
              </a:rPr>
              <a:t> </a:t>
            </a:r>
            <a:r>
              <a:rPr spc="-54" dirty="0">
                <a:latin typeface="Gill Sans MT"/>
                <a:cs typeface="Gill Sans MT"/>
              </a:rPr>
              <a:t>developers,</a:t>
            </a:r>
            <a:r>
              <a:rPr spc="-240" dirty="0">
                <a:latin typeface="Gill Sans MT"/>
                <a:cs typeface="Gill Sans MT"/>
              </a:rPr>
              <a:t> </a:t>
            </a:r>
            <a:r>
              <a:rPr dirty="0">
                <a:latin typeface="Gill Sans MT"/>
                <a:cs typeface="Gill Sans MT"/>
              </a:rPr>
              <a:t>as</a:t>
            </a:r>
            <a:r>
              <a:rPr spc="-66" dirty="0">
                <a:latin typeface="Gill Sans MT"/>
                <a:cs typeface="Gill Sans MT"/>
              </a:rPr>
              <a:t> </a:t>
            </a:r>
            <a:r>
              <a:rPr spc="-78" dirty="0">
                <a:latin typeface="Gill Sans MT"/>
                <a:cs typeface="Gill Sans MT"/>
              </a:rPr>
              <a:t>they’re</a:t>
            </a:r>
            <a:r>
              <a:rPr spc="-72" dirty="0">
                <a:latin typeface="Gill Sans MT"/>
                <a:cs typeface="Gill Sans MT"/>
              </a:rPr>
              <a:t> </a:t>
            </a:r>
            <a:r>
              <a:rPr spc="-30" dirty="0">
                <a:latin typeface="Gill Sans MT"/>
                <a:cs typeface="Gill Sans MT"/>
              </a:rPr>
              <a:t>unblocked</a:t>
            </a:r>
            <a:endParaRPr>
              <a:latin typeface="Gill Sans MT"/>
              <a:cs typeface="Gill Sans MT"/>
            </a:endParaRPr>
          </a:p>
        </p:txBody>
      </p:sp>
      <p:grpSp>
        <p:nvGrpSpPr>
          <p:cNvPr id="6" name="object 6"/>
          <p:cNvGrpSpPr/>
          <p:nvPr/>
        </p:nvGrpSpPr>
        <p:grpSpPr>
          <a:xfrm>
            <a:off x="10372586" y="1767164"/>
            <a:ext cx="1519428" cy="1519428"/>
            <a:chOff x="8643822" y="1472637"/>
            <a:chExt cx="1266190" cy="1266190"/>
          </a:xfrm>
        </p:grpSpPr>
        <p:sp>
          <p:nvSpPr>
            <p:cNvPr id="7" name="object 7"/>
            <p:cNvSpPr/>
            <p:nvPr/>
          </p:nvSpPr>
          <p:spPr>
            <a:xfrm>
              <a:off x="8650172" y="1478987"/>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80"/>
                  </a:lnTo>
                  <a:lnTo>
                    <a:pt x="137642" y="1018398"/>
                  </a:lnTo>
                  <a:lnTo>
                    <a:pt x="167607" y="1053071"/>
                  </a:lnTo>
                  <a:lnTo>
                    <a:pt x="199995" y="1085459"/>
                  </a:lnTo>
                  <a:lnTo>
                    <a:pt x="234668" y="1115424"/>
                  </a:lnTo>
                  <a:lnTo>
                    <a:pt x="271486" y="1142826"/>
                  </a:lnTo>
                  <a:lnTo>
                    <a:pt x="310309" y="1167526"/>
                  </a:lnTo>
                  <a:lnTo>
                    <a:pt x="350999" y="1189385"/>
                  </a:lnTo>
                  <a:lnTo>
                    <a:pt x="393416" y="1208263"/>
                  </a:lnTo>
                  <a:lnTo>
                    <a:pt x="437421" y="1224021"/>
                  </a:lnTo>
                  <a:lnTo>
                    <a:pt x="482874" y="1236519"/>
                  </a:lnTo>
                  <a:lnTo>
                    <a:pt x="529637" y="1245619"/>
                  </a:lnTo>
                  <a:lnTo>
                    <a:pt x="577569" y="1251182"/>
                  </a:lnTo>
                  <a:lnTo>
                    <a:pt x="626532" y="1253067"/>
                  </a:lnTo>
                  <a:lnTo>
                    <a:pt x="675496" y="1251182"/>
                  </a:lnTo>
                  <a:lnTo>
                    <a:pt x="723428" y="1245619"/>
                  </a:lnTo>
                  <a:lnTo>
                    <a:pt x="770191" y="1236519"/>
                  </a:lnTo>
                  <a:lnTo>
                    <a:pt x="815644" y="1224021"/>
                  </a:lnTo>
                  <a:lnTo>
                    <a:pt x="859649" y="1208263"/>
                  </a:lnTo>
                  <a:lnTo>
                    <a:pt x="902066" y="1189385"/>
                  </a:lnTo>
                  <a:lnTo>
                    <a:pt x="942756" y="1167526"/>
                  </a:lnTo>
                  <a:lnTo>
                    <a:pt x="981580" y="1142826"/>
                  </a:lnTo>
                  <a:lnTo>
                    <a:pt x="1018398" y="1115424"/>
                  </a:lnTo>
                  <a:lnTo>
                    <a:pt x="1053071" y="1085459"/>
                  </a:lnTo>
                  <a:lnTo>
                    <a:pt x="1085459" y="1053071"/>
                  </a:lnTo>
                  <a:lnTo>
                    <a:pt x="1115424" y="1018398"/>
                  </a:lnTo>
                  <a:lnTo>
                    <a:pt x="1142826" y="981580"/>
                  </a:lnTo>
                  <a:lnTo>
                    <a:pt x="1167526" y="942756"/>
                  </a:lnTo>
                  <a:lnTo>
                    <a:pt x="1189385" y="902066"/>
                  </a:lnTo>
                  <a:lnTo>
                    <a:pt x="1208263" y="859649"/>
                  </a:lnTo>
                  <a:lnTo>
                    <a:pt x="1224021" y="815644"/>
                  </a:lnTo>
                  <a:lnTo>
                    <a:pt x="1236519" y="770191"/>
                  </a:lnTo>
                  <a:lnTo>
                    <a:pt x="1245619" y="723428"/>
                  </a:lnTo>
                  <a:lnTo>
                    <a:pt x="1251182" y="675496"/>
                  </a:lnTo>
                  <a:lnTo>
                    <a:pt x="1253067" y="626532"/>
                  </a:lnTo>
                  <a:lnTo>
                    <a:pt x="1251182" y="577569"/>
                  </a:lnTo>
                  <a:lnTo>
                    <a:pt x="1245619" y="529637"/>
                  </a:lnTo>
                  <a:lnTo>
                    <a:pt x="1236519" y="482874"/>
                  </a:lnTo>
                  <a:lnTo>
                    <a:pt x="1224021" y="437421"/>
                  </a:lnTo>
                  <a:lnTo>
                    <a:pt x="1208263" y="393416"/>
                  </a:lnTo>
                  <a:lnTo>
                    <a:pt x="1189385" y="350999"/>
                  </a:lnTo>
                  <a:lnTo>
                    <a:pt x="1167526" y="310309"/>
                  </a:lnTo>
                  <a:lnTo>
                    <a:pt x="1142826" y="271486"/>
                  </a:lnTo>
                  <a:lnTo>
                    <a:pt x="1115424" y="234668"/>
                  </a:lnTo>
                  <a:lnTo>
                    <a:pt x="1085459" y="199995"/>
                  </a:lnTo>
                  <a:lnTo>
                    <a:pt x="1053071" y="167607"/>
                  </a:lnTo>
                  <a:lnTo>
                    <a:pt x="1018398" y="137642"/>
                  </a:lnTo>
                  <a:lnTo>
                    <a:pt x="981580" y="110240"/>
                  </a:lnTo>
                  <a:lnTo>
                    <a:pt x="942756"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p>
          </p:txBody>
        </p:sp>
        <p:sp>
          <p:nvSpPr>
            <p:cNvPr id="8" name="object 8"/>
            <p:cNvSpPr/>
            <p:nvPr/>
          </p:nvSpPr>
          <p:spPr>
            <a:xfrm>
              <a:off x="9010719" y="1852876"/>
              <a:ext cx="532130" cy="130810"/>
            </a:xfrm>
            <a:custGeom>
              <a:avLst/>
              <a:gdLst/>
              <a:ahLst/>
              <a:cxnLst/>
              <a:rect l="l" t="t" r="r" b="b"/>
              <a:pathLst>
                <a:path w="532129" h="130810">
                  <a:moveTo>
                    <a:pt x="65264" y="0"/>
                  </a:moveTo>
                  <a:lnTo>
                    <a:pt x="39859" y="5128"/>
                  </a:lnTo>
                  <a:lnTo>
                    <a:pt x="19115" y="19115"/>
                  </a:lnTo>
                  <a:lnTo>
                    <a:pt x="5128" y="39860"/>
                  </a:lnTo>
                  <a:lnTo>
                    <a:pt x="0" y="65264"/>
                  </a:lnTo>
                  <a:lnTo>
                    <a:pt x="5128" y="90667"/>
                  </a:lnTo>
                  <a:lnTo>
                    <a:pt x="19115" y="111412"/>
                  </a:lnTo>
                  <a:lnTo>
                    <a:pt x="39859" y="125399"/>
                  </a:lnTo>
                  <a:lnTo>
                    <a:pt x="65264" y="130528"/>
                  </a:lnTo>
                  <a:lnTo>
                    <a:pt x="90667" y="125399"/>
                  </a:lnTo>
                  <a:lnTo>
                    <a:pt x="111411" y="111412"/>
                  </a:lnTo>
                  <a:lnTo>
                    <a:pt x="125398" y="90667"/>
                  </a:lnTo>
                  <a:lnTo>
                    <a:pt x="130526" y="65264"/>
                  </a:lnTo>
                  <a:lnTo>
                    <a:pt x="125398" y="39860"/>
                  </a:lnTo>
                  <a:lnTo>
                    <a:pt x="111411" y="19115"/>
                  </a:lnTo>
                  <a:lnTo>
                    <a:pt x="90667" y="5128"/>
                  </a:lnTo>
                  <a:lnTo>
                    <a:pt x="65264" y="0"/>
                  </a:lnTo>
                  <a:close/>
                </a:path>
                <a:path w="532129" h="130810">
                  <a:moveTo>
                    <a:pt x="466707" y="0"/>
                  </a:moveTo>
                  <a:lnTo>
                    <a:pt x="441303" y="5128"/>
                  </a:lnTo>
                  <a:lnTo>
                    <a:pt x="420559" y="19115"/>
                  </a:lnTo>
                  <a:lnTo>
                    <a:pt x="406573" y="39860"/>
                  </a:lnTo>
                  <a:lnTo>
                    <a:pt x="401444" y="65264"/>
                  </a:lnTo>
                  <a:lnTo>
                    <a:pt x="406573" y="90667"/>
                  </a:lnTo>
                  <a:lnTo>
                    <a:pt x="420559" y="111412"/>
                  </a:lnTo>
                  <a:lnTo>
                    <a:pt x="441303" y="125399"/>
                  </a:lnTo>
                  <a:lnTo>
                    <a:pt x="466707" y="130528"/>
                  </a:lnTo>
                  <a:lnTo>
                    <a:pt x="492111" y="125399"/>
                  </a:lnTo>
                  <a:lnTo>
                    <a:pt x="512856" y="111412"/>
                  </a:lnTo>
                  <a:lnTo>
                    <a:pt x="526842" y="90667"/>
                  </a:lnTo>
                  <a:lnTo>
                    <a:pt x="531971" y="65264"/>
                  </a:lnTo>
                  <a:lnTo>
                    <a:pt x="526842" y="39860"/>
                  </a:lnTo>
                  <a:lnTo>
                    <a:pt x="512856" y="19115"/>
                  </a:lnTo>
                  <a:lnTo>
                    <a:pt x="492111" y="5128"/>
                  </a:lnTo>
                  <a:lnTo>
                    <a:pt x="466707" y="0"/>
                  </a:lnTo>
                  <a:close/>
                </a:path>
              </a:pathLst>
            </a:custGeom>
            <a:solidFill>
              <a:srgbClr val="CD9A00"/>
            </a:solidFill>
          </p:spPr>
          <p:txBody>
            <a:bodyPr wrap="square" lIns="0" tIns="0" rIns="0" bIns="0" rtlCol="0"/>
            <a:lstStyle/>
            <a:p>
              <a:endParaRPr sz="3456"/>
            </a:p>
          </p:txBody>
        </p:sp>
        <p:pic>
          <p:nvPicPr>
            <p:cNvPr id="9" name="object 9"/>
            <p:cNvPicPr/>
            <p:nvPr/>
          </p:nvPicPr>
          <p:blipFill>
            <a:blip r:embed="rId2" cstate="print"/>
            <a:stretch>
              <a:fillRect/>
            </a:stretch>
          </p:blipFill>
          <p:spPr>
            <a:xfrm>
              <a:off x="9004369" y="1846526"/>
              <a:ext cx="143227" cy="143227"/>
            </a:xfrm>
            <a:prstGeom prst="rect">
              <a:avLst/>
            </a:prstGeom>
          </p:spPr>
        </p:pic>
        <p:pic>
          <p:nvPicPr>
            <p:cNvPr id="10" name="object 10"/>
            <p:cNvPicPr/>
            <p:nvPr/>
          </p:nvPicPr>
          <p:blipFill>
            <a:blip r:embed="rId2" cstate="print"/>
            <a:stretch>
              <a:fillRect/>
            </a:stretch>
          </p:blipFill>
          <p:spPr>
            <a:xfrm>
              <a:off x="9405813" y="1846526"/>
              <a:ext cx="143227" cy="143227"/>
            </a:xfrm>
            <a:prstGeom prst="rect">
              <a:avLst/>
            </a:prstGeom>
          </p:spPr>
        </p:pic>
        <p:sp>
          <p:nvSpPr>
            <p:cNvPr id="11" name="object 11"/>
            <p:cNvSpPr/>
            <p:nvPr/>
          </p:nvSpPr>
          <p:spPr>
            <a:xfrm>
              <a:off x="8650172" y="1478987"/>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p>
          </p:txBody>
        </p:sp>
      </p:grpSp>
      <p:sp>
        <p:nvSpPr>
          <p:cNvPr id="12" name="object 12"/>
          <p:cNvSpPr txBox="1"/>
          <p:nvPr/>
        </p:nvSpPr>
        <p:spPr>
          <a:xfrm>
            <a:off x="12029440" y="4511040"/>
            <a:ext cx="1808988" cy="995144"/>
          </a:xfrm>
          <a:prstGeom prst="rect">
            <a:avLst/>
          </a:prstGeom>
          <a:solidFill>
            <a:srgbClr val="5091D0"/>
          </a:solidFill>
          <a:ln w="12700">
            <a:solidFill>
              <a:srgbClr val="386998"/>
            </a:solidFill>
          </a:ln>
        </p:spPr>
        <p:txBody>
          <a:bodyPr vert="horz" wrap="square" lIns="0" tIns="3048" rIns="0" bIns="0" rtlCol="0">
            <a:spAutoFit/>
          </a:bodyPr>
          <a:lstStyle/>
          <a:p>
            <a:pPr>
              <a:spcBef>
                <a:spcPts val="24"/>
              </a:spcBef>
            </a:pPr>
            <a:endParaRPr sz="2280">
              <a:latin typeface="Times New Roman"/>
              <a:cs typeface="Times New Roman"/>
            </a:endParaRPr>
          </a:p>
          <a:p>
            <a:pPr marL="307085" marR="297180" indent="310134">
              <a:lnSpc>
                <a:spcPts val="2508"/>
              </a:lnSpc>
            </a:pPr>
            <a:r>
              <a:rPr sz="2160" spc="-24" dirty="0">
                <a:latin typeface="Calibri"/>
                <a:cs typeface="Calibri"/>
              </a:rPr>
              <a:t>Code </a:t>
            </a:r>
            <a:r>
              <a:rPr sz="2160" spc="-12" dirty="0">
                <a:latin typeface="Calibri"/>
                <a:cs typeface="Calibri"/>
              </a:rPr>
              <a:t>Repository</a:t>
            </a:r>
            <a:endParaRPr sz="2160">
              <a:latin typeface="Calibri"/>
              <a:cs typeface="Calibri"/>
            </a:endParaRPr>
          </a:p>
        </p:txBody>
      </p:sp>
      <p:sp>
        <p:nvSpPr>
          <p:cNvPr id="13" name="object 13"/>
          <p:cNvSpPr txBox="1"/>
          <p:nvPr/>
        </p:nvSpPr>
        <p:spPr>
          <a:xfrm>
            <a:off x="8351518" y="4511041"/>
            <a:ext cx="1808988" cy="839461"/>
          </a:xfrm>
          <a:prstGeom prst="rect">
            <a:avLst/>
          </a:prstGeom>
          <a:solidFill>
            <a:srgbClr val="F69802"/>
          </a:solidFill>
          <a:ln w="12700">
            <a:solidFill>
              <a:srgbClr val="B56E01"/>
            </a:solidFill>
          </a:ln>
        </p:spPr>
        <p:txBody>
          <a:bodyPr vert="horz" wrap="square" lIns="0" tIns="8382" rIns="0" bIns="0" rtlCol="0">
            <a:spAutoFit/>
          </a:bodyPr>
          <a:lstStyle/>
          <a:p>
            <a:pPr>
              <a:spcBef>
                <a:spcPts val="66"/>
              </a:spcBef>
            </a:pPr>
            <a:endParaRPr sz="3240">
              <a:latin typeface="Times New Roman"/>
              <a:cs typeface="Times New Roman"/>
            </a:endParaRPr>
          </a:p>
          <a:p>
            <a:pPr marL="233172"/>
            <a:r>
              <a:rPr sz="2160" dirty="0">
                <a:latin typeface="Calibri"/>
                <a:cs typeface="Calibri"/>
              </a:rPr>
              <a:t>Build</a:t>
            </a:r>
            <a:r>
              <a:rPr sz="2160" spc="12" dirty="0">
                <a:latin typeface="Calibri"/>
                <a:cs typeface="Calibri"/>
              </a:rPr>
              <a:t> </a:t>
            </a:r>
            <a:r>
              <a:rPr sz="2160" spc="-12" dirty="0">
                <a:latin typeface="Calibri"/>
                <a:cs typeface="Calibri"/>
              </a:rPr>
              <a:t>Server</a:t>
            </a:r>
            <a:endParaRPr sz="2160">
              <a:latin typeface="Calibri"/>
              <a:cs typeface="Calibri"/>
            </a:endParaRPr>
          </a:p>
        </p:txBody>
      </p:sp>
      <p:sp>
        <p:nvSpPr>
          <p:cNvPr id="14" name="object 14"/>
          <p:cNvSpPr/>
          <p:nvPr/>
        </p:nvSpPr>
        <p:spPr>
          <a:xfrm>
            <a:off x="11660810" y="3055747"/>
            <a:ext cx="1273302" cy="1455420"/>
          </a:xfrm>
          <a:custGeom>
            <a:avLst/>
            <a:gdLst/>
            <a:ahLst/>
            <a:cxnLst/>
            <a:rect l="l" t="t" r="r" b="b"/>
            <a:pathLst>
              <a:path w="1061084" h="1212850">
                <a:moveTo>
                  <a:pt x="1008183" y="1157463"/>
                </a:moveTo>
                <a:lnTo>
                  <a:pt x="981889" y="1180449"/>
                </a:lnTo>
                <a:lnTo>
                  <a:pt x="1060725" y="1212743"/>
                </a:lnTo>
                <a:lnTo>
                  <a:pt x="1048821" y="1167023"/>
                </a:lnTo>
                <a:lnTo>
                  <a:pt x="1016541" y="1167023"/>
                </a:lnTo>
                <a:lnTo>
                  <a:pt x="1008183" y="1157463"/>
                </a:lnTo>
                <a:close/>
              </a:path>
              <a:path w="1061084" h="1212850">
                <a:moveTo>
                  <a:pt x="1012963" y="1153284"/>
                </a:moveTo>
                <a:lnTo>
                  <a:pt x="1008183" y="1157463"/>
                </a:lnTo>
                <a:lnTo>
                  <a:pt x="1016541" y="1167023"/>
                </a:lnTo>
                <a:lnTo>
                  <a:pt x="1021321" y="1162845"/>
                </a:lnTo>
                <a:lnTo>
                  <a:pt x="1012963" y="1153284"/>
                </a:lnTo>
                <a:close/>
              </a:path>
              <a:path w="1061084" h="1212850">
                <a:moveTo>
                  <a:pt x="1039258" y="1130297"/>
                </a:moveTo>
                <a:lnTo>
                  <a:pt x="1012963" y="1153284"/>
                </a:lnTo>
                <a:lnTo>
                  <a:pt x="1021321" y="1162845"/>
                </a:lnTo>
                <a:lnTo>
                  <a:pt x="1016541" y="1167023"/>
                </a:lnTo>
                <a:lnTo>
                  <a:pt x="1048821" y="1167023"/>
                </a:lnTo>
                <a:lnTo>
                  <a:pt x="1039258" y="1130297"/>
                </a:lnTo>
                <a:close/>
              </a:path>
              <a:path w="1061084" h="1212850">
                <a:moveTo>
                  <a:pt x="4780" y="0"/>
                </a:moveTo>
                <a:lnTo>
                  <a:pt x="0" y="4179"/>
                </a:lnTo>
                <a:lnTo>
                  <a:pt x="1008183" y="1157463"/>
                </a:lnTo>
                <a:lnTo>
                  <a:pt x="1012963" y="1153284"/>
                </a:lnTo>
                <a:lnTo>
                  <a:pt x="4780" y="0"/>
                </a:lnTo>
                <a:close/>
              </a:path>
            </a:pathLst>
          </a:custGeom>
          <a:solidFill>
            <a:srgbClr val="444949"/>
          </a:solidFill>
        </p:spPr>
        <p:txBody>
          <a:bodyPr wrap="square" lIns="0" tIns="0" rIns="0" bIns="0" rtlCol="0"/>
          <a:lstStyle/>
          <a:p>
            <a:endParaRPr sz="3456"/>
          </a:p>
        </p:txBody>
      </p:sp>
      <p:sp>
        <p:nvSpPr>
          <p:cNvPr id="15" name="object 15"/>
          <p:cNvSpPr txBox="1"/>
          <p:nvPr/>
        </p:nvSpPr>
        <p:spPr>
          <a:xfrm>
            <a:off x="12675463" y="326562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Calibri"/>
                <a:cs typeface="Calibri"/>
              </a:rPr>
              <a:t>Push </a:t>
            </a:r>
            <a:r>
              <a:rPr sz="2160" spc="-24" dirty="0">
                <a:latin typeface="Calibri"/>
                <a:cs typeface="Calibri"/>
              </a:rPr>
              <a:t>code </a:t>
            </a:r>
            <a:r>
              <a:rPr sz="2160" spc="-12" dirty="0">
                <a:latin typeface="Calibri"/>
                <a:cs typeface="Calibri"/>
              </a:rPr>
              <a:t>often</a:t>
            </a:r>
            <a:endParaRPr sz="2160">
              <a:latin typeface="Calibri"/>
              <a:cs typeface="Calibri"/>
            </a:endParaRPr>
          </a:p>
        </p:txBody>
      </p:sp>
      <p:sp>
        <p:nvSpPr>
          <p:cNvPr id="16" name="object 16"/>
          <p:cNvSpPr/>
          <p:nvPr/>
        </p:nvSpPr>
        <p:spPr>
          <a:xfrm>
            <a:off x="10159999" y="5298442"/>
            <a:ext cx="1869948" cy="91440"/>
          </a:xfrm>
          <a:custGeom>
            <a:avLst/>
            <a:gdLst/>
            <a:ahLst/>
            <a:cxnLst/>
            <a:rect l="l" t="t" r="r" b="b"/>
            <a:pathLst>
              <a:path w="1558290" h="76200">
                <a:moveTo>
                  <a:pt x="76200" y="0"/>
                </a:moveTo>
                <a:lnTo>
                  <a:pt x="0" y="38100"/>
                </a:lnTo>
                <a:lnTo>
                  <a:pt x="76200" y="76200"/>
                </a:lnTo>
                <a:lnTo>
                  <a:pt x="76200" y="41275"/>
                </a:lnTo>
                <a:lnTo>
                  <a:pt x="63500" y="41275"/>
                </a:lnTo>
                <a:lnTo>
                  <a:pt x="63500" y="34925"/>
                </a:lnTo>
                <a:lnTo>
                  <a:pt x="76200" y="34924"/>
                </a:lnTo>
                <a:lnTo>
                  <a:pt x="76200" y="0"/>
                </a:lnTo>
                <a:close/>
              </a:path>
              <a:path w="1558290" h="76200">
                <a:moveTo>
                  <a:pt x="76200" y="34924"/>
                </a:moveTo>
                <a:lnTo>
                  <a:pt x="63500" y="34925"/>
                </a:lnTo>
                <a:lnTo>
                  <a:pt x="63500" y="41275"/>
                </a:lnTo>
                <a:lnTo>
                  <a:pt x="76200" y="41274"/>
                </a:lnTo>
                <a:lnTo>
                  <a:pt x="76200" y="34924"/>
                </a:lnTo>
                <a:close/>
              </a:path>
              <a:path w="1558290" h="76200">
                <a:moveTo>
                  <a:pt x="76200" y="41274"/>
                </a:moveTo>
                <a:lnTo>
                  <a:pt x="63500" y="41275"/>
                </a:lnTo>
                <a:lnTo>
                  <a:pt x="76200" y="41275"/>
                </a:lnTo>
                <a:close/>
              </a:path>
              <a:path w="1558290" h="76200">
                <a:moveTo>
                  <a:pt x="1557867" y="34923"/>
                </a:moveTo>
                <a:lnTo>
                  <a:pt x="76200" y="34924"/>
                </a:lnTo>
                <a:lnTo>
                  <a:pt x="76200" y="41274"/>
                </a:lnTo>
                <a:lnTo>
                  <a:pt x="1557867" y="41273"/>
                </a:lnTo>
                <a:lnTo>
                  <a:pt x="1557867" y="34923"/>
                </a:lnTo>
                <a:close/>
              </a:path>
            </a:pathLst>
          </a:custGeom>
          <a:solidFill>
            <a:srgbClr val="444949"/>
          </a:solidFill>
        </p:spPr>
        <p:txBody>
          <a:bodyPr wrap="square" lIns="0" tIns="0" rIns="0" bIns="0" rtlCol="0"/>
          <a:lstStyle/>
          <a:p>
            <a:endParaRPr sz="3456"/>
          </a:p>
        </p:txBody>
      </p:sp>
      <p:sp>
        <p:nvSpPr>
          <p:cNvPr id="17" name="object 17"/>
          <p:cNvSpPr txBox="1"/>
          <p:nvPr/>
        </p:nvSpPr>
        <p:spPr>
          <a:xfrm>
            <a:off x="10425498" y="5408980"/>
            <a:ext cx="1324356"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Calibri"/>
                <a:cs typeface="Calibri"/>
              </a:rPr>
              <a:t>Get</a:t>
            </a:r>
            <a:r>
              <a:rPr sz="2160" spc="-12" dirty="0">
                <a:latin typeface="Calibri"/>
                <a:cs typeface="Calibri"/>
              </a:rPr>
              <a:t> </a:t>
            </a:r>
            <a:r>
              <a:rPr sz="2160" spc="-24" dirty="0">
                <a:latin typeface="Calibri"/>
                <a:cs typeface="Calibri"/>
              </a:rPr>
              <a:t>code </a:t>
            </a:r>
            <a:r>
              <a:rPr sz="2160" dirty="0">
                <a:latin typeface="Calibri"/>
                <a:cs typeface="Calibri"/>
              </a:rPr>
              <a:t>build</a:t>
            </a:r>
            <a:r>
              <a:rPr sz="2160" spc="-12" dirty="0">
                <a:latin typeface="Calibri"/>
                <a:cs typeface="Calibri"/>
              </a:rPr>
              <a:t> </a:t>
            </a:r>
            <a:r>
              <a:rPr sz="2160" dirty="0">
                <a:latin typeface="Calibri"/>
                <a:cs typeface="Calibri"/>
              </a:rPr>
              <a:t>&amp;</a:t>
            </a:r>
            <a:r>
              <a:rPr sz="2160" spc="-6" dirty="0">
                <a:latin typeface="Calibri"/>
                <a:cs typeface="Calibri"/>
              </a:rPr>
              <a:t> </a:t>
            </a:r>
            <a:r>
              <a:rPr sz="2160" spc="-24" dirty="0">
                <a:latin typeface="Calibri"/>
                <a:cs typeface="Calibri"/>
              </a:rPr>
              <a:t>test</a:t>
            </a:r>
            <a:endParaRPr sz="2160">
              <a:latin typeface="Calibri"/>
              <a:cs typeface="Calibri"/>
            </a:endParaRPr>
          </a:p>
        </p:txBody>
      </p:sp>
      <p:sp>
        <p:nvSpPr>
          <p:cNvPr id="18" name="object 18"/>
          <p:cNvSpPr/>
          <p:nvPr/>
        </p:nvSpPr>
        <p:spPr>
          <a:xfrm>
            <a:off x="9252963" y="3058256"/>
            <a:ext cx="1347978" cy="1455420"/>
          </a:xfrm>
          <a:custGeom>
            <a:avLst/>
            <a:gdLst/>
            <a:ahLst/>
            <a:cxnLst/>
            <a:rect l="l" t="t" r="r" b="b"/>
            <a:pathLst>
              <a:path w="1123315" h="1212850">
                <a:moveTo>
                  <a:pt x="1068786" y="53765"/>
                </a:moveTo>
                <a:lnTo>
                  <a:pt x="0" y="1208496"/>
                </a:lnTo>
                <a:lnTo>
                  <a:pt x="4660" y="1212809"/>
                </a:lnTo>
                <a:lnTo>
                  <a:pt x="1073447" y="58078"/>
                </a:lnTo>
                <a:lnTo>
                  <a:pt x="1068786" y="53765"/>
                </a:lnTo>
                <a:close/>
              </a:path>
              <a:path w="1123315" h="1212850">
                <a:moveTo>
                  <a:pt x="1109946" y="44444"/>
                </a:moveTo>
                <a:lnTo>
                  <a:pt x="1077413" y="44444"/>
                </a:lnTo>
                <a:lnTo>
                  <a:pt x="1082073" y="48759"/>
                </a:lnTo>
                <a:lnTo>
                  <a:pt x="1073447" y="58078"/>
                </a:lnTo>
                <a:lnTo>
                  <a:pt x="1099078" y="81801"/>
                </a:lnTo>
                <a:lnTo>
                  <a:pt x="1109946" y="44444"/>
                </a:lnTo>
                <a:close/>
              </a:path>
              <a:path w="1123315" h="1212850">
                <a:moveTo>
                  <a:pt x="1077413" y="44444"/>
                </a:moveTo>
                <a:lnTo>
                  <a:pt x="1068786" y="53765"/>
                </a:lnTo>
                <a:lnTo>
                  <a:pt x="1073447" y="58078"/>
                </a:lnTo>
                <a:lnTo>
                  <a:pt x="1082073" y="48759"/>
                </a:lnTo>
                <a:lnTo>
                  <a:pt x="1077413" y="44444"/>
                </a:lnTo>
                <a:close/>
              </a:path>
              <a:path w="1123315" h="1212850">
                <a:moveTo>
                  <a:pt x="1122876" y="0"/>
                </a:moveTo>
                <a:lnTo>
                  <a:pt x="1043155" y="30041"/>
                </a:lnTo>
                <a:lnTo>
                  <a:pt x="1068786" y="53765"/>
                </a:lnTo>
                <a:lnTo>
                  <a:pt x="1077413" y="44444"/>
                </a:lnTo>
                <a:lnTo>
                  <a:pt x="1109946" y="44444"/>
                </a:lnTo>
                <a:lnTo>
                  <a:pt x="1122876" y="0"/>
                </a:lnTo>
                <a:close/>
              </a:path>
            </a:pathLst>
          </a:custGeom>
          <a:solidFill>
            <a:srgbClr val="444949"/>
          </a:solidFill>
        </p:spPr>
        <p:txBody>
          <a:bodyPr wrap="square" lIns="0" tIns="0" rIns="0" bIns="0" rtlCol="0"/>
          <a:lstStyle/>
          <a:p>
            <a:endParaRPr sz="3456"/>
          </a:p>
        </p:txBody>
      </p:sp>
      <p:sp>
        <p:nvSpPr>
          <p:cNvPr id="19" name="object 19"/>
          <p:cNvSpPr txBox="1"/>
          <p:nvPr/>
        </p:nvSpPr>
        <p:spPr>
          <a:xfrm>
            <a:off x="8086653" y="3119322"/>
            <a:ext cx="1686306" cy="675826"/>
          </a:xfrm>
          <a:prstGeom prst="rect">
            <a:avLst/>
          </a:prstGeom>
        </p:spPr>
        <p:txBody>
          <a:bodyPr vert="horz" wrap="square" lIns="0" tIns="34290" rIns="0" bIns="0" rtlCol="0">
            <a:spAutoFit/>
          </a:bodyPr>
          <a:lstStyle/>
          <a:p>
            <a:pPr marL="15240" marR="6096">
              <a:lnSpc>
                <a:spcPts val="2508"/>
              </a:lnSpc>
              <a:spcBef>
                <a:spcPts val="270"/>
              </a:spcBef>
            </a:pPr>
            <a:r>
              <a:rPr sz="2160" spc="-30" dirty="0">
                <a:latin typeface="Calibri"/>
                <a:cs typeface="Calibri"/>
              </a:rPr>
              <a:t>Tell</a:t>
            </a:r>
            <a:r>
              <a:rPr sz="2160" spc="-78" dirty="0">
                <a:latin typeface="Calibri"/>
                <a:cs typeface="Calibri"/>
              </a:rPr>
              <a:t> </a:t>
            </a:r>
            <a:r>
              <a:rPr sz="2160" spc="-12" dirty="0">
                <a:latin typeface="Calibri"/>
                <a:cs typeface="Calibri"/>
              </a:rPr>
              <a:t>developer </a:t>
            </a:r>
            <a:r>
              <a:rPr sz="2160" dirty="0">
                <a:latin typeface="Calibri"/>
                <a:cs typeface="Calibri"/>
              </a:rPr>
              <a:t>results</a:t>
            </a:r>
            <a:r>
              <a:rPr sz="2160" spc="-24" dirty="0">
                <a:latin typeface="Calibri"/>
                <a:cs typeface="Calibri"/>
              </a:rPr>
              <a:t> </a:t>
            </a:r>
            <a:r>
              <a:rPr sz="2160" dirty="0">
                <a:latin typeface="Calibri"/>
                <a:cs typeface="Calibri"/>
              </a:rPr>
              <a:t>of</a:t>
            </a:r>
            <a:r>
              <a:rPr sz="2160" spc="-18" dirty="0">
                <a:latin typeface="Calibri"/>
                <a:cs typeface="Calibri"/>
              </a:rPr>
              <a:t> </a:t>
            </a:r>
            <a:r>
              <a:rPr sz="2160" spc="-12" dirty="0">
                <a:latin typeface="Calibri"/>
                <a:cs typeface="Calibri"/>
              </a:rPr>
              <a:t>build</a:t>
            </a:r>
            <a:endParaRPr sz="216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rPr>
              <a:t>Continuous</a:t>
            </a:r>
            <a:r>
              <a:rPr spc="-252" dirty="0">
                <a:solidFill>
                  <a:schemeClr val="tx1"/>
                </a:solidFill>
              </a:rPr>
              <a:t> </a:t>
            </a:r>
            <a:r>
              <a:rPr spc="-66" dirty="0">
                <a:solidFill>
                  <a:schemeClr val="tx1"/>
                </a:solidFill>
              </a:rPr>
              <a:t>Delivery</a:t>
            </a:r>
          </a:p>
        </p:txBody>
      </p:sp>
      <p:sp>
        <p:nvSpPr>
          <p:cNvPr id="5" name="object 5"/>
          <p:cNvSpPr txBox="1"/>
          <p:nvPr/>
        </p:nvSpPr>
        <p:spPr>
          <a:xfrm>
            <a:off x="1100327" y="1669694"/>
            <a:ext cx="7005066" cy="4053354"/>
          </a:xfrm>
          <a:prstGeom prst="rect">
            <a:avLst/>
          </a:prstGeom>
        </p:spPr>
        <p:txBody>
          <a:bodyPr vert="horz" wrap="square" lIns="0" tIns="109728" rIns="0" bIns="0" rtlCol="0">
            <a:spAutoFit/>
          </a:bodyPr>
          <a:lstStyle/>
          <a:p>
            <a:pPr marL="289560" marR="336042" indent="-274320">
              <a:lnSpc>
                <a:spcPct val="80000"/>
              </a:lnSpc>
              <a:spcBef>
                <a:spcPts val="864"/>
              </a:spcBef>
              <a:buFont typeface="Arial"/>
              <a:buChar char="•"/>
              <a:tabLst>
                <a:tab pos="289560" algn="l"/>
              </a:tabLst>
            </a:pPr>
            <a:r>
              <a:rPr sz="3120" spc="-42" dirty="0">
                <a:latin typeface="Gill Sans MT"/>
                <a:cs typeface="Gill Sans MT"/>
              </a:rPr>
              <a:t>Ensure</a:t>
            </a:r>
            <a:r>
              <a:rPr sz="3120" spc="-120" dirty="0">
                <a:latin typeface="Gill Sans MT"/>
                <a:cs typeface="Gill Sans MT"/>
              </a:rPr>
              <a:t> </a:t>
            </a:r>
            <a:r>
              <a:rPr sz="3120" spc="-24" dirty="0">
                <a:latin typeface="Gill Sans MT"/>
                <a:cs typeface="Gill Sans MT"/>
              </a:rPr>
              <a:t>that</a:t>
            </a:r>
            <a:r>
              <a:rPr sz="3120" spc="-114" dirty="0">
                <a:latin typeface="Gill Sans MT"/>
                <a:cs typeface="Gill Sans MT"/>
              </a:rPr>
              <a:t> </a:t>
            </a:r>
            <a:r>
              <a:rPr sz="3120" dirty="0">
                <a:latin typeface="Gill Sans MT"/>
                <a:cs typeface="Gill Sans MT"/>
              </a:rPr>
              <a:t>the</a:t>
            </a:r>
            <a:r>
              <a:rPr sz="3120" spc="-114" dirty="0">
                <a:latin typeface="Gill Sans MT"/>
                <a:cs typeface="Gill Sans MT"/>
              </a:rPr>
              <a:t> </a:t>
            </a:r>
            <a:r>
              <a:rPr sz="3120" spc="-48" dirty="0">
                <a:latin typeface="Gill Sans MT"/>
                <a:cs typeface="Gill Sans MT"/>
              </a:rPr>
              <a:t>software</a:t>
            </a:r>
            <a:r>
              <a:rPr sz="3120" spc="-114" dirty="0">
                <a:latin typeface="Gill Sans MT"/>
                <a:cs typeface="Gill Sans MT"/>
              </a:rPr>
              <a:t> </a:t>
            </a:r>
            <a:r>
              <a:rPr sz="3120" dirty="0">
                <a:latin typeface="Gill Sans MT"/>
                <a:cs typeface="Gill Sans MT"/>
              </a:rPr>
              <a:t>can</a:t>
            </a:r>
            <a:r>
              <a:rPr sz="3120" spc="-120" dirty="0">
                <a:latin typeface="Gill Sans MT"/>
                <a:cs typeface="Gill Sans MT"/>
              </a:rPr>
              <a:t> </a:t>
            </a:r>
            <a:r>
              <a:rPr sz="3120" dirty="0">
                <a:latin typeface="Gill Sans MT"/>
                <a:cs typeface="Gill Sans MT"/>
              </a:rPr>
              <a:t>be</a:t>
            </a:r>
            <a:r>
              <a:rPr sz="3120" spc="-114" dirty="0">
                <a:latin typeface="Gill Sans MT"/>
                <a:cs typeface="Gill Sans MT"/>
              </a:rPr>
              <a:t> </a:t>
            </a:r>
            <a:r>
              <a:rPr sz="3120" spc="-36" dirty="0">
                <a:latin typeface="Gill Sans MT"/>
                <a:cs typeface="Gill Sans MT"/>
              </a:rPr>
              <a:t>released </a:t>
            </a:r>
            <a:r>
              <a:rPr sz="3120" spc="-66" dirty="0">
                <a:latin typeface="Gill Sans MT"/>
                <a:cs typeface="Gill Sans MT"/>
              </a:rPr>
              <a:t>reliably</a:t>
            </a:r>
            <a:r>
              <a:rPr sz="3120" spc="-156" dirty="0">
                <a:latin typeface="Gill Sans MT"/>
                <a:cs typeface="Gill Sans MT"/>
              </a:rPr>
              <a:t> </a:t>
            </a:r>
            <a:r>
              <a:rPr sz="3120" spc="-30" dirty="0">
                <a:latin typeface="Gill Sans MT"/>
                <a:cs typeface="Gill Sans MT"/>
              </a:rPr>
              <a:t>whenever</a:t>
            </a:r>
            <a:r>
              <a:rPr sz="3120" spc="-162" dirty="0">
                <a:latin typeface="Gill Sans MT"/>
                <a:cs typeface="Gill Sans MT"/>
              </a:rPr>
              <a:t> </a:t>
            </a:r>
            <a:r>
              <a:rPr sz="3120" spc="-12" dirty="0">
                <a:latin typeface="Gill Sans MT"/>
                <a:cs typeface="Gill Sans MT"/>
              </a:rPr>
              <a:t>needed.</a:t>
            </a:r>
            <a:endParaRPr sz="3120">
              <a:latin typeface="Gill Sans MT"/>
              <a:cs typeface="Gill Sans MT"/>
            </a:endParaRPr>
          </a:p>
          <a:p>
            <a:pPr marL="289560" marR="553211" indent="-274320">
              <a:lnSpc>
                <a:spcPct val="80000"/>
              </a:lnSpc>
              <a:spcBef>
                <a:spcPts val="1212"/>
              </a:spcBef>
              <a:buFont typeface="Arial"/>
              <a:buChar char="•"/>
              <a:tabLst>
                <a:tab pos="289560" algn="l"/>
              </a:tabLst>
            </a:pPr>
            <a:r>
              <a:rPr sz="3120" spc="-54" dirty="0">
                <a:latin typeface="Gill Sans MT"/>
                <a:cs typeface="Gill Sans MT"/>
              </a:rPr>
              <a:t>Ensures</a:t>
            </a:r>
            <a:r>
              <a:rPr sz="3120" spc="-132" dirty="0">
                <a:latin typeface="Gill Sans MT"/>
                <a:cs typeface="Gill Sans MT"/>
              </a:rPr>
              <a:t> </a:t>
            </a:r>
            <a:r>
              <a:rPr sz="3120" spc="-36" dirty="0">
                <a:latin typeface="Gill Sans MT"/>
                <a:cs typeface="Gill Sans MT"/>
              </a:rPr>
              <a:t>deployments</a:t>
            </a:r>
            <a:r>
              <a:rPr sz="3120" spc="-126" dirty="0">
                <a:latin typeface="Gill Sans MT"/>
                <a:cs typeface="Gill Sans MT"/>
              </a:rPr>
              <a:t> </a:t>
            </a:r>
            <a:r>
              <a:rPr sz="3120" dirty="0">
                <a:latin typeface="Gill Sans MT"/>
                <a:cs typeface="Gill Sans MT"/>
              </a:rPr>
              <a:t>happen</a:t>
            </a:r>
            <a:r>
              <a:rPr sz="3120" spc="-132" dirty="0">
                <a:latin typeface="Gill Sans MT"/>
                <a:cs typeface="Gill Sans MT"/>
              </a:rPr>
              <a:t> </a:t>
            </a:r>
            <a:r>
              <a:rPr sz="3120" dirty="0">
                <a:latin typeface="Gill Sans MT"/>
                <a:cs typeface="Gill Sans MT"/>
              </a:rPr>
              <a:t>often</a:t>
            </a:r>
            <a:r>
              <a:rPr sz="3120" spc="-132" dirty="0">
                <a:latin typeface="Gill Sans MT"/>
                <a:cs typeface="Gill Sans MT"/>
              </a:rPr>
              <a:t> </a:t>
            </a:r>
            <a:r>
              <a:rPr sz="3120" spc="-30" dirty="0">
                <a:latin typeface="Gill Sans MT"/>
                <a:cs typeface="Gill Sans MT"/>
              </a:rPr>
              <a:t>and </a:t>
            </a:r>
            <a:r>
              <a:rPr sz="3120" dirty="0">
                <a:latin typeface="Gill Sans MT"/>
                <a:cs typeface="Gill Sans MT"/>
              </a:rPr>
              <a:t>are</a:t>
            </a:r>
            <a:r>
              <a:rPr sz="3120" spc="-210" dirty="0">
                <a:latin typeface="Gill Sans MT"/>
                <a:cs typeface="Gill Sans MT"/>
              </a:rPr>
              <a:t> </a:t>
            </a:r>
            <a:r>
              <a:rPr sz="3120" spc="-24" dirty="0">
                <a:latin typeface="Gill Sans MT"/>
                <a:cs typeface="Gill Sans MT"/>
              </a:rPr>
              <a:t>quick</a:t>
            </a:r>
            <a:endParaRPr sz="3120">
              <a:latin typeface="Gill Sans MT"/>
              <a:cs typeface="Gill Sans MT"/>
            </a:endParaRPr>
          </a:p>
          <a:p>
            <a:pPr marL="289560" marR="980693" indent="-274320">
              <a:lnSpc>
                <a:spcPct val="80000"/>
              </a:lnSpc>
              <a:spcBef>
                <a:spcPts val="1212"/>
              </a:spcBef>
              <a:buFont typeface="Arial"/>
              <a:buChar char="•"/>
              <a:tabLst>
                <a:tab pos="289560" algn="l"/>
              </a:tabLst>
            </a:pPr>
            <a:r>
              <a:rPr sz="3120" spc="-12" dirty="0">
                <a:latin typeface="Gill Sans MT"/>
                <a:cs typeface="Gill Sans MT"/>
              </a:rPr>
              <a:t>Shift</a:t>
            </a:r>
            <a:r>
              <a:rPr sz="3120" spc="-210" dirty="0">
                <a:latin typeface="Gill Sans MT"/>
                <a:cs typeface="Gill Sans MT"/>
              </a:rPr>
              <a:t> </a:t>
            </a:r>
            <a:r>
              <a:rPr sz="3120" dirty="0">
                <a:latin typeface="Gill Sans MT"/>
                <a:cs typeface="Gill Sans MT"/>
              </a:rPr>
              <a:t>away</a:t>
            </a:r>
            <a:r>
              <a:rPr sz="3120" spc="-168" dirty="0">
                <a:latin typeface="Gill Sans MT"/>
                <a:cs typeface="Gill Sans MT"/>
              </a:rPr>
              <a:t> </a:t>
            </a:r>
            <a:r>
              <a:rPr sz="3120" spc="-78" dirty="0">
                <a:latin typeface="Gill Sans MT"/>
                <a:cs typeface="Gill Sans MT"/>
              </a:rPr>
              <a:t>from</a:t>
            </a:r>
            <a:r>
              <a:rPr sz="3120" spc="-318" dirty="0">
                <a:latin typeface="Gill Sans MT"/>
                <a:cs typeface="Gill Sans MT"/>
              </a:rPr>
              <a:t> </a:t>
            </a:r>
            <a:r>
              <a:rPr sz="3120" dirty="0">
                <a:latin typeface="Gill Sans MT"/>
                <a:cs typeface="Gill Sans MT"/>
              </a:rPr>
              <a:t>“one</a:t>
            </a:r>
            <a:r>
              <a:rPr sz="3120" spc="-144" dirty="0">
                <a:latin typeface="Gill Sans MT"/>
                <a:cs typeface="Gill Sans MT"/>
              </a:rPr>
              <a:t> </a:t>
            </a:r>
            <a:r>
              <a:rPr sz="3120" spc="-36" dirty="0">
                <a:latin typeface="Gill Sans MT"/>
                <a:cs typeface="Gill Sans MT"/>
              </a:rPr>
              <a:t>release</a:t>
            </a:r>
            <a:r>
              <a:rPr sz="3120" spc="-144" dirty="0">
                <a:latin typeface="Gill Sans MT"/>
                <a:cs typeface="Gill Sans MT"/>
              </a:rPr>
              <a:t> </a:t>
            </a:r>
            <a:r>
              <a:rPr sz="3120" dirty="0">
                <a:latin typeface="Gill Sans MT"/>
                <a:cs typeface="Gill Sans MT"/>
              </a:rPr>
              <a:t>every</a:t>
            </a:r>
            <a:r>
              <a:rPr sz="3120" spc="-137" dirty="0">
                <a:latin typeface="Gill Sans MT"/>
                <a:cs typeface="Gill Sans MT"/>
              </a:rPr>
              <a:t> </a:t>
            </a:r>
            <a:r>
              <a:rPr sz="3120" spc="-60" dirty="0">
                <a:latin typeface="Gill Sans MT"/>
                <a:cs typeface="Gill Sans MT"/>
              </a:rPr>
              <a:t>3 </a:t>
            </a:r>
            <a:r>
              <a:rPr sz="3120" spc="-66" dirty="0">
                <a:latin typeface="Gill Sans MT"/>
                <a:cs typeface="Gill Sans MT"/>
              </a:rPr>
              <a:t>months”</a:t>
            </a:r>
            <a:r>
              <a:rPr sz="3120" spc="-258" dirty="0">
                <a:latin typeface="Gill Sans MT"/>
                <a:cs typeface="Gill Sans MT"/>
              </a:rPr>
              <a:t> </a:t>
            </a:r>
            <a:r>
              <a:rPr sz="3120" dirty="0">
                <a:latin typeface="Gill Sans MT"/>
                <a:cs typeface="Gill Sans MT"/>
              </a:rPr>
              <a:t>to</a:t>
            </a:r>
            <a:r>
              <a:rPr sz="3120" spc="-132" dirty="0">
                <a:latin typeface="Gill Sans MT"/>
                <a:cs typeface="Gill Sans MT"/>
              </a:rPr>
              <a:t> </a:t>
            </a:r>
            <a:r>
              <a:rPr sz="3120" dirty="0">
                <a:latin typeface="Gill Sans MT"/>
                <a:cs typeface="Gill Sans MT"/>
              </a:rPr>
              <a:t>”5</a:t>
            </a:r>
            <a:r>
              <a:rPr sz="3120" spc="-78" dirty="0">
                <a:latin typeface="Gill Sans MT"/>
                <a:cs typeface="Gill Sans MT"/>
              </a:rPr>
              <a:t> </a:t>
            </a:r>
            <a:r>
              <a:rPr sz="3120" spc="-42" dirty="0">
                <a:latin typeface="Gill Sans MT"/>
                <a:cs typeface="Gill Sans MT"/>
              </a:rPr>
              <a:t>releases</a:t>
            </a:r>
            <a:r>
              <a:rPr sz="3120" spc="-72" dirty="0">
                <a:latin typeface="Gill Sans MT"/>
                <a:cs typeface="Gill Sans MT"/>
              </a:rPr>
              <a:t> </a:t>
            </a:r>
            <a:r>
              <a:rPr sz="3120" dirty="0">
                <a:latin typeface="Gill Sans MT"/>
                <a:cs typeface="Gill Sans MT"/>
              </a:rPr>
              <a:t>a</a:t>
            </a:r>
            <a:r>
              <a:rPr sz="3120" spc="-72" dirty="0">
                <a:latin typeface="Gill Sans MT"/>
                <a:cs typeface="Gill Sans MT"/>
              </a:rPr>
              <a:t> </a:t>
            </a:r>
            <a:r>
              <a:rPr sz="3120" spc="-24" dirty="0">
                <a:latin typeface="Gill Sans MT"/>
                <a:cs typeface="Gill Sans MT"/>
              </a:rPr>
              <a:t>day”</a:t>
            </a:r>
            <a:endParaRPr sz="3120">
              <a:latin typeface="Gill Sans MT"/>
              <a:cs typeface="Gill Sans MT"/>
            </a:endParaRPr>
          </a:p>
          <a:p>
            <a:pPr marL="289560" indent="-274320">
              <a:spcBef>
                <a:spcPts val="342"/>
              </a:spcBef>
              <a:buFont typeface="Arial"/>
              <a:buChar char="•"/>
              <a:tabLst>
                <a:tab pos="289560" algn="l"/>
              </a:tabLst>
            </a:pPr>
            <a:r>
              <a:rPr sz="3120" spc="-12" dirty="0">
                <a:latin typeface="Gill Sans MT"/>
                <a:cs typeface="Gill Sans MT"/>
              </a:rPr>
              <a:t>That</a:t>
            </a:r>
            <a:r>
              <a:rPr sz="3120" spc="-162" dirty="0">
                <a:latin typeface="Gill Sans MT"/>
                <a:cs typeface="Gill Sans MT"/>
              </a:rPr>
              <a:t> </a:t>
            </a:r>
            <a:r>
              <a:rPr sz="3120" spc="-48" dirty="0">
                <a:latin typeface="Gill Sans MT"/>
                <a:cs typeface="Gill Sans MT"/>
              </a:rPr>
              <a:t>usually</a:t>
            </a:r>
            <a:r>
              <a:rPr sz="3120" spc="-156" dirty="0">
                <a:latin typeface="Gill Sans MT"/>
                <a:cs typeface="Gill Sans MT"/>
              </a:rPr>
              <a:t> </a:t>
            </a:r>
            <a:r>
              <a:rPr sz="3120" dirty="0">
                <a:latin typeface="Gill Sans MT"/>
                <a:cs typeface="Gill Sans MT"/>
              </a:rPr>
              <a:t>means</a:t>
            </a:r>
            <a:r>
              <a:rPr sz="3120" spc="-156" dirty="0">
                <a:latin typeface="Gill Sans MT"/>
                <a:cs typeface="Gill Sans MT"/>
              </a:rPr>
              <a:t> </a:t>
            </a:r>
            <a:r>
              <a:rPr sz="3120" spc="-12" dirty="0">
                <a:latin typeface="Gill Sans MT"/>
                <a:cs typeface="Gill Sans MT"/>
              </a:rPr>
              <a:t>automated</a:t>
            </a:r>
            <a:r>
              <a:rPr sz="3120" spc="-168" dirty="0">
                <a:latin typeface="Gill Sans MT"/>
                <a:cs typeface="Gill Sans MT"/>
              </a:rPr>
              <a:t> </a:t>
            </a:r>
            <a:r>
              <a:rPr sz="3120" spc="-24" dirty="0">
                <a:latin typeface="Gill Sans MT"/>
                <a:cs typeface="Gill Sans MT"/>
              </a:rPr>
              <a:t>deployment</a:t>
            </a:r>
            <a:endParaRPr sz="3120">
              <a:latin typeface="Gill Sans MT"/>
              <a:cs typeface="Gill Sans MT"/>
            </a:endParaRPr>
          </a:p>
          <a:p>
            <a:pPr marL="838200" lvl="1" indent="-274320">
              <a:lnSpc>
                <a:spcPts val="3156"/>
              </a:lnSpc>
              <a:spcBef>
                <a:spcPts val="78"/>
              </a:spcBef>
              <a:buFont typeface="Arial"/>
              <a:buChar char="•"/>
              <a:tabLst>
                <a:tab pos="837438" algn="l"/>
                <a:tab pos="838200" algn="l"/>
              </a:tabLst>
            </a:pPr>
            <a:r>
              <a:rPr sz="2640" spc="-12" dirty="0">
                <a:latin typeface="Gill Sans MT"/>
                <a:cs typeface="Gill Sans MT"/>
              </a:rPr>
              <a:t>CodeDeploy</a:t>
            </a:r>
            <a:endParaRPr sz="2640">
              <a:latin typeface="Gill Sans MT"/>
              <a:cs typeface="Gill Sans MT"/>
            </a:endParaRPr>
          </a:p>
          <a:p>
            <a:pPr marL="838200" lvl="1" indent="-274320">
              <a:lnSpc>
                <a:spcPts val="3156"/>
              </a:lnSpc>
              <a:buFont typeface="Arial"/>
              <a:buChar char="•"/>
              <a:tabLst>
                <a:tab pos="837438" algn="l"/>
                <a:tab pos="838200" algn="l"/>
              </a:tabLst>
            </a:pPr>
            <a:r>
              <a:rPr sz="2640" spc="-66" dirty="0">
                <a:latin typeface="Gill Sans MT"/>
                <a:cs typeface="Gill Sans MT"/>
              </a:rPr>
              <a:t>Jenkins</a:t>
            </a:r>
            <a:r>
              <a:rPr sz="2640" spc="-54" dirty="0">
                <a:latin typeface="Gill Sans MT"/>
                <a:cs typeface="Gill Sans MT"/>
              </a:rPr>
              <a:t> </a:t>
            </a:r>
            <a:r>
              <a:rPr sz="2640" spc="-30" dirty="0">
                <a:latin typeface="Gill Sans MT"/>
                <a:cs typeface="Gill Sans MT"/>
              </a:rPr>
              <a:t>CD</a:t>
            </a:r>
            <a:endParaRPr sz="2640">
              <a:latin typeface="Gill Sans MT"/>
              <a:cs typeface="Gill Sans MT"/>
            </a:endParaRPr>
          </a:p>
        </p:txBody>
      </p:sp>
      <p:sp>
        <p:nvSpPr>
          <p:cNvPr id="6" name="object 6"/>
          <p:cNvSpPr txBox="1"/>
          <p:nvPr/>
        </p:nvSpPr>
        <p:spPr>
          <a:xfrm>
            <a:off x="1648967" y="5677205"/>
            <a:ext cx="1579626" cy="810478"/>
          </a:xfrm>
          <a:prstGeom prst="rect">
            <a:avLst/>
          </a:prstGeom>
        </p:spPr>
        <p:txBody>
          <a:bodyPr vert="horz" wrap="square" lIns="0" tIns="15240" rIns="0" bIns="0" rtlCol="0">
            <a:spAutoFit/>
          </a:bodyPr>
          <a:lstStyle/>
          <a:p>
            <a:pPr marL="289560" indent="-274320">
              <a:lnSpc>
                <a:spcPts val="3138"/>
              </a:lnSpc>
              <a:spcBef>
                <a:spcPts val="120"/>
              </a:spcBef>
              <a:buFont typeface="Arial"/>
              <a:buChar char="•"/>
              <a:tabLst>
                <a:tab pos="288798" algn="l"/>
                <a:tab pos="289560" algn="l"/>
              </a:tabLst>
            </a:pPr>
            <a:r>
              <a:rPr sz="2640" spc="-48" dirty="0">
                <a:latin typeface="Gill Sans MT"/>
                <a:cs typeface="Gill Sans MT"/>
              </a:rPr>
              <a:t>Spinnaker</a:t>
            </a:r>
            <a:endParaRPr sz="2640">
              <a:latin typeface="Gill Sans MT"/>
              <a:cs typeface="Gill Sans MT"/>
            </a:endParaRPr>
          </a:p>
          <a:p>
            <a:pPr marL="289560" indent="-274320">
              <a:lnSpc>
                <a:spcPts val="3138"/>
              </a:lnSpc>
              <a:buFont typeface="Arial"/>
              <a:buChar char="•"/>
              <a:tabLst>
                <a:tab pos="288798" algn="l"/>
                <a:tab pos="289560" algn="l"/>
              </a:tabLst>
            </a:pPr>
            <a:r>
              <a:rPr sz="2640" spc="-24" dirty="0">
                <a:latin typeface="Gill Sans MT"/>
                <a:cs typeface="Gill Sans MT"/>
              </a:rPr>
              <a:t>Etc…</a:t>
            </a:r>
            <a:endParaRPr sz="2640">
              <a:latin typeface="Gill Sans MT"/>
              <a:cs typeface="Gill Sans MT"/>
            </a:endParaRPr>
          </a:p>
        </p:txBody>
      </p:sp>
      <p:grpSp>
        <p:nvGrpSpPr>
          <p:cNvPr id="7" name="object 7"/>
          <p:cNvGrpSpPr/>
          <p:nvPr/>
        </p:nvGrpSpPr>
        <p:grpSpPr>
          <a:xfrm>
            <a:off x="10347128" y="263485"/>
            <a:ext cx="1519428" cy="1519428"/>
            <a:chOff x="8622607" y="219571"/>
            <a:chExt cx="1266190" cy="1266190"/>
          </a:xfrm>
        </p:grpSpPr>
        <p:sp>
          <p:nvSpPr>
            <p:cNvPr id="8" name="object 8"/>
            <p:cNvSpPr/>
            <p:nvPr/>
          </p:nvSpPr>
          <p:spPr>
            <a:xfrm>
              <a:off x="8628957" y="225921"/>
              <a:ext cx="1253490" cy="1253490"/>
            </a:xfrm>
            <a:custGeom>
              <a:avLst/>
              <a:gdLst/>
              <a:ahLst/>
              <a:cxnLst/>
              <a:rect l="l" t="t" r="r" b="b"/>
              <a:pathLst>
                <a:path w="1253490" h="1253490">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79"/>
                  </a:lnTo>
                  <a:lnTo>
                    <a:pt x="137642" y="1018397"/>
                  </a:lnTo>
                  <a:lnTo>
                    <a:pt x="167607" y="1053070"/>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70"/>
                  </a:lnTo>
                  <a:lnTo>
                    <a:pt x="1115423" y="1018397"/>
                  </a:lnTo>
                  <a:lnTo>
                    <a:pt x="1142825" y="981579"/>
                  </a:lnTo>
                  <a:lnTo>
                    <a:pt x="1167525" y="942756"/>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p>
          </p:txBody>
        </p:sp>
        <p:sp>
          <p:nvSpPr>
            <p:cNvPr id="9" name="object 9"/>
            <p:cNvSpPr/>
            <p:nvPr/>
          </p:nvSpPr>
          <p:spPr>
            <a:xfrm>
              <a:off x="8989504" y="599810"/>
              <a:ext cx="532130" cy="130810"/>
            </a:xfrm>
            <a:custGeom>
              <a:avLst/>
              <a:gdLst/>
              <a:ahLst/>
              <a:cxnLst/>
              <a:rect l="l" t="t" r="r" b="b"/>
              <a:pathLst>
                <a:path w="532129" h="130809">
                  <a:moveTo>
                    <a:pt x="65264" y="0"/>
                  </a:moveTo>
                  <a:lnTo>
                    <a:pt x="39860" y="5128"/>
                  </a:lnTo>
                  <a:lnTo>
                    <a:pt x="19115" y="19115"/>
                  </a:lnTo>
                  <a:lnTo>
                    <a:pt x="5128" y="39860"/>
                  </a:lnTo>
                  <a:lnTo>
                    <a:pt x="0" y="65264"/>
                  </a:lnTo>
                  <a:lnTo>
                    <a:pt x="5128" y="90667"/>
                  </a:lnTo>
                  <a:lnTo>
                    <a:pt x="19115" y="111412"/>
                  </a:lnTo>
                  <a:lnTo>
                    <a:pt x="39860" y="125399"/>
                  </a:lnTo>
                  <a:lnTo>
                    <a:pt x="65264" y="130528"/>
                  </a:lnTo>
                  <a:lnTo>
                    <a:pt x="90667" y="125399"/>
                  </a:lnTo>
                  <a:lnTo>
                    <a:pt x="111412" y="111412"/>
                  </a:lnTo>
                  <a:lnTo>
                    <a:pt x="125399" y="90667"/>
                  </a:lnTo>
                  <a:lnTo>
                    <a:pt x="130528" y="65264"/>
                  </a:lnTo>
                  <a:lnTo>
                    <a:pt x="125399" y="39860"/>
                  </a:lnTo>
                  <a:lnTo>
                    <a:pt x="111412" y="19115"/>
                  </a:lnTo>
                  <a:lnTo>
                    <a:pt x="90667" y="5128"/>
                  </a:lnTo>
                  <a:lnTo>
                    <a:pt x="65264" y="0"/>
                  </a:lnTo>
                  <a:close/>
                </a:path>
                <a:path w="532129" h="130809">
                  <a:moveTo>
                    <a:pt x="466708" y="0"/>
                  </a:moveTo>
                  <a:lnTo>
                    <a:pt x="441304" y="5128"/>
                  </a:lnTo>
                  <a:lnTo>
                    <a:pt x="420560" y="19115"/>
                  </a:lnTo>
                  <a:lnTo>
                    <a:pt x="406573" y="39860"/>
                  </a:lnTo>
                  <a:lnTo>
                    <a:pt x="401444" y="65264"/>
                  </a:lnTo>
                  <a:lnTo>
                    <a:pt x="406573" y="90667"/>
                  </a:lnTo>
                  <a:lnTo>
                    <a:pt x="420560" y="111412"/>
                  </a:lnTo>
                  <a:lnTo>
                    <a:pt x="441304" y="125399"/>
                  </a:lnTo>
                  <a:lnTo>
                    <a:pt x="466708" y="130528"/>
                  </a:lnTo>
                  <a:lnTo>
                    <a:pt x="492112" y="125399"/>
                  </a:lnTo>
                  <a:lnTo>
                    <a:pt x="512856" y="111412"/>
                  </a:lnTo>
                  <a:lnTo>
                    <a:pt x="526843" y="90667"/>
                  </a:lnTo>
                  <a:lnTo>
                    <a:pt x="531972" y="65264"/>
                  </a:lnTo>
                  <a:lnTo>
                    <a:pt x="526843" y="39860"/>
                  </a:lnTo>
                  <a:lnTo>
                    <a:pt x="512856" y="19115"/>
                  </a:lnTo>
                  <a:lnTo>
                    <a:pt x="492112" y="5128"/>
                  </a:lnTo>
                  <a:lnTo>
                    <a:pt x="466708" y="0"/>
                  </a:lnTo>
                  <a:close/>
                </a:path>
              </a:pathLst>
            </a:custGeom>
            <a:solidFill>
              <a:srgbClr val="CD9A00"/>
            </a:solidFill>
          </p:spPr>
          <p:txBody>
            <a:bodyPr wrap="square" lIns="0" tIns="0" rIns="0" bIns="0" rtlCol="0"/>
            <a:lstStyle/>
            <a:p>
              <a:endParaRPr sz="3456"/>
            </a:p>
          </p:txBody>
        </p:sp>
        <p:pic>
          <p:nvPicPr>
            <p:cNvPr id="10" name="object 10"/>
            <p:cNvPicPr/>
            <p:nvPr/>
          </p:nvPicPr>
          <p:blipFill>
            <a:blip r:embed="rId2" cstate="print"/>
            <a:stretch>
              <a:fillRect/>
            </a:stretch>
          </p:blipFill>
          <p:spPr>
            <a:xfrm>
              <a:off x="8983154" y="593460"/>
              <a:ext cx="143227" cy="143227"/>
            </a:xfrm>
            <a:prstGeom prst="rect">
              <a:avLst/>
            </a:prstGeom>
          </p:spPr>
        </p:pic>
        <p:pic>
          <p:nvPicPr>
            <p:cNvPr id="11" name="object 11"/>
            <p:cNvPicPr/>
            <p:nvPr/>
          </p:nvPicPr>
          <p:blipFill>
            <a:blip r:embed="rId2" cstate="print"/>
            <a:stretch>
              <a:fillRect/>
            </a:stretch>
          </p:blipFill>
          <p:spPr>
            <a:xfrm>
              <a:off x="9384599" y="593460"/>
              <a:ext cx="143227" cy="143227"/>
            </a:xfrm>
            <a:prstGeom prst="rect">
              <a:avLst/>
            </a:prstGeom>
          </p:spPr>
        </p:pic>
        <p:sp>
          <p:nvSpPr>
            <p:cNvPr id="12" name="object 12"/>
            <p:cNvSpPr/>
            <p:nvPr/>
          </p:nvSpPr>
          <p:spPr>
            <a:xfrm>
              <a:off x="8628957" y="225921"/>
              <a:ext cx="1253490" cy="1253490"/>
            </a:xfrm>
            <a:custGeom>
              <a:avLst/>
              <a:gdLst/>
              <a:ahLst/>
              <a:cxnLst/>
              <a:rect l="l" t="t" r="r" b="b"/>
              <a:pathLst>
                <a:path w="1253490" h="1253490">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90">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p>
          </p:txBody>
        </p:sp>
      </p:grpSp>
      <p:sp>
        <p:nvSpPr>
          <p:cNvPr id="13" name="object 13"/>
          <p:cNvSpPr txBox="1"/>
          <p:nvPr/>
        </p:nvSpPr>
        <p:spPr>
          <a:xfrm>
            <a:off x="10190477" y="2265043"/>
            <a:ext cx="1808988" cy="688907"/>
          </a:xfrm>
          <a:prstGeom prst="rect">
            <a:avLst/>
          </a:prstGeom>
          <a:solidFill>
            <a:srgbClr val="A5A5A5"/>
          </a:solidFill>
          <a:ln w="12700">
            <a:solidFill>
              <a:srgbClr val="787878"/>
            </a:solidFill>
          </a:ln>
        </p:spPr>
        <p:txBody>
          <a:bodyPr vert="horz" wrap="square" lIns="0" tIns="47244" rIns="0" bIns="0" rtlCol="0">
            <a:spAutoFit/>
          </a:bodyPr>
          <a:lstStyle/>
          <a:p>
            <a:pPr marL="307085" marR="297180" indent="310134">
              <a:lnSpc>
                <a:spcPts val="2508"/>
              </a:lnSpc>
              <a:spcBef>
                <a:spcPts val="372"/>
              </a:spcBef>
            </a:pPr>
            <a:r>
              <a:rPr sz="2160" spc="-24" dirty="0">
                <a:latin typeface="Calibri"/>
                <a:cs typeface="Calibri"/>
              </a:rPr>
              <a:t>Code </a:t>
            </a:r>
            <a:r>
              <a:rPr sz="2160" spc="-12" dirty="0">
                <a:latin typeface="Calibri"/>
                <a:cs typeface="Calibri"/>
              </a:rPr>
              <a:t>Repository</a:t>
            </a:r>
            <a:endParaRPr sz="2160">
              <a:latin typeface="Calibri"/>
              <a:cs typeface="Calibri"/>
            </a:endParaRPr>
          </a:p>
        </p:txBody>
      </p:sp>
      <p:sp>
        <p:nvSpPr>
          <p:cNvPr id="14" name="object 14"/>
          <p:cNvSpPr txBox="1"/>
          <p:nvPr/>
        </p:nvSpPr>
        <p:spPr>
          <a:xfrm>
            <a:off x="10190477" y="3305366"/>
            <a:ext cx="1808988" cy="543995"/>
          </a:xfrm>
          <a:prstGeom prst="rect">
            <a:avLst/>
          </a:prstGeom>
          <a:solidFill>
            <a:srgbClr val="A5A5A5"/>
          </a:solidFill>
          <a:ln w="12700">
            <a:solidFill>
              <a:srgbClr val="787878"/>
            </a:solidFill>
          </a:ln>
        </p:spPr>
        <p:txBody>
          <a:bodyPr vert="horz" wrap="square" lIns="0" tIns="209550" rIns="0" bIns="0" rtlCol="0">
            <a:spAutoFit/>
          </a:bodyPr>
          <a:lstStyle/>
          <a:p>
            <a:pPr marL="233172">
              <a:spcBef>
                <a:spcPts val="1650"/>
              </a:spcBef>
            </a:pPr>
            <a:r>
              <a:rPr sz="2160" dirty="0">
                <a:latin typeface="Calibri"/>
                <a:cs typeface="Calibri"/>
              </a:rPr>
              <a:t>Build</a:t>
            </a:r>
            <a:r>
              <a:rPr sz="2160" spc="12" dirty="0">
                <a:latin typeface="Calibri"/>
                <a:cs typeface="Calibri"/>
              </a:rPr>
              <a:t> </a:t>
            </a:r>
            <a:r>
              <a:rPr sz="2160" spc="-12" dirty="0">
                <a:latin typeface="Calibri"/>
                <a:cs typeface="Calibri"/>
              </a:rPr>
              <a:t>Server</a:t>
            </a:r>
            <a:endParaRPr sz="2160">
              <a:latin typeface="Calibri"/>
              <a:cs typeface="Calibri"/>
            </a:endParaRPr>
          </a:p>
        </p:txBody>
      </p:sp>
      <p:sp>
        <p:nvSpPr>
          <p:cNvPr id="15" name="object 15"/>
          <p:cNvSpPr/>
          <p:nvPr/>
        </p:nvSpPr>
        <p:spPr>
          <a:xfrm>
            <a:off x="11051225" y="1774693"/>
            <a:ext cx="91440" cy="490728"/>
          </a:xfrm>
          <a:custGeom>
            <a:avLst/>
            <a:gdLst/>
            <a:ahLst/>
            <a:cxnLst/>
            <a:rect l="l" t="t" r="r" b="b"/>
            <a:pathLst>
              <a:path w="76200" h="408939">
                <a:moveTo>
                  <a:pt x="0" y="331524"/>
                </a:moveTo>
                <a:lnTo>
                  <a:pt x="36244" y="408625"/>
                </a:lnTo>
                <a:lnTo>
                  <a:pt x="69888" y="345220"/>
                </a:lnTo>
                <a:lnTo>
                  <a:pt x="40954" y="345220"/>
                </a:lnTo>
                <a:lnTo>
                  <a:pt x="34607" y="345066"/>
                </a:lnTo>
                <a:lnTo>
                  <a:pt x="34914" y="332370"/>
                </a:lnTo>
                <a:lnTo>
                  <a:pt x="0" y="331524"/>
                </a:lnTo>
                <a:close/>
              </a:path>
              <a:path w="76200" h="408939">
                <a:moveTo>
                  <a:pt x="34914" y="332370"/>
                </a:moveTo>
                <a:lnTo>
                  <a:pt x="34607" y="345066"/>
                </a:lnTo>
                <a:lnTo>
                  <a:pt x="40954" y="345220"/>
                </a:lnTo>
                <a:lnTo>
                  <a:pt x="41262" y="332524"/>
                </a:lnTo>
                <a:lnTo>
                  <a:pt x="34914" y="332370"/>
                </a:lnTo>
                <a:close/>
              </a:path>
              <a:path w="76200" h="408939">
                <a:moveTo>
                  <a:pt x="41262" y="332524"/>
                </a:moveTo>
                <a:lnTo>
                  <a:pt x="40954" y="345220"/>
                </a:lnTo>
                <a:lnTo>
                  <a:pt x="69888" y="345220"/>
                </a:lnTo>
                <a:lnTo>
                  <a:pt x="76177" y="333369"/>
                </a:lnTo>
                <a:lnTo>
                  <a:pt x="41262" y="332524"/>
                </a:lnTo>
                <a:close/>
              </a:path>
              <a:path w="76200" h="408939">
                <a:moveTo>
                  <a:pt x="42962" y="0"/>
                </a:moveTo>
                <a:lnTo>
                  <a:pt x="34914" y="332370"/>
                </a:lnTo>
                <a:lnTo>
                  <a:pt x="41262" y="332524"/>
                </a:lnTo>
                <a:lnTo>
                  <a:pt x="49310" y="153"/>
                </a:lnTo>
                <a:lnTo>
                  <a:pt x="42962" y="0"/>
                </a:lnTo>
                <a:close/>
              </a:path>
            </a:pathLst>
          </a:custGeom>
          <a:solidFill>
            <a:srgbClr val="444949"/>
          </a:solidFill>
        </p:spPr>
        <p:txBody>
          <a:bodyPr wrap="square" lIns="0" tIns="0" rIns="0" bIns="0" rtlCol="0"/>
          <a:lstStyle/>
          <a:p>
            <a:endParaRPr sz="3456"/>
          </a:p>
        </p:txBody>
      </p:sp>
      <p:sp>
        <p:nvSpPr>
          <p:cNvPr id="16" name="object 16"/>
          <p:cNvSpPr txBox="1"/>
          <p:nvPr/>
        </p:nvSpPr>
        <p:spPr>
          <a:xfrm>
            <a:off x="12282114" y="1513637"/>
            <a:ext cx="1171193"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Calibri"/>
                <a:cs typeface="Calibri"/>
              </a:rPr>
              <a:t>Push </a:t>
            </a:r>
            <a:r>
              <a:rPr sz="2160" spc="-24" dirty="0">
                <a:latin typeface="Calibri"/>
                <a:cs typeface="Calibri"/>
              </a:rPr>
              <a:t>code </a:t>
            </a:r>
            <a:r>
              <a:rPr sz="2160" spc="-12" dirty="0">
                <a:latin typeface="Calibri"/>
                <a:cs typeface="Calibri"/>
              </a:rPr>
              <a:t>often</a:t>
            </a:r>
            <a:endParaRPr sz="2160">
              <a:latin typeface="Calibri"/>
              <a:cs typeface="Calibri"/>
            </a:endParaRPr>
          </a:p>
        </p:txBody>
      </p:sp>
      <p:pic>
        <p:nvPicPr>
          <p:cNvPr id="17" name="object 17"/>
          <p:cNvPicPr/>
          <p:nvPr/>
        </p:nvPicPr>
        <p:blipFill>
          <a:blip r:embed="rId3" cstate="print"/>
          <a:stretch>
            <a:fillRect/>
          </a:stretch>
        </p:blipFill>
        <p:spPr>
          <a:xfrm>
            <a:off x="11048998" y="3009198"/>
            <a:ext cx="91440" cy="296168"/>
          </a:xfrm>
          <a:prstGeom prst="rect">
            <a:avLst/>
          </a:prstGeom>
        </p:spPr>
      </p:pic>
      <p:sp>
        <p:nvSpPr>
          <p:cNvPr id="18" name="object 18"/>
          <p:cNvSpPr txBox="1"/>
          <p:nvPr/>
        </p:nvSpPr>
        <p:spPr>
          <a:xfrm>
            <a:off x="12191629" y="2786481"/>
            <a:ext cx="1324356"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Calibri"/>
                <a:cs typeface="Calibri"/>
              </a:rPr>
              <a:t>Get</a:t>
            </a:r>
            <a:r>
              <a:rPr sz="2160" spc="-12" dirty="0">
                <a:latin typeface="Calibri"/>
                <a:cs typeface="Calibri"/>
              </a:rPr>
              <a:t> </a:t>
            </a:r>
            <a:r>
              <a:rPr sz="2160" spc="-24" dirty="0">
                <a:latin typeface="Calibri"/>
                <a:cs typeface="Calibri"/>
              </a:rPr>
              <a:t>code </a:t>
            </a:r>
            <a:r>
              <a:rPr sz="2160" dirty="0">
                <a:latin typeface="Calibri"/>
                <a:cs typeface="Calibri"/>
              </a:rPr>
              <a:t>build</a:t>
            </a:r>
            <a:r>
              <a:rPr sz="2160" spc="-12" dirty="0">
                <a:latin typeface="Calibri"/>
                <a:cs typeface="Calibri"/>
              </a:rPr>
              <a:t> </a:t>
            </a:r>
            <a:r>
              <a:rPr sz="2160" dirty="0">
                <a:latin typeface="Calibri"/>
                <a:cs typeface="Calibri"/>
              </a:rPr>
              <a:t>&amp;</a:t>
            </a:r>
            <a:r>
              <a:rPr sz="2160" spc="-6" dirty="0">
                <a:latin typeface="Calibri"/>
                <a:cs typeface="Calibri"/>
              </a:rPr>
              <a:t> </a:t>
            </a:r>
            <a:r>
              <a:rPr sz="2160" spc="-24" dirty="0">
                <a:latin typeface="Calibri"/>
                <a:cs typeface="Calibri"/>
              </a:rPr>
              <a:t>test</a:t>
            </a:r>
            <a:endParaRPr sz="2160">
              <a:latin typeface="Calibri"/>
              <a:cs typeface="Calibri"/>
            </a:endParaRPr>
          </a:p>
        </p:txBody>
      </p:sp>
      <p:sp>
        <p:nvSpPr>
          <p:cNvPr id="19" name="object 19"/>
          <p:cNvSpPr txBox="1"/>
          <p:nvPr/>
        </p:nvSpPr>
        <p:spPr>
          <a:xfrm>
            <a:off x="10190477" y="4578703"/>
            <a:ext cx="1808988" cy="698140"/>
          </a:xfrm>
          <a:prstGeom prst="rect">
            <a:avLst/>
          </a:prstGeom>
          <a:solidFill>
            <a:srgbClr val="F69802"/>
          </a:solidFill>
          <a:ln w="12700">
            <a:solidFill>
              <a:srgbClr val="B56E01"/>
            </a:solidFill>
          </a:ln>
        </p:spPr>
        <p:txBody>
          <a:bodyPr vert="horz" wrap="square" lIns="0" tIns="56388" rIns="0" bIns="0" rtlCol="0">
            <a:spAutoFit/>
          </a:bodyPr>
          <a:lstStyle/>
          <a:p>
            <a:pPr marL="546354" marR="208788" indent="-329184">
              <a:lnSpc>
                <a:spcPts val="2508"/>
              </a:lnSpc>
              <a:spcBef>
                <a:spcPts val="444"/>
              </a:spcBef>
            </a:pPr>
            <a:r>
              <a:rPr sz="2160" spc="-12" dirty="0">
                <a:latin typeface="Calibri"/>
                <a:cs typeface="Calibri"/>
              </a:rPr>
              <a:t>Deployment Server</a:t>
            </a:r>
            <a:endParaRPr sz="2160">
              <a:latin typeface="Calibri"/>
              <a:cs typeface="Calibri"/>
            </a:endParaRPr>
          </a:p>
        </p:txBody>
      </p:sp>
      <p:sp>
        <p:nvSpPr>
          <p:cNvPr id="20" name="object 20"/>
          <p:cNvSpPr/>
          <p:nvPr/>
        </p:nvSpPr>
        <p:spPr>
          <a:xfrm>
            <a:off x="11048998" y="4081630"/>
            <a:ext cx="91440" cy="497586"/>
          </a:xfrm>
          <a:custGeom>
            <a:avLst/>
            <a:gdLst/>
            <a:ahLst/>
            <a:cxnLst/>
            <a:rect l="l" t="t" r="r" b="b"/>
            <a:pathLst>
              <a:path w="76200" h="414654">
                <a:moveTo>
                  <a:pt x="34924" y="338027"/>
                </a:moveTo>
                <a:lnTo>
                  <a:pt x="0" y="338027"/>
                </a:lnTo>
                <a:lnTo>
                  <a:pt x="38100" y="414227"/>
                </a:lnTo>
                <a:lnTo>
                  <a:pt x="69850" y="350727"/>
                </a:lnTo>
                <a:lnTo>
                  <a:pt x="34925" y="350727"/>
                </a:lnTo>
                <a:lnTo>
                  <a:pt x="34924" y="338027"/>
                </a:lnTo>
                <a:close/>
              </a:path>
              <a:path w="76200" h="414654">
                <a:moveTo>
                  <a:pt x="41273" y="0"/>
                </a:moveTo>
                <a:lnTo>
                  <a:pt x="34923" y="0"/>
                </a:lnTo>
                <a:lnTo>
                  <a:pt x="34925" y="350727"/>
                </a:lnTo>
                <a:lnTo>
                  <a:pt x="41275" y="350727"/>
                </a:lnTo>
                <a:lnTo>
                  <a:pt x="41273" y="0"/>
                </a:lnTo>
                <a:close/>
              </a:path>
              <a:path w="76200" h="414654">
                <a:moveTo>
                  <a:pt x="76200" y="338027"/>
                </a:moveTo>
                <a:lnTo>
                  <a:pt x="41274" y="338027"/>
                </a:lnTo>
                <a:lnTo>
                  <a:pt x="41275" y="350727"/>
                </a:lnTo>
                <a:lnTo>
                  <a:pt x="69850" y="350727"/>
                </a:lnTo>
                <a:lnTo>
                  <a:pt x="76200" y="338027"/>
                </a:lnTo>
                <a:close/>
              </a:path>
            </a:pathLst>
          </a:custGeom>
          <a:solidFill>
            <a:srgbClr val="444949"/>
          </a:solidFill>
        </p:spPr>
        <p:txBody>
          <a:bodyPr wrap="square" lIns="0" tIns="0" rIns="0" bIns="0" rtlCol="0"/>
          <a:lstStyle/>
          <a:p>
            <a:endParaRPr sz="3456"/>
          </a:p>
        </p:txBody>
      </p:sp>
      <p:sp>
        <p:nvSpPr>
          <p:cNvPr id="21" name="object 21"/>
          <p:cNvSpPr txBox="1"/>
          <p:nvPr/>
        </p:nvSpPr>
        <p:spPr>
          <a:xfrm>
            <a:off x="12093445" y="4198314"/>
            <a:ext cx="1491234"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Calibri"/>
                <a:cs typeface="Calibri"/>
              </a:rPr>
              <a:t>Deploy</a:t>
            </a:r>
            <a:r>
              <a:rPr sz="2160" spc="-12" dirty="0">
                <a:latin typeface="Calibri"/>
                <a:cs typeface="Calibri"/>
              </a:rPr>
              <a:t> every </a:t>
            </a:r>
            <a:r>
              <a:rPr sz="2160" dirty="0">
                <a:latin typeface="Calibri"/>
                <a:cs typeface="Calibri"/>
              </a:rPr>
              <a:t>passing</a:t>
            </a:r>
            <a:r>
              <a:rPr sz="2160" spc="-18" dirty="0">
                <a:latin typeface="Calibri"/>
                <a:cs typeface="Calibri"/>
              </a:rPr>
              <a:t> </a:t>
            </a:r>
            <a:r>
              <a:rPr sz="2160" spc="-12" dirty="0">
                <a:latin typeface="Calibri"/>
                <a:cs typeface="Calibri"/>
              </a:rPr>
              <a:t>build</a:t>
            </a:r>
            <a:endParaRPr sz="2160">
              <a:latin typeface="Calibri"/>
              <a:cs typeface="Calibri"/>
            </a:endParaRPr>
          </a:p>
        </p:txBody>
      </p:sp>
      <p:sp>
        <p:nvSpPr>
          <p:cNvPr id="22" name="object 22"/>
          <p:cNvSpPr txBox="1"/>
          <p:nvPr/>
        </p:nvSpPr>
        <p:spPr>
          <a:xfrm>
            <a:off x="7997628"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v1</a:t>
            </a:r>
            <a:endParaRPr sz="2160">
              <a:latin typeface="Calibri"/>
              <a:cs typeface="Calibri"/>
            </a:endParaRPr>
          </a:p>
        </p:txBody>
      </p:sp>
      <p:sp>
        <p:nvSpPr>
          <p:cNvPr id="23" name="object 23"/>
          <p:cNvSpPr txBox="1"/>
          <p:nvPr/>
        </p:nvSpPr>
        <p:spPr>
          <a:xfrm>
            <a:off x="10173576"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v1</a:t>
            </a:r>
            <a:endParaRPr sz="2160">
              <a:latin typeface="Calibri"/>
              <a:cs typeface="Calibri"/>
            </a:endParaRPr>
          </a:p>
        </p:txBody>
      </p:sp>
      <p:sp>
        <p:nvSpPr>
          <p:cNvPr id="24" name="object 24"/>
          <p:cNvSpPr txBox="1"/>
          <p:nvPr/>
        </p:nvSpPr>
        <p:spPr>
          <a:xfrm>
            <a:off x="12357452"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v1</a:t>
            </a:r>
            <a:endParaRPr sz="2160">
              <a:latin typeface="Calibri"/>
              <a:cs typeface="Calibri"/>
            </a:endParaRPr>
          </a:p>
        </p:txBody>
      </p:sp>
      <p:sp>
        <p:nvSpPr>
          <p:cNvPr id="25" name="object 25"/>
          <p:cNvSpPr txBox="1"/>
          <p:nvPr/>
        </p:nvSpPr>
        <p:spPr>
          <a:xfrm>
            <a:off x="7997628"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v2</a:t>
            </a:r>
            <a:endParaRPr sz="2160">
              <a:latin typeface="Calibri"/>
              <a:cs typeface="Calibri"/>
            </a:endParaRPr>
          </a:p>
        </p:txBody>
      </p:sp>
      <p:sp>
        <p:nvSpPr>
          <p:cNvPr id="26" name="object 26"/>
          <p:cNvSpPr txBox="1"/>
          <p:nvPr/>
        </p:nvSpPr>
        <p:spPr>
          <a:xfrm>
            <a:off x="10173576"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v2</a:t>
            </a:r>
            <a:endParaRPr sz="2160">
              <a:latin typeface="Calibri"/>
              <a:cs typeface="Calibri"/>
            </a:endParaRPr>
          </a:p>
        </p:txBody>
      </p:sp>
      <p:sp>
        <p:nvSpPr>
          <p:cNvPr id="27" name="object 27"/>
          <p:cNvSpPr txBox="1"/>
          <p:nvPr/>
        </p:nvSpPr>
        <p:spPr>
          <a:xfrm>
            <a:off x="12357452"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v2</a:t>
            </a:r>
            <a:endParaRPr sz="2160">
              <a:latin typeface="Calibri"/>
              <a:cs typeface="Calibri"/>
            </a:endParaRPr>
          </a:p>
        </p:txBody>
      </p:sp>
      <p:sp>
        <p:nvSpPr>
          <p:cNvPr id="28" name="object 28"/>
          <p:cNvSpPr/>
          <p:nvPr/>
        </p:nvSpPr>
        <p:spPr>
          <a:xfrm>
            <a:off x="8901866" y="5338114"/>
            <a:ext cx="4360164" cy="418338"/>
          </a:xfrm>
          <a:custGeom>
            <a:avLst/>
            <a:gdLst/>
            <a:ahLst/>
            <a:cxnLst/>
            <a:rect l="l" t="t" r="r" b="b"/>
            <a:pathLst>
              <a:path w="3633470" h="348614">
                <a:moveTo>
                  <a:pt x="3633178" y="323938"/>
                </a:moveTo>
                <a:lnTo>
                  <a:pt x="3622446" y="315963"/>
                </a:lnTo>
                <a:lnTo>
                  <a:pt x="3564826" y="273100"/>
                </a:lnTo>
                <a:lnTo>
                  <a:pt x="3558717" y="307492"/>
                </a:lnTo>
                <a:lnTo>
                  <a:pt x="1827923" y="0"/>
                </a:lnTo>
                <a:lnTo>
                  <a:pt x="1827364" y="3124"/>
                </a:lnTo>
                <a:lnTo>
                  <a:pt x="1826818" y="0"/>
                </a:lnTo>
                <a:lnTo>
                  <a:pt x="74498" y="307644"/>
                </a:lnTo>
                <a:lnTo>
                  <a:pt x="68465" y="273240"/>
                </a:lnTo>
                <a:lnTo>
                  <a:pt x="0" y="323938"/>
                </a:lnTo>
                <a:lnTo>
                  <a:pt x="81635" y="348297"/>
                </a:lnTo>
                <a:lnTo>
                  <a:pt x="75984" y="316090"/>
                </a:lnTo>
                <a:lnTo>
                  <a:pt x="75603" y="313893"/>
                </a:lnTo>
                <a:lnTo>
                  <a:pt x="1824024" y="6946"/>
                </a:lnTo>
                <a:lnTo>
                  <a:pt x="1813458" y="247675"/>
                </a:lnTo>
                <a:lnTo>
                  <a:pt x="1778558" y="246138"/>
                </a:lnTo>
                <a:lnTo>
                  <a:pt x="1813280" y="323938"/>
                </a:lnTo>
                <a:lnTo>
                  <a:pt x="1848485" y="260642"/>
                </a:lnTo>
                <a:lnTo>
                  <a:pt x="1854695" y="249491"/>
                </a:lnTo>
                <a:lnTo>
                  <a:pt x="1819795" y="247954"/>
                </a:lnTo>
                <a:lnTo>
                  <a:pt x="1830374" y="6896"/>
                </a:lnTo>
                <a:lnTo>
                  <a:pt x="3557600" y="313740"/>
                </a:lnTo>
                <a:lnTo>
                  <a:pt x="3551491" y="348119"/>
                </a:lnTo>
                <a:lnTo>
                  <a:pt x="3633178" y="323938"/>
                </a:lnTo>
                <a:close/>
              </a:path>
            </a:pathLst>
          </a:custGeom>
          <a:solidFill>
            <a:srgbClr val="444949"/>
          </a:solidFill>
        </p:spPr>
        <p:txBody>
          <a:bodyPr wrap="square" lIns="0" tIns="0" rIns="0" bIns="0" rtlCol="0"/>
          <a:lstStyle/>
          <a:p>
            <a:endParaRPr sz="3456"/>
          </a:p>
        </p:txBody>
      </p:sp>
      <p:pic>
        <p:nvPicPr>
          <p:cNvPr id="29" name="object 29"/>
          <p:cNvPicPr/>
          <p:nvPr/>
        </p:nvPicPr>
        <p:blipFill>
          <a:blip r:embed="rId4" cstate="print"/>
          <a:stretch>
            <a:fillRect/>
          </a:stretch>
        </p:blipFill>
        <p:spPr>
          <a:xfrm>
            <a:off x="8856149" y="6490000"/>
            <a:ext cx="91440" cy="289141"/>
          </a:xfrm>
          <a:prstGeom prst="rect">
            <a:avLst/>
          </a:prstGeom>
        </p:spPr>
      </p:pic>
      <p:pic>
        <p:nvPicPr>
          <p:cNvPr id="30" name="object 30"/>
          <p:cNvPicPr/>
          <p:nvPr/>
        </p:nvPicPr>
        <p:blipFill>
          <a:blip r:embed="rId4" cstate="print"/>
          <a:stretch>
            <a:fillRect/>
          </a:stretch>
        </p:blipFill>
        <p:spPr>
          <a:xfrm>
            <a:off x="11060868" y="6490000"/>
            <a:ext cx="91440" cy="289141"/>
          </a:xfrm>
          <a:prstGeom prst="rect">
            <a:avLst/>
          </a:prstGeom>
        </p:spPr>
      </p:pic>
      <p:pic>
        <p:nvPicPr>
          <p:cNvPr id="31" name="object 31"/>
          <p:cNvPicPr/>
          <p:nvPr/>
        </p:nvPicPr>
        <p:blipFill>
          <a:blip r:embed="rId4" cstate="print"/>
          <a:stretch>
            <a:fillRect/>
          </a:stretch>
        </p:blipFill>
        <p:spPr>
          <a:xfrm>
            <a:off x="13187203" y="6490000"/>
            <a:ext cx="91440" cy="28914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78639"/>
            <a:ext cx="6561582" cy="1589153"/>
          </a:xfrm>
          <a:prstGeom prst="rect">
            <a:avLst/>
          </a:prstGeom>
        </p:spPr>
        <p:txBody>
          <a:bodyPr vert="horz" wrap="square" lIns="0" tIns="100584" rIns="0" bIns="0" rtlCol="0" anchor="t">
            <a:spAutoFit/>
          </a:bodyPr>
          <a:lstStyle/>
          <a:p>
            <a:pPr marL="15240" marR="6096">
              <a:lnSpc>
                <a:spcPts val="5760"/>
              </a:lnSpc>
              <a:spcBef>
                <a:spcPts val="792"/>
              </a:spcBef>
            </a:pPr>
            <a:r>
              <a:rPr spc="-84" dirty="0">
                <a:solidFill>
                  <a:schemeClr val="tx1"/>
                </a:solidFill>
              </a:rPr>
              <a:t>Continuous</a:t>
            </a:r>
            <a:r>
              <a:rPr spc="-270" dirty="0">
                <a:solidFill>
                  <a:schemeClr val="tx1"/>
                </a:solidFill>
              </a:rPr>
              <a:t> </a:t>
            </a:r>
            <a:r>
              <a:rPr spc="-48" dirty="0">
                <a:solidFill>
                  <a:schemeClr val="tx1"/>
                </a:solidFill>
              </a:rPr>
              <a:t>Delivery</a:t>
            </a:r>
            <a:r>
              <a:rPr spc="-270" dirty="0">
                <a:solidFill>
                  <a:schemeClr val="tx1"/>
                </a:solidFill>
              </a:rPr>
              <a:t> </a:t>
            </a:r>
            <a:r>
              <a:rPr spc="-30" dirty="0">
                <a:solidFill>
                  <a:schemeClr val="tx1"/>
                </a:solidFill>
              </a:rPr>
              <a:t>vs </a:t>
            </a:r>
            <a:r>
              <a:rPr spc="-84" dirty="0">
                <a:solidFill>
                  <a:schemeClr val="tx1"/>
                </a:solidFill>
              </a:rPr>
              <a:t>Continuous</a:t>
            </a:r>
            <a:r>
              <a:rPr spc="-252" dirty="0">
                <a:solidFill>
                  <a:schemeClr val="tx1"/>
                </a:solidFill>
              </a:rPr>
              <a:t> </a:t>
            </a:r>
            <a:r>
              <a:rPr spc="-66" dirty="0">
                <a:solidFill>
                  <a:schemeClr val="tx1"/>
                </a:solidFill>
              </a:rPr>
              <a:t>Deployment</a:t>
            </a:r>
          </a:p>
        </p:txBody>
      </p:sp>
      <p:sp>
        <p:nvSpPr>
          <p:cNvPr id="5" name="object 5"/>
          <p:cNvSpPr txBox="1"/>
          <p:nvPr/>
        </p:nvSpPr>
        <p:spPr>
          <a:xfrm>
            <a:off x="1100327" y="2267305"/>
            <a:ext cx="11348466" cy="4093941"/>
          </a:xfrm>
          <a:prstGeom prst="rect">
            <a:avLst/>
          </a:prstGeom>
        </p:spPr>
        <p:txBody>
          <a:bodyPr vert="horz" wrap="square" lIns="0" tIns="56388" rIns="0" bIns="0" rtlCol="0">
            <a:spAutoFit/>
          </a:bodyPr>
          <a:lstStyle/>
          <a:p>
            <a:pPr marL="289560" indent="-274320">
              <a:spcBef>
                <a:spcPts val="444"/>
              </a:spcBef>
              <a:buFont typeface="Arial"/>
              <a:buChar char="•"/>
              <a:tabLst>
                <a:tab pos="289560" algn="l"/>
              </a:tabLst>
            </a:pPr>
            <a:r>
              <a:rPr sz="3360" spc="-60" dirty="0">
                <a:latin typeface="Gill Sans MT"/>
                <a:cs typeface="Gill Sans MT"/>
              </a:rPr>
              <a:t>Continuous</a:t>
            </a:r>
            <a:r>
              <a:rPr sz="3360" spc="-120" dirty="0">
                <a:latin typeface="Gill Sans MT"/>
                <a:cs typeface="Gill Sans MT"/>
              </a:rPr>
              <a:t> </a:t>
            </a:r>
            <a:r>
              <a:rPr sz="3360" spc="-12" dirty="0">
                <a:latin typeface="Gill Sans MT"/>
                <a:cs typeface="Gill Sans MT"/>
              </a:rPr>
              <a:t>Delivery:</a:t>
            </a:r>
            <a:endParaRPr sz="3360">
              <a:latin typeface="Gill Sans MT"/>
              <a:cs typeface="Gill Sans MT"/>
            </a:endParaRPr>
          </a:p>
          <a:p>
            <a:pPr marL="838200" lvl="1" indent="-274320">
              <a:spcBef>
                <a:spcPts val="275"/>
              </a:spcBef>
              <a:buFont typeface="Arial"/>
              <a:buChar char="•"/>
              <a:tabLst>
                <a:tab pos="838200" algn="l"/>
              </a:tabLst>
            </a:pPr>
            <a:r>
              <a:rPr spc="-54" dirty="0">
                <a:latin typeface="Gill Sans MT"/>
                <a:cs typeface="Gill Sans MT"/>
              </a:rPr>
              <a:t>Ability</a:t>
            </a:r>
            <a:r>
              <a:rPr spc="-162" dirty="0">
                <a:latin typeface="Gill Sans MT"/>
                <a:cs typeface="Gill Sans MT"/>
              </a:rPr>
              <a:t> </a:t>
            </a:r>
            <a:r>
              <a:rPr dirty="0">
                <a:latin typeface="Gill Sans MT"/>
                <a:cs typeface="Gill Sans MT"/>
              </a:rPr>
              <a:t>to</a:t>
            </a:r>
            <a:r>
              <a:rPr spc="-168" dirty="0">
                <a:latin typeface="Gill Sans MT"/>
                <a:cs typeface="Gill Sans MT"/>
              </a:rPr>
              <a:t> </a:t>
            </a:r>
            <a:r>
              <a:rPr spc="-12" dirty="0">
                <a:latin typeface="Gill Sans MT"/>
                <a:cs typeface="Gill Sans MT"/>
              </a:rPr>
              <a:t>deploy</a:t>
            </a:r>
            <a:r>
              <a:rPr spc="-156" dirty="0">
                <a:latin typeface="Gill Sans MT"/>
                <a:cs typeface="Gill Sans MT"/>
              </a:rPr>
              <a:t> </a:t>
            </a:r>
            <a:r>
              <a:rPr spc="-12" dirty="0">
                <a:latin typeface="Gill Sans MT"/>
                <a:cs typeface="Gill Sans MT"/>
              </a:rPr>
              <a:t>often</a:t>
            </a:r>
            <a:r>
              <a:rPr spc="-162" dirty="0">
                <a:latin typeface="Gill Sans MT"/>
                <a:cs typeface="Gill Sans MT"/>
              </a:rPr>
              <a:t> </a:t>
            </a:r>
            <a:r>
              <a:rPr spc="-24" dirty="0">
                <a:latin typeface="Gill Sans MT"/>
                <a:cs typeface="Gill Sans MT"/>
              </a:rPr>
              <a:t>using</a:t>
            </a:r>
            <a:r>
              <a:rPr spc="-156" dirty="0">
                <a:latin typeface="Gill Sans MT"/>
                <a:cs typeface="Gill Sans MT"/>
              </a:rPr>
              <a:t> </a:t>
            </a:r>
            <a:r>
              <a:rPr spc="-12" dirty="0">
                <a:latin typeface="Gill Sans MT"/>
                <a:cs typeface="Gill Sans MT"/>
              </a:rPr>
              <a:t>automation</a:t>
            </a:r>
            <a:endParaRPr>
              <a:latin typeface="Gill Sans MT"/>
              <a:cs typeface="Gill Sans MT"/>
            </a:endParaRPr>
          </a:p>
          <a:p>
            <a:pPr marL="838200" lvl="1" indent="-274320">
              <a:spcBef>
                <a:spcPts val="288"/>
              </a:spcBef>
              <a:buFont typeface="Arial"/>
              <a:buChar char="•"/>
              <a:tabLst>
                <a:tab pos="838200" algn="l"/>
              </a:tabLst>
            </a:pPr>
            <a:r>
              <a:rPr dirty="0">
                <a:latin typeface="Gill Sans MT"/>
                <a:cs typeface="Gill Sans MT"/>
              </a:rPr>
              <a:t>May</a:t>
            </a:r>
            <a:r>
              <a:rPr spc="-150" dirty="0">
                <a:latin typeface="Gill Sans MT"/>
                <a:cs typeface="Gill Sans MT"/>
              </a:rPr>
              <a:t> </a:t>
            </a:r>
            <a:r>
              <a:rPr spc="-48" dirty="0">
                <a:latin typeface="Gill Sans MT"/>
                <a:cs typeface="Gill Sans MT"/>
              </a:rPr>
              <a:t>involve</a:t>
            </a:r>
            <a:r>
              <a:rPr spc="-66" dirty="0">
                <a:latin typeface="Gill Sans MT"/>
                <a:cs typeface="Gill Sans MT"/>
              </a:rPr>
              <a:t> </a:t>
            </a:r>
            <a:r>
              <a:rPr dirty="0">
                <a:latin typeface="Gill Sans MT"/>
                <a:cs typeface="Gill Sans MT"/>
              </a:rPr>
              <a:t>a</a:t>
            </a:r>
            <a:r>
              <a:rPr spc="-66" dirty="0">
                <a:latin typeface="Gill Sans MT"/>
                <a:cs typeface="Gill Sans MT"/>
              </a:rPr>
              <a:t> </a:t>
            </a:r>
            <a:r>
              <a:rPr spc="-12" dirty="0">
                <a:latin typeface="Gill Sans MT"/>
                <a:cs typeface="Gill Sans MT"/>
              </a:rPr>
              <a:t>manual</a:t>
            </a:r>
            <a:r>
              <a:rPr spc="-66" dirty="0">
                <a:latin typeface="Gill Sans MT"/>
                <a:cs typeface="Gill Sans MT"/>
              </a:rPr>
              <a:t> </a:t>
            </a:r>
            <a:r>
              <a:rPr spc="-12" dirty="0">
                <a:latin typeface="Gill Sans MT"/>
                <a:cs typeface="Gill Sans MT"/>
              </a:rPr>
              <a:t>step</a:t>
            </a:r>
            <a:r>
              <a:rPr spc="-66" dirty="0">
                <a:latin typeface="Gill Sans MT"/>
                <a:cs typeface="Gill Sans MT"/>
              </a:rPr>
              <a:t> </a:t>
            </a:r>
            <a:r>
              <a:rPr spc="-72" dirty="0">
                <a:latin typeface="Gill Sans MT"/>
                <a:cs typeface="Gill Sans MT"/>
              </a:rPr>
              <a:t>to</a:t>
            </a:r>
            <a:r>
              <a:rPr spc="-294" dirty="0">
                <a:latin typeface="Gill Sans MT"/>
                <a:cs typeface="Gill Sans MT"/>
              </a:rPr>
              <a:t> </a:t>
            </a:r>
            <a:r>
              <a:rPr spc="-72" dirty="0">
                <a:latin typeface="Gill Sans MT"/>
                <a:cs typeface="Gill Sans MT"/>
              </a:rPr>
              <a:t>“approve”</a:t>
            </a:r>
            <a:r>
              <a:rPr spc="-240" dirty="0">
                <a:latin typeface="Gill Sans MT"/>
                <a:cs typeface="Gill Sans MT"/>
              </a:rPr>
              <a:t> </a:t>
            </a:r>
            <a:r>
              <a:rPr dirty="0">
                <a:latin typeface="Gill Sans MT"/>
                <a:cs typeface="Gill Sans MT"/>
              </a:rPr>
              <a:t>a</a:t>
            </a:r>
            <a:r>
              <a:rPr spc="-66" dirty="0">
                <a:latin typeface="Gill Sans MT"/>
                <a:cs typeface="Gill Sans MT"/>
              </a:rPr>
              <a:t> </a:t>
            </a:r>
            <a:r>
              <a:rPr spc="-12" dirty="0">
                <a:latin typeface="Gill Sans MT"/>
                <a:cs typeface="Gill Sans MT"/>
              </a:rPr>
              <a:t>deployment</a:t>
            </a:r>
            <a:endParaRPr>
              <a:latin typeface="Gill Sans MT"/>
              <a:cs typeface="Gill Sans MT"/>
            </a:endParaRPr>
          </a:p>
          <a:p>
            <a:pPr marL="838200" lvl="1" indent="-274320">
              <a:spcBef>
                <a:spcPts val="258"/>
              </a:spcBef>
              <a:buFont typeface="Arial"/>
              <a:buChar char="•"/>
              <a:tabLst>
                <a:tab pos="838200" algn="l"/>
              </a:tabLst>
            </a:pPr>
            <a:r>
              <a:rPr dirty="0">
                <a:latin typeface="Gill Sans MT"/>
                <a:cs typeface="Gill Sans MT"/>
              </a:rPr>
              <a:t>The</a:t>
            </a:r>
            <a:r>
              <a:rPr spc="-120" dirty="0">
                <a:latin typeface="Gill Sans MT"/>
                <a:cs typeface="Gill Sans MT"/>
              </a:rPr>
              <a:t> </a:t>
            </a:r>
            <a:r>
              <a:rPr spc="-36" dirty="0">
                <a:latin typeface="Gill Sans MT"/>
                <a:cs typeface="Gill Sans MT"/>
              </a:rPr>
              <a:t>deployment</a:t>
            </a:r>
            <a:r>
              <a:rPr spc="-114" dirty="0">
                <a:latin typeface="Gill Sans MT"/>
                <a:cs typeface="Gill Sans MT"/>
              </a:rPr>
              <a:t> </a:t>
            </a:r>
            <a:r>
              <a:rPr spc="-66" dirty="0">
                <a:latin typeface="Gill Sans MT"/>
                <a:cs typeface="Gill Sans MT"/>
              </a:rPr>
              <a:t>itself</a:t>
            </a:r>
            <a:r>
              <a:rPr spc="-108" dirty="0">
                <a:latin typeface="Gill Sans MT"/>
                <a:cs typeface="Gill Sans MT"/>
              </a:rPr>
              <a:t> </a:t>
            </a:r>
            <a:r>
              <a:rPr spc="-12" dirty="0">
                <a:latin typeface="Gill Sans MT"/>
                <a:cs typeface="Gill Sans MT"/>
              </a:rPr>
              <a:t>is</a:t>
            </a:r>
            <a:r>
              <a:rPr spc="-114" dirty="0">
                <a:latin typeface="Gill Sans MT"/>
                <a:cs typeface="Gill Sans MT"/>
              </a:rPr>
              <a:t> </a:t>
            </a:r>
            <a:r>
              <a:rPr spc="-84" dirty="0">
                <a:latin typeface="Gill Sans MT"/>
                <a:cs typeface="Gill Sans MT"/>
              </a:rPr>
              <a:t>still</a:t>
            </a:r>
            <a:r>
              <a:rPr spc="-114" dirty="0">
                <a:latin typeface="Gill Sans MT"/>
                <a:cs typeface="Gill Sans MT"/>
              </a:rPr>
              <a:t> </a:t>
            </a:r>
            <a:r>
              <a:rPr spc="-12" dirty="0">
                <a:latin typeface="Gill Sans MT"/>
                <a:cs typeface="Gill Sans MT"/>
              </a:rPr>
              <a:t>automated</a:t>
            </a:r>
            <a:r>
              <a:rPr spc="-108" dirty="0">
                <a:latin typeface="Gill Sans MT"/>
                <a:cs typeface="Gill Sans MT"/>
              </a:rPr>
              <a:t> </a:t>
            </a:r>
            <a:r>
              <a:rPr dirty="0">
                <a:latin typeface="Gill Sans MT"/>
                <a:cs typeface="Gill Sans MT"/>
              </a:rPr>
              <a:t>and</a:t>
            </a:r>
            <a:r>
              <a:rPr spc="-114" dirty="0">
                <a:latin typeface="Gill Sans MT"/>
                <a:cs typeface="Gill Sans MT"/>
              </a:rPr>
              <a:t> </a:t>
            </a:r>
            <a:r>
              <a:rPr spc="-12" dirty="0">
                <a:latin typeface="Gill Sans MT"/>
                <a:cs typeface="Gill Sans MT"/>
              </a:rPr>
              <a:t>repeated!</a:t>
            </a:r>
            <a:endParaRPr>
              <a:latin typeface="Gill Sans MT"/>
              <a:cs typeface="Gill Sans MT"/>
            </a:endParaRPr>
          </a:p>
          <a:p>
            <a:pPr lvl="1">
              <a:spcBef>
                <a:spcPts val="60"/>
              </a:spcBef>
              <a:buClr>
                <a:srgbClr val="444949"/>
              </a:buClr>
              <a:buFont typeface="Arial"/>
              <a:buChar char="•"/>
            </a:pPr>
            <a:endParaRPr sz="3780">
              <a:latin typeface="Gill Sans MT"/>
              <a:cs typeface="Gill Sans MT"/>
            </a:endParaRPr>
          </a:p>
          <a:p>
            <a:pPr marL="289560" indent="-274320">
              <a:spcBef>
                <a:spcPts val="6"/>
              </a:spcBef>
              <a:buFont typeface="Arial"/>
              <a:buChar char="•"/>
              <a:tabLst>
                <a:tab pos="289560" algn="l"/>
              </a:tabLst>
            </a:pPr>
            <a:r>
              <a:rPr sz="3360" spc="-60" dirty="0">
                <a:latin typeface="Gill Sans MT"/>
                <a:cs typeface="Gill Sans MT"/>
              </a:rPr>
              <a:t>Continuous</a:t>
            </a:r>
            <a:r>
              <a:rPr sz="3360" spc="-120" dirty="0">
                <a:latin typeface="Gill Sans MT"/>
                <a:cs typeface="Gill Sans MT"/>
              </a:rPr>
              <a:t> </a:t>
            </a:r>
            <a:r>
              <a:rPr sz="3360" spc="-12" dirty="0">
                <a:latin typeface="Gill Sans MT"/>
                <a:cs typeface="Gill Sans MT"/>
              </a:rPr>
              <a:t>Deployment:</a:t>
            </a:r>
            <a:endParaRPr sz="3360">
              <a:latin typeface="Gill Sans MT"/>
              <a:cs typeface="Gill Sans MT"/>
            </a:endParaRPr>
          </a:p>
          <a:p>
            <a:pPr marL="838200" lvl="1" indent="-274320">
              <a:spcBef>
                <a:spcPts val="305"/>
              </a:spcBef>
              <a:buFont typeface="Arial"/>
              <a:buChar char="•"/>
              <a:tabLst>
                <a:tab pos="838200" algn="l"/>
              </a:tabLst>
            </a:pPr>
            <a:r>
              <a:rPr spc="-60" dirty="0">
                <a:latin typeface="Gill Sans MT"/>
                <a:cs typeface="Gill Sans MT"/>
              </a:rPr>
              <a:t>Full</a:t>
            </a:r>
            <a:r>
              <a:rPr spc="-144" dirty="0">
                <a:latin typeface="Gill Sans MT"/>
                <a:cs typeface="Gill Sans MT"/>
              </a:rPr>
              <a:t> </a:t>
            </a:r>
            <a:r>
              <a:rPr spc="-66" dirty="0">
                <a:latin typeface="Gill Sans MT"/>
                <a:cs typeface="Gill Sans MT"/>
              </a:rPr>
              <a:t>automation,</a:t>
            </a:r>
            <a:r>
              <a:rPr spc="-240" dirty="0">
                <a:latin typeface="Gill Sans MT"/>
                <a:cs typeface="Gill Sans MT"/>
              </a:rPr>
              <a:t> </a:t>
            </a:r>
            <a:r>
              <a:rPr dirty="0">
                <a:latin typeface="Gill Sans MT"/>
                <a:cs typeface="Gill Sans MT"/>
              </a:rPr>
              <a:t>every</a:t>
            </a:r>
            <a:r>
              <a:rPr spc="-198" dirty="0">
                <a:latin typeface="Gill Sans MT"/>
                <a:cs typeface="Gill Sans MT"/>
              </a:rPr>
              <a:t> </a:t>
            </a:r>
            <a:r>
              <a:rPr dirty="0">
                <a:latin typeface="Gill Sans MT"/>
                <a:cs typeface="Gill Sans MT"/>
              </a:rPr>
              <a:t>code</a:t>
            </a:r>
            <a:r>
              <a:rPr spc="-144" dirty="0">
                <a:latin typeface="Gill Sans MT"/>
                <a:cs typeface="Gill Sans MT"/>
              </a:rPr>
              <a:t> </a:t>
            </a:r>
            <a:r>
              <a:rPr dirty="0">
                <a:latin typeface="Gill Sans MT"/>
                <a:cs typeface="Gill Sans MT"/>
              </a:rPr>
              <a:t>change</a:t>
            </a:r>
            <a:r>
              <a:rPr spc="-126" dirty="0">
                <a:latin typeface="Gill Sans MT"/>
                <a:cs typeface="Gill Sans MT"/>
              </a:rPr>
              <a:t> </a:t>
            </a:r>
            <a:r>
              <a:rPr spc="-12" dirty="0">
                <a:latin typeface="Gill Sans MT"/>
                <a:cs typeface="Gill Sans MT"/>
              </a:rPr>
              <a:t>is</a:t>
            </a:r>
            <a:r>
              <a:rPr spc="-126" dirty="0">
                <a:latin typeface="Gill Sans MT"/>
                <a:cs typeface="Gill Sans MT"/>
              </a:rPr>
              <a:t> </a:t>
            </a:r>
            <a:r>
              <a:rPr spc="-24" dirty="0">
                <a:latin typeface="Gill Sans MT"/>
                <a:cs typeface="Gill Sans MT"/>
              </a:rPr>
              <a:t>deployed</a:t>
            </a:r>
            <a:r>
              <a:rPr spc="-132" dirty="0">
                <a:latin typeface="Gill Sans MT"/>
                <a:cs typeface="Gill Sans MT"/>
              </a:rPr>
              <a:t> </a:t>
            </a:r>
            <a:r>
              <a:rPr spc="-12" dirty="0">
                <a:latin typeface="Gill Sans MT"/>
                <a:cs typeface="Gill Sans MT"/>
              </a:rPr>
              <a:t>all</a:t>
            </a:r>
            <a:r>
              <a:rPr spc="-132" dirty="0">
                <a:latin typeface="Gill Sans MT"/>
                <a:cs typeface="Gill Sans MT"/>
              </a:rPr>
              <a:t> </a:t>
            </a:r>
            <a:r>
              <a:rPr dirty="0">
                <a:latin typeface="Gill Sans MT"/>
                <a:cs typeface="Gill Sans MT"/>
              </a:rPr>
              <a:t>the</a:t>
            </a:r>
            <a:r>
              <a:rPr spc="-126" dirty="0">
                <a:latin typeface="Gill Sans MT"/>
                <a:cs typeface="Gill Sans MT"/>
              </a:rPr>
              <a:t> </a:t>
            </a:r>
            <a:r>
              <a:rPr dirty="0">
                <a:latin typeface="Gill Sans MT"/>
                <a:cs typeface="Gill Sans MT"/>
              </a:rPr>
              <a:t>way</a:t>
            </a:r>
            <a:r>
              <a:rPr spc="-132" dirty="0">
                <a:latin typeface="Gill Sans MT"/>
                <a:cs typeface="Gill Sans MT"/>
              </a:rPr>
              <a:t> </a:t>
            </a:r>
            <a:r>
              <a:rPr dirty="0">
                <a:latin typeface="Gill Sans MT"/>
                <a:cs typeface="Gill Sans MT"/>
              </a:rPr>
              <a:t>to</a:t>
            </a:r>
            <a:r>
              <a:rPr spc="-137" dirty="0">
                <a:latin typeface="Gill Sans MT"/>
                <a:cs typeface="Gill Sans MT"/>
              </a:rPr>
              <a:t> </a:t>
            </a:r>
            <a:r>
              <a:rPr spc="-12" dirty="0">
                <a:latin typeface="Gill Sans MT"/>
                <a:cs typeface="Gill Sans MT"/>
              </a:rPr>
              <a:t>production</a:t>
            </a:r>
            <a:endParaRPr>
              <a:latin typeface="Gill Sans MT"/>
              <a:cs typeface="Gill Sans MT"/>
            </a:endParaRPr>
          </a:p>
          <a:p>
            <a:pPr marL="838200" lvl="1" indent="-274320">
              <a:spcBef>
                <a:spcPts val="258"/>
              </a:spcBef>
              <a:buFont typeface="Arial"/>
              <a:buChar char="•"/>
              <a:tabLst>
                <a:tab pos="838200" algn="l"/>
              </a:tabLst>
            </a:pPr>
            <a:r>
              <a:rPr dirty="0">
                <a:latin typeface="Gill Sans MT"/>
                <a:cs typeface="Gill Sans MT"/>
              </a:rPr>
              <a:t>No</a:t>
            </a:r>
            <a:r>
              <a:rPr spc="-120" dirty="0">
                <a:latin typeface="Gill Sans MT"/>
                <a:cs typeface="Gill Sans MT"/>
              </a:rPr>
              <a:t> </a:t>
            </a:r>
            <a:r>
              <a:rPr spc="-12" dirty="0">
                <a:latin typeface="Gill Sans MT"/>
                <a:cs typeface="Gill Sans MT"/>
              </a:rPr>
              <a:t>manual</a:t>
            </a:r>
            <a:r>
              <a:rPr spc="-120" dirty="0">
                <a:latin typeface="Gill Sans MT"/>
                <a:cs typeface="Gill Sans MT"/>
              </a:rPr>
              <a:t> </a:t>
            </a:r>
            <a:r>
              <a:rPr spc="-48" dirty="0">
                <a:latin typeface="Gill Sans MT"/>
                <a:cs typeface="Gill Sans MT"/>
              </a:rPr>
              <a:t>intervention</a:t>
            </a:r>
            <a:r>
              <a:rPr spc="-120" dirty="0">
                <a:latin typeface="Gill Sans MT"/>
                <a:cs typeface="Gill Sans MT"/>
              </a:rPr>
              <a:t> </a:t>
            </a:r>
            <a:r>
              <a:rPr dirty="0">
                <a:latin typeface="Gill Sans MT"/>
                <a:cs typeface="Gill Sans MT"/>
              </a:rPr>
              <a:t>of</a:t>
            </a:r>
            <a:r>
              <a:rPr spc="-120" dirty="0">
                <a:latin typeface="Gill Sans MT"/>
                <a:cs typeface="Gill Sans MT"/>
              </a:rPr>
              <a:t> </a:t>
            </a:r>
            <a:r>
              <a:rPr spc="-12" dirty="0">
                <a:latin typeface="Gill Sans MT"/>
                <a:cs typeface="Gill Sans MT"/>
              </a:rPr>
              <a:t>approvals</a:t>
            </a:r>
            <a:endParaRPr>
              <a:latin typeface="Gill Sans MT"/>
              <a:cs typeface="Gill Sans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409A-51B2-354D-AE47-A74432D1AF50}"/>
              </a:ext>
            </a:extLst>
          </p:cNvPr>
          <p:cNvSpPr>
            <a:spLocks noGrp="1"/>
          </p:cNvSpPr>
          <p:nvPr>
            <p:ph type="title"/>
          </p:nvPr>
        </p:nvSpPr>
        <p:spPr/>
        <p:txBody>
          <a:bodyPr/>
          <a:lstStyle/>
          <a:p>
            <a:r>
              <a:rPr lang="en-US" dirty="0">
                <a:solidFill>
                  <a:srgbClr val="FFC000"/>
                </a:solidFill>
                <a:latin typeface="+mn-lt"/>
              </a:rPr>
              <a:t>Microservices</a:t>
            </a:r>
            <a:r>
              <a:rPr lang="en-US" dirty="0"/>
              <a:t> eliminate the need to focus</a:t>
            </a:r>
            <a:br>
              <a:rPr lang="en-US" dirty="0"/>
            </a:br>
            <a:r>
              <a:rPr lang="en-US" dirty="0"/>
              <a:t>on infrastructure as your critical differentiator</a:t>
            </a:r>
          </a:p>
        </p:txBody>
      </p:sp>
      <p:graphicFrame>
        <p:nvGraphicFramePr>
          <p:cNvPr id="9" name="Chart 8">
            <a:extLst>
              <a:ext uri="{FF2B5EF4-FFF2-40B4-BE49-F238E27FC236}">
                <a16:creationId xmlns:a16="http://schemas.microsoft.com/office/drawing/2014/main" id="{4786BE6E-F30C-EE4D-A2EC-DF33CE6C4B81}"/>
              </a:ext>
            </a:extLst>
          </p:cNvPr>
          <p:cNvGraphicFramePr/>
          <p:nvPr/>
        </p:nvGraphicFramePr>
        <p:xfrm>
          <a:off x="2066824" y="2406793"/>
          <a:ext cx="3500957" cy="233397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1898E1E9-AA8D-7448-A77D-0ECBDAAA5635}"/>
              </a:ext>
            </a:extLst>
          </p:cNvPr>
          <p:cNvSpPr/>
          <p:nvPr/>
        </p:nvSpPr>
        <p:spPr>
          <a:xfrm>
            <a:off x="2136393"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INFRASTRUCTURE</a:t>
            </a:r>
          </a:p>
        </p:txBody>
      </p:sp>
      <p:graphicFrame>
        <p:nvGraphicFramePr>
          <p:cNvPr id="11" name="Chart 10">
            <a:extLst>
              <a:ext uri="{FF2B5EF4-FFF2-40B4-BE49-F238E27FC236}">
                <a16:creationId xmlns:a16="http://schemas.microsoft.com/office/drawing/2014/main" id="{228F94E8-3552-5042-BA1B-2B5AFC4AC42C}"/>
              </a:ext>
            </a:extLst>
          </p:cNvPr>
          <p:cNvGraphicFramePr/>
          <p:nvPr/>
        </p:nvGraphicFramePr>
        <p:xfrm>
          <a:off x="8543135" y="2406793"/>
          <a:ext cx="3500957" cy="2333972"/>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9C0E1B07-EFDF-3C42-B4A8-3332ED1A7CB5}"/>
              </a:ext>
            </a:extLst>
          </p:cNvPr>
          <p:cNvSpPr/>
          <p:nvPr/>
        </p:nvSpPr>
        <p:spPr>
          <a:xfrm>
            <a:off x="1281993" y="5400408"/>
            <a:ext cx="5070619" cy="1089529"/>
          </a:xfrm>
          <a:prstGeom prst="rect">
            <a:avLst/>
          </a:prstGeom>
        </p:spPr>
        <p:txBody>
          <a:bodyPr wrap="none">
            <a:spAutoFit/>
          </a:bodyPr>
          <a:lstStyle/>
          <a:p>
            <a:pPr lvl="0" algn="ctr" defTabSz="1097278">
              <a:lnSpc>
                <a:spcPct val="90000"/>
              </a:lnSpc>
              <a:spcBef>
                <a:spcPct val="20000"/>
              </a:spcBef>
              <a:buSzPct val="90000"/>
            </a:pP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Installing, configuring, and managing</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my compute infrastructure is critical</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to achieving my goals</a:t>
            </a:r>
          </a:p>
        </p:txBody>
      </p:sp>
      <p:sp>
        <p:nvSpPr>
          <p:cNvPr id="14" name="Rectangle 13">
            <a:extLst>
              <a:ext uri="{FF2B5EF4-FFF2-40B4-BE49-F238E27FC236}">
                <a16:creationId xmlns:a16="http://schemas.microsoft.com/office/drawing/2014/main" id="{6DE366FB-8D11-40BD-AEBA-A6C45DBB8208}"/>
              </a:ext>
            </a:extLst>
          </p:cNvPr>
          <p:cNvSpPr/>
          <p:nvPr/>
        </p:nvSpPr>
        <p:spPr>
          <a:xfrm>
            <a:off x="2994000" y="3112114"/>
            <a:ext cx="1646605" cy="923330"/>
          </a:xfrm>
          <a:prstGeom prst="rect">
            <a:avLst/>
          </a:prstGeom>
        </p:spPr>
        <p:txBody>
          <a:bodyPr wrap="none">
            <a:spAutoFit/>
          </a:bodyPr>
          <a:lstStyle/>
          <a:p>
            <a:pPr marL="119063" indent="-119063" algn="ctr"/>
            <a:r>
              <a:rPr lang="en-US" sz="5400" dirty="0">
                <a:solidFill>
                  <a:srgbClr val="FFC000"/>
                </a:solidFill>
                <a:latin typeface="+mj-lt"/>
              </a:rPr>
              <a:t>10%</a:t>
            </a:r>
            <a:endParaRPr lang="en-US" sz="1400" dirty="0">
              <a:solidFill>
                <a:srgbClr val="FFC000"/>
              </a:solidFill>
            </a:endParaRPr>
          </a:p>
        </p:txBody>
      </p:sp>
      <p:sp>
        <p:nvSpPr>
          <p:cNvPr id="15" name="Rectangle 14">
            <a:extLst>
              <a:ext uri="{FF2B5EF4-FFF2-40B4-BE49-F238E27FC236}">
                <a16:creationId xmlns:a16="http://schemas.microsoft.com/office/drawing/2014/main" id="{8DF97CD9-75A7-47C1-98FD-DE11F1FDAE3F}"/>
              </a:ext>
            </a:extLst>
          </p:cNvPr>
          <p:cNvSpPr/>
          <p:nvPr/>
        </p:nvSpPr>
        <p:spPr>
          <a:xfrm>
            <a:off x="8612704"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APPLICATIONS</a:t>
            </a:r>
          </a:p>
        </p:txBody>
      </p:sp>
      <p:sp>
        <p:nvSpPr>
          <p:cNvPr id="17" name="Rectangle 16">
            <a:extLst>
              <a:ext uri="{FF2B5EF4-FFF2-40B4-BE49-F238E27FC236}">
                <a16:creationId xmlns:a16="http://schemas.microsoft.com/office/drawing/2014/main" id="{54CE9616-F1FD-48B4-BC9F-EABED411DEB8}"/>
              </a:ext>
            </a:extLst>
          </p:cNvPr>
          <p:cNvSpPr/>
          <p:nvPr/>
        </p:nvSpPr>
        <p:spPr>
          <a:xfrm>
            <a:off x="7885742" y="5400408"/>
            <a:ext cx="4815742" cy="1200329"/>
          </a:xfrm>
          <a:prstGeom prst="rect">
            <a:avLst/>
          </a:prstGeom>
        </p:spPr>
        <p:txBody>
          <a:bodyPr wrap="none">
            <a:spAutoFit/>
          </a:bodyPr>
          <a:lstStyle/>
          <a:p>
            <a:pPr algn="ct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Having </a:t>
            </a: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a standardized, flexible, and</a:t>
            </a:r>
            <a:b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on-demand</a:t>
            </a: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compute environment</a:t>
            </a:r>
            <a:b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is critical to achieving my goals</a:t>
            </a:r>
          </a:p>
        </p:txBody>
      </p:sp>
      <p:sp>
        <p:nvSpPr>
          <p:cNvPr id="18" name="Rectangle 17">
            <a:extLst>
              <a:ext uri="{FF2B5EF4-FFF2-40B4-BE49-F238E27FC236}">
                <a16:creationId xmlns:a16="http://schemas.microsoft.com/office/drawing/2014/main" id="{E5D73F98-404C-481F-BE4E-7044544BA72E}"/>
              </a:ext>
            </a:extLst>
          </p:cNvPr>
          <p:cNvSpPr/>
          <p:nvPr/>
        </p:nvSpPr>
        <p:spPr>
          <a:xfrm>
            <a:off x="9470311" y="3112114"/>
            <a:ext cx="1646605" cy="923330"/>
          </a:xfrm>
          <a:prstGeom prst="rect">
            <a:avLst/>
          </a:prstGeom>
        </p:spPr>
        <p:txBody>
          <a:bodyPr wrap="none">
            <a:spAutoFit/>
          </a:bodyPr>
          <a:lstStyle/>
          <a:p>
            <a:pPr marL="119063" indent="-119063" algn="ctr"/>
            <a:r>
              <a:rPr lang="en-US" sz="5400" dirty="0">
                <a:solidFill>
                  <a:srgbClr val="FFC000"/>
                </a:solidFill>
                <a:latin typeface="+mj-lt"/>
              </a:rPr>
              <a:t>90%</a:t>
            </a:r>
            <a:endParaRPr lang="en-US" sz="1400" dirty="0">
              <a:solidFill>
                <a:srgbClr val="FFC000"/>
              </a:solidFill>
            </a:endParaRPr>
          </a:p>
        </p:txBody>
      </p:sp>
    </p:spTree>
    <p:extLst>
      <p:ext uri="{BB962C8B-B14F-4D97-AF65-F5344CB8AC3E}">
        <p14:creationId xmlns:p14="http://schemas.microsoft.com/office/powerpoint/2010/main" val="299855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6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grpId="1" nodeType="withEffect">
                                  <p:stCondLst>
                                    <p:cond delay="0"/>
                                  </p:stCondLst>
                                  <p:childTnLst>
                                    <p:animMotion origin="layout" path="M -6.94444E-7 4.38272E-6 L 0.03678 4.38272E-6 " pathEditMode="relative" rAng="0" ptsTypes="AA">
                                      <p:cBhvr>
                                        <p:cTn id="12" dur="500" spd="-100000" fill="hold"/>
                                        <p:tgtEl>
                                          <p:spTgt spid="10"/>
                                        </p:tgtEl>
                                        <p:attrNameLst>
                                          <p:attrName>ppt_x</p:attrName>
                                          <p:attrName>ppt_y</p:attrName>
                                        </p:attrNameLst>
                                      </p:cBhvr>
                                      <p:rCtr x="1834" y="0"/>
                                    </p:animMotion>
                                  </p:childTnLst>
                                </p:cTn>
                              </p:par>
                              <p:par>
                                <p:cTn id="13" presetID="21"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6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42" presetClass="path" presetSubtype="0" decel="100000" fill="hold" grpId="1" nodeType="withEffect">
                                  <p:stCondLst>
                                    <p:cond delay="0"/>
                                  </p:stCondLst>
                                  <p:childTnLst>
                                    <p:animMotion origin="layout" path="M 7.98611E-7 4.87654E-6 L 0.03678 4.87654E-6 " pathEditMode="relative" rAng="0" ptsTypes="AA">
                                      <p:cBhvr>
                                        <p:cTn id="20" dur="500" spd="-100000" fill="hold"/>
                                        <p:tgtEl>
                                          <p:spTgt spid="13"/>
                                        </p:tgtEl>
                                        <p:attrNameLst>
                                          <p:attrName>ppt_x</p:attrName>
                                          <p:attrName>ppt_y</p:attrName>
                                        </p:attrNameLst>
                                      </p:cBhvr>
                                      <p:rCtr x="1834" y="0"/>
                                    </p:animMotion>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grpId="1" nodeType="withEffect">
                                  <p:stCondLst>
                                    <p:cond delay="0"/>
                                  </p:stCondLst>
                                  <p:childTnLst>
                                    <p:animMotion origin="layout" path="M -6.94444E-7 -6.79012E-7 L 0.03678 -6.79012E-7 " pathEditMode="relative" rAng="0" ptsTypes="AA">
                                      <p:cBhvr>
                                        <p:cTn id="25" dur="500" spd="-100000" fill="hold"/>
                                        <p:tgtEl>
                                          <p:spTgt spid="14"/>
                                        </p:tgtEl>
                                        <p:attrNameLst>
                                          <p:attrName>ppt_x</p:attrName>
                                          <p:attrName>ppt_y</p:attrName>
                                        </p:attrNameLst>
                                      </p:cBhvr>
                                      <p:rCtr x="1834" y="0"/>
                                    </p:animMotion>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42" presetClass="path" presetSubtype="0" decel="100000" fill="hold" grpId="1" nodeType="withEffect">
                                  <p:stCondLst>
                                    <p:cond delay="0"/>
                                  </p:stCondLst>
                                  <p:childTnLst>
                                    <p:animMotion origin="layout" path="M 9.72222E-7 -6.79012E-7 L -0.02572 -6.79012E-7 " pathEditMode="relative" rAng="0" ptsTypes="AA">
                                      <p:cBhvr>
                                        <p:cTn id="30" dur="500" spd="-100000" fill="hold"/>
                                        <p:tgtEl>
                                          <p:spTgt spid="18"/>
                                        </p:tgtEl>
                                        <p:attrNameLst>
                                          <p:attrName>ppt_x</p:attrName>
                                          <p:attrName>ppt_y</p:attrName>
                                        </p:attrNameLst>
                                      </p:cBhvr>
                                      <p:rCtr x="-1291"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9.72222E-7 4.38272E-6 L -0.02572 4.38272E-6 " pathEditMode="relative" rAng="0" ptsTypes="AA">
                                      <p:cBhvr>
                                        <p:cTn id="35" dur="500" spd="-100000" fill="hold"/>
                                        <p:tgtEl>
                                          <p:spTgt spid="15"/>
                                        </p:tgtEl>
                                        <p:attrNameLst>
                                          <p:attrName>ppt_x</p:attrName>
                                          <p:attrName>ppt_y</p:attrName>
                                        </p:attrNameLst>
                                      </p:cBhvr>
                                      <p:rCtr x="-1291" y="0"/>
                                    </p:animMotion>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42" presetClass="path" presetSubtype="0" decel="100000" fill="hold" grpId="1" nodeType="withEffect">
                                  <p:stCondLst>
                                    <p:cond delay="0"/>
                                  </p:stCondLst>
                                  <p:childTnLst>
                                    <p:animMotion origin="layout" path="M 9.72222E-7 -6.79012E-7 L -0.02572 -6.79012E-7 " pathEditMode="relative" rAng="0" ptsTypes="AA">
                                      <p:cBhvr>
                                        <p:cTn id="40" dur="500" spd="-100000" fill="hold"/>
                                        <p:tgtEl>
                                          <p:spTgt spid="17"/>
                                        </p:tgtEl>
                                        <p:attrNameLst>
                                          <p:attrName>ppt_x</p:attrName>
                                          <p:attrName>ppt_y</p:attrName>
                                        </p:attrNameLst>
                                      </p:cBhvr>
                                      <p:rCtr x="-12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0" grpId="1"/>
      <p:bldGraphic spid="11" grpId="0">
        <p:bldAsOne/>
      </p:bldGraphic>
      <p:bldP spid="13" grpId="0"/>
      <p:bldP spid="13" grpId="1"/>
      <p:bldP spid="14" grpId="0"/>
      <p:bldP spid="14" grpId="1"/>
      <p:bldP spid="15" grpId="0"/>
      <p:bldP spid="15" grpId="1"/>
      <p:bldP spid="17" grpId="0"/>
      <p:bldP spid="17" grpId="1"/>
      <p:bldP spid="18" grpId="0"/>
      <p:bldP spid="1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rPr>
              <a:t>T</a:t>
            </a:r>
            <a:r>
              <a:rPr spc="-60" dirty="0">
                <a:solidFill>
                  <a:schemeClr val="tx1"/>
                </a:solidFill>
              </a:rPr>
              <a:t>ec</a:t>
            </a:r>
            <a:r>
              <a:rPr spc="-54" dirty="0">
                <a:solidFill>
                  <a:schemeClr val="tx1"/>
                </a:solidFill>
              </a:rPr>
              <a:t>hn</a:t>
            </a:r>
            <a:r>
              <a:rPr spc="-60" dirty="0">
                <a:solidFill>
                  <a:schemeClr val="tx1"/>
                </a:solidFill>
              </a:rPr>
              <a:t>olo</a:t>
            </a:r>
            <a:r>
              <a:rPr spc="-66" dirty="0">
                <a:solidFill>
                  <a:schemeClr val="tx1"/>
                </a:solidFill>
              </a:rPr>
              <a:t>g</a:t>
            </a:r>
            <a:r>
              <a:rPr spc="-60" dirty="0">
                <a:solidFill>
                  <a:schemeClr val="tx1"/>
                </a:solidFill>
              </a:rPr>
              <a:t>y</a:t>
            </a:r>
            <a:r>
              <a:rPr spc="-228" dirty="0">
                <a:solidFill>
                  <a:schemeClr val="tx1"/>
                </a:solidFill>
              </a:rPr>
              <a:t> </a:t>
            </a:r>
            <a:r>
              <a:rPr spc="-54" dirty="0">
                <a:solidFill>
                  <a:schemeClr val="tx1"/>
                </a:solidFill>
              </a:rPr>
              <a:t>Stack</a:t>
            </a:r>
            <a:r>
              <a:rPr spc="-240" dirty="0">
                <a:solidFill>
                  <a:schemeClr val="tx1"/>
                </a:solidFill>
              </a:rPr>
              <a:t> </a:t>
            </a:r>
            <a:r>
              <a:rPr spc="-78" dirty="0">
                <a:solidFill>
                  <a:schemeClr val="tx1"/>
                </a:solidFill>
              </a:rPr>
              <a:t>for</a:t>
            </a:r>
            <a:r>
              <a:rPr spc="-240" dirty="0">
                <a:solidFill>
                  <a:schemeClr val="tx1"/>
                </a:solidFill>
              </a:rPr>
              <a:t> </a:t>
            </a:r>
            <a:r>
              <a:rPr spc="-108" dirty="0">
                <a:solidFill>
                  <a:schemeClr val="tx1"/>
                </a:solidFill>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latin typeface="Calibri"/>
                <a:cs typeface="Calibri"/>
              </a:rPr>
              <a:t>Code</a:t>
            </a:r>
            <a:endParaRPr sz="2160">
              <a:latin typeface="Calibri"/>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Build</a:t>
            </a:r>
            <a:endParaRPr sz="2160">
              <a:latin typeface="Calibri"/>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latin typeface="Calibri"/>
                <a:cs typeface="Calibri"/>
              </a:rPr>
              <a:t>Test</a:t>
            </a:r>
            <a:endParaRPr sz="2160">
              <a:latin typeface="Calibri"/>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Deploy</a:t>
            </a:r>
            <a:endParaRPr sz="2160">
              <a:latin typeface="Calibri"/>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Provision</a:t>
            </a:r>
            <a:endParaRPr sz="2160">
              <a:latin typeface="Calibri"/>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latin typeface="Times New Roman"/>
              <a:cs typeface="Times New Roman"/>
            </a:endParaRPr>
          </a:p>
          <a:p>
            <a:pPr algn="ctr">
              <a:lnSpc>
                <a:spcPts val="2550"/>
              </a:lnSpc>
            </a:pPr>
            <a:r>
              <a:rPr sz="2160" spc="-30" dirty="0">
                <a:latin typeface="Calibri"/>
                <a:cs typeface="Calibri"/>
              </a:rPr>
              <a:t>AWS</a:t>
            </a:r>
            <a:endParaRPr sz="2160">
              <a:latin typeface="Calibri"/>
              <a:cs typeface="Calibri"/>
            </a:endParaRPr>
          </a:p>
          <a:p>
            <a:pPr algn="ctr">
              <a:lnSpc>
                <a:spcPts val="2550"/>
              </a:lnSpc>
            </a:pPr>
            <a:r>
              <a:rPr sz="2160" spc="-12" dirty="0">
                <a:latin typeface="Calibri"/>
                <a:cs typeface="Calibri"/>
              </a:rPr>
              <a:t>CodeCommit</a:t>
            </a:r>
            <a:endParaRPr sz="2160">
              <a:latin typeface="Calibri"/>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latin typeface="Calibri"/>
                <a:cs typeface="Calibri"/>
              </a:rPr>
              <a:t>GitHub </a:t>
            </a:r>
            <a:r>
              <a:rPr sz="2160" dirty="0">
                <a:latin typeface="Calibri"/>
                <a:cs typeface="Calibri"/>
              </a:rPr>
              <a:t>Or</a:t>
            </a:r>
            <a:r>
              <a:rPr sz="2160" spc="-24" dirty="0">
                <a:latin typeface="Calibri"/>
                <a:cs typeface="Calibri"/>
              </a:rPr>
              <a:t> </a:t>
            </a:r>
            <a:r>
              <a:rPr sz="2160" dirty="0">
                <a:latin typeface="Calibri"/>
                <a:cs typeface="Calibri"/>
              </a:rPr>
              <a:t>3</a:t>
            </a:r>
            <a:r>
              <a:rPr sz="2160" baseline="23148" dirty="0">
                <a:latin typeface="Calibri"/>
                <a:cs typeface="Calibri"/>
              </a:rPr>
              <a:t>rd</a:t>
            </a:r>
            <a:r>
              <a:rPr sz="2160" spc="215" baseline="23148" dirty="0">
                <a:latin typeface="Calibri"/>
                <a:cs typeface="Calibri"/>
              </a:rPr>
              <a:t> </a:t>
            </a:r>
            <a:r>
              <a:rPr sz="2160" spc="-12" dirty="0">
                <a:latin typeface="Calibri"/>
                <a:cs typeface="Calibri"/>
              </a:rPr>
              <a:t>party</a:t>
            </a:r>
            <a:endParaRPr sz="2160">
              <a:latin typeface="Calibri"/>
              <a:cs typeface="Calibri"/>
            </a:endParaRPr>
          </a:p>
          <a:p>
            <a:pPr marL="122682">
              <a:lnSpc>
                <a:spcPts val="2550"/>
              </a:lnSpc>
            </a:pPr>
            <a:r>
              <a:rPr sz="2160" dirty="0">
                <a:latin typeface="Calibri"/>
                <a:cs typeface="Calibri"/>
              </a:rPr>
              <a:t>code </a:t>
            </a:r>
            <a:r>
              <a:rPr sz="2160" spc="-12" dirty="0">
                <a:latin typeface="Calibri"/>
                <a:cs typeface="Calibri"/>
              </a:rPr>
              <a:t>repository</a:t>
            </a:r>
            <a:endParaRPr sz="2160">
              <a:latin typeface="Calibri"/>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latin typeface="Times New Roman"/>
              <a:cs typeface="Times New Roman"/>
            </a:endParaRPr>
          </a:p>
          <a:p>
            <a:pPr marL="1226820"/>
            <a:r>
              <a:rPr sz="2160" dirty="0">
                <a:latin typeface="Calibri"/>
                <a:cs typeface="Calibri"/>
              </a:rPr>
              <a:t>AWS</a:t>
            </a:r>
            <a:r>
              <a:rPr sz="2160" spc="-102" dirty="0">
                <a:latin typeface="Calibri"/>
                <a:cs typeface="Calibri"/>
              </a:rPr>
              <a:t> </a:t>
            </a:r>
            <a:r>
              <a:rPr sz="2160" spc="-12" dirty="0">
                <a:latin typeface="Calibri"/>
                <a:cs typeface="Calibri"/>
              </a:rPr>
              <a:t>CodeBuild</a:t>
            </a:r>
            <a:endParaRPr sz="2160">
              <a:latin typeface="Calibri"/>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latin typeface="Times New Roman"/>
              <a:cs typeface="Times New Roman"/>
            </a:endParaRPr>
          </a:p>
          <a:p>
            <a:pPr algn="ctr">
              <a:lnSpc>
                <a:spcPts val="2562"/>
              </a:lnSpc>
            </a:pPr>
            <a:r>
              <a:rPr sz="2160" dirty="0">
                <a:latin typeface="Calibri"/>
                <a:cs typeface="Calibri"/>
              </a:rPr>
              <a:t>Jenkins</a:t>
            </a:r>
            <a:r>
              <a:rPr sz="2160" spc="-18" dirty="0">
                <a:latin typeface="Calibri"/>
                <a:cs typeface="Calibri"/>
              </a:rPr>
              <a:t> </a:t>
            </a:r>
            <a:r>
              <a:rPr sz="2160" spc="-30" dirty="0">
                <a:latin typeface="Calibri"/>
                <a:cs typeface="Calibri"/>
              </a:rPr>
              <a:t>CI</a:t>
            </a:r>
            <a:endParaRPr sz="2160">
              <a:latin typeface="Calibri"/>
              <a:cs typeface="Calibri"/>
            </a:endParaRPr>
          </a:p>
          <a:p>
            <a:pPr algn="ctr">
              <a:lnSpc>
                <a:spcPts val="2562"/>
              </a:lnSpc>
            </a:pPr>
            <a:r>
              <a:rPr sz="2160" dirty="0">
                <a:latin typeface="Calibri"/>
                <a:cs typeface="Calibri"/>
              </a:rPr>
              <a:t>Or</a:t>
            </a:r>
            <a:r>
              <a:rPr sz="2160" spc="-18" dirty="0">
                <a:latin typeface="Calibri"/>
                <a:cs typeface="Calibri"/>
              </a:rPr>
              <a:t> </a:t>
            </a:r>
            <a:r>
              <a:rPr sz="2160" dirty="0">
                <a:latin typeface="Calibri"/>
                <a:cs typeface="Calibri"/>
              </a:rPr>
              <a:t>3</a:t>
            </a:r>
            <a:r>
              <a:rPr sz="2160" baseline="23148" dirty="0">
                <a:latin typeface="Calibri"/>
                <a:cs typeface="Calibri"/>
              </a:rPr>
              <a:t>rd</a:t>
            </a:r>
            <a:r>
              <a:rPr sz="2160" spc="215" baseline="23148" dirty="0">
                <a:latin typeface="Calibri"/>
                <a:cs typeface="Calibri"/>
              </a:rPr>
              <a:t> </a:t>
            </a:r>
            <a:r>
              <a:rPr sz="2160" dirty="0">
                <a:latin typeface="Calibri"/>
                <a:cs typeface="Calibri"/>
              </a:rPr>
              <a:t>party</a:t>
            </a:r>
            <a:r>
              <a:rPr sz="2160" spc="-12" dirty="0">
                <a:latin typeface="Calibri"/>
                <a:cs typeface="Calibri"/>
              </a:rPr>
              <a:t> </a:t>
            </a:r>
            <a:r>
              <a:rPr sz="2160" dirty="0">
                <a:latin typeface="Calibri"/>
                <a:cs typeface="Calibri"/>
              </a:rPr>
              <a:t>CI</a:t>
            </a:r>
            <a:r>
              <a:rPr sz="2160" spc="-12" dirty="0">
                <a:latin typeface="Calibri"/>
                <a:cs typeface="Calibri"/>
              </a:rPr>
              <a:t> servers</a:t>
            </a:r>
            <a:endParaRPr sz="2160">
              <a:latin typeface="Calibri"/>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latin typeface="Calibri"/>
                <a:cs typeface="Calibri"/>
              </a:rPr>
              <a:t>Orchestrate:</a:t>
            </a:r>
            <a:r>
              <a:rPr sz="2160" spc="-66" dirty="0">
                <a:latin typeface="Calibri"/>
                <a:cs typeface="Calibri"/>
              </a:rPr>
              <a:t> </a:t>
            </a:r>
            <a:r>
              <a:rPr sz="2160" dirty="0">
                <a:latin typeface="Calibri"/>
                <a:cs typeface="Calibri"/>
              </a:rPr>
              <a:t>AWS</a:t>
            </a:r>
            <a:r>
              <a:rPr sz="2160" spc="-66" dirty="0">
                <a:latin typeface="Calibri"/>
                <a:cs typeface="Calibri"/>
              </a:rPr>
              <a:t> </a:t>
            </a:r>
            <a:r>
              <a:rPr sz="2160" spc="-12" dirty="0">
                <a:latin typeface="Calibri"/>
                <a:cs typeface="Calibri"/>
              </a:rPr>
              <a:t>CodePipeline</a:t>
            </a:r>
            <a:endParaRPr sz="2160">
              <a:latin typeface="Calibri"/>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rPr>
              <a:t>CodeCommit</a:t>
            </a:r>
          </a:p>
        </p:txBody>
      </p:sp>
      <p:sp>
        <p:nvSpPr>
          <p:cNvPr id="5" name="object 5"/>
          <p:cNvSpPr txBox="1"/>
          <p:nvPr/>
        </p:nvSpPr>
        <p:spPr>
          <a:xfrm>
            <a:off x="1100327" y="1697735"/>
            <a:ext cx="11621262" cy="4761816"/>
          </a:xfrm>
          <a:prstGeom prst="rect">
            <a:avLst/>
          </a:prstGeom>
        </p:spPr>
        <p:txBody>
          <a:bodyPr vert="horz" wrap="square" lIns="0" tIns="76200" rIns="0" bIns="0" rtlCol="0">
            <a:spAutoFit/>
          </a:bodyPr>
          <a:lstStyle/>
          <a:p>
            <a:pPr marL="289560" marR="6096" indent="-274320">
              <a:lnSpc>
                <a:spcPts val="3600"/>
              </a:lnSpc>
              <a:spcBef>
                <a:spcPts val="600"/>
              </a:spcBef>
              <a:buSzPct val="101818"/>
              <a:buFont typeface="Arial"/>
              <a:buChar char="•"/>
              <a:tabLst>
                <a:tab pos="289560" algn="l"/>
              </a:tabLst>
            </a:pPr>
            <a:r>
              <a:rPr sz="4950" spc="-72" baseline="1010" dirty="0">
                <a:latin typeface="Gill Sans MT"/>
                <a:cs typeface="Gill Sans MT"/>
              </a:rPr>
              <a:t>Version</a:t>
            </a:r>
            <a:r>
              <a:rPr sz="4950" spc="-215" baseline="1010" dirty="0">
                <a:latin typeface="Gill Sans MT"/>
                <a:cs typeface="Gill Sans MT"/>
              </a:rPr>
              <a:t> </a:t>
            </a:r>
            <a:r>
              <a:rPr sz="4950" spc="-53" baseline="1010" dirty="0">
                <a:latin typeface="Gill Sans MT"/>
                <a:cs typeface="Gill Sans MT"/>
              </a:rPr>
              <a:t>control</a:t>
            </a:r>
            <a:r>
              <a:rPr sz="4950" spc="-224" baseline="1010" dirty="0">
                <a:latin typeface="Gill Sans MT"/>
                <a:cs typeface="Gill Sans MT"/>
              </a:rPr>
              <a:t> </a:t>
            </a:r>
            <a:r>
              <a:rPr sz="3360" spc="-12" dirty="0">
                <a:latin typeface="Gill Sans MT"/>
                <a:cs typeface="Gill Sans MT"/>
              </a:rPr>
              <a:t>is</a:t>
            </a:r>
            <a:r>
              <a:rPr sz="3360" spc="-162"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60" dirty="0">
                <a:latin typeface="Gill Sans MT"/>
                <a:cs typeface="Gill Sans MT"/>
              </a:rPr>
              <a:t>ability</a:t>
            </a:r>
            <a:r>
              <a:rPr sz="3360" spc="-162" dirty="0">
                <a:latin typeface="Gill Sans MT"/>
                <a:cs typeface="Gill Sans MT"/>
              </a:rPr>
              <a:t> </a:t>
            </a:r>
            <a:r>
              <a:rPr sz="3360" dirty="0">
                <a:latin typeface="Gill Sans MT"/>
                <a:cs typeface="Gill Sans MT"/>
              </a:rPr>
              <a:t>to</a:t>
            </a:r>
            <a:r>
              <a:rPr sz="3360" spc="-162" dirty="0">
                <a:latin typeface="Gill Sans MT"/>
                <a:cs typeface="Gill Sans MT"/>
              </a:rPr>
              <a:t> </a:t>
            </a:r>
            <a:r>
              <a:rPr sz="3360" spc="-30" dirty="0">
                <a:latin typeface="Gill Sans MT"/>
                <a:cs typeface="Gill Sans MT"/>
              </a:rPr>
              <a:t>understand</a:t>
            </a:r>
            <a:r>
              <a:rPr sz="3360" spc="-162"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48" dirty="0">
                <a:latin typeface="Gill Sans MT"/>
                <a:cs typeface="Gill Sans MT"/>
              </a:rPr>
              <a:t>various</a:t>
            </a:r>
            <a:r>
              <a:rPr sz="3360" spc="-162" dirty="0">
                <a:latin typeface="Gill Sans MT"/>
                <a:cs typeface="Gill Sans MT"/>
              </a:rPr>
              <a:t> </a:t>
            </a:r>
            <a:r>
              <a:rPr sz="3360" spc="-12" dirty="0">
                <a:latin typeface="Gill Sans MT"/>
                <a:cs typeface="Gill Sans MT"/>
              </a:rPr>
              <a:t>changes</a:t>
            </a:r>
            <a:r>
              <a:rPr sz="3360" spc="-162" dirty="0">
                <a:latin typeface="Gill Sans MT"/>
                <a:cs typeface="Gill Sans MT"/>
              </a:rPr>
              <a:t> </a:t>
            </a:r>
            <a:r>
              <a:rPr sz="3360" spc="-24" dirty="0">
                <a:latin typeface="Gill Sans MT"/>
                <a:cs typeface="Gill Sans MT"/>
              </a:rPr>
              <a:t>that </a:t>
            </a:r>
            <a:r>
              <a:rPr sz="3360" dirty="0">
                <a:latin typeface="Gill Sans MT"/>
                <a:cs typeface="Gill Sans MT"/>
              </a:rPr>
              <a:t>happened</a:t>
            </a:r>
            <a:r>
              <a:rPr sz="3360" spc="-132" dirty="0">
                <a:latin typeface="Gill Sans MT"/>
                <a:cs typeface="Gill Sans MT"/>
              </a:rPr>
              <a:t> </a:t>
            </a:r>
            <a:r>
              <a:rPr sz="3360" dirty="0">
                <a:latin typeface="Gill Sans MT"/>
                <a:cs typeface="Gill Sans MT"/>
              </a:rPr>
              <a:t>to</a:t>
            </a:r>
            <a:r>
              <a:rPr sz="3360" spc="-137" dirty="0">
                <a:latin typeface="Gill Sans MT"/>
                <a:cs typeface="Gill Sans MT"/>
              </a:rPr>
              <a:t> </a:t>
            </a:r>
            <a:r>
              <a:rPr sz="3360" dirty="0">
                <a:latin typeface="Gill Sans MT"/>
                <a:cs typeface="Gill Sans MT"/>
              </a:rPr>
              <a:t>the</a:t>
            </a:r>
            <a:r>
              <a:rPr sz="3360" spc="-137" dirty="0">
                <a:latin typeface="Gill Sans MT"/>
                <a:cs typeface="Gill Sans MT"/>
              </a:rPr>
              <a:t> </a:t>
            </a:r>
            <a:r>
              <a:rPr sz="3360" dirty="0">
                <a:latin typeface="Gill Sans MT"/>
                <a:cs typeface="Gill Sans MT"/>
              </a:rPr>
              <a:t>code</a:t>
            </a:r>
            <a:r>
              <a:rPr sz="3360" spc="-132" dirty="0">
                <a:latin typeface="Gill Sans MT"/>
                <a:cs typeface="Gill Sans MT"/>
              </a:rPr>
              <a:t> </a:t>
            </a:r>
            <a:r>
              <a:rPr sz="3360" spc="-72" dirty="0">
                <a:latin typeface="Gill Sans MT"/>
                <a:cs typeface="Gill Sans MT"/>
              </a:rPr>
              <a:t>over</a:t>
            </a:r>
            <a:r>
              <a:rPr sz="3360" spc="-126" dirty="0">
                <a:latin typeface="Gill Sans MT"/>
                <a:cs typeface="Gill Sans MT"/>
              </a:rPr>
              <a:t> </a:t>
            </a:r>
            <a:r>
              <a:rPr sz="3360" dirty="0">
                <a:latin typeface="Gill Sans MT"/>
                <a:cs typeface="Gill Sans MT"/>
              </a:rPr>
              <a:t>time</a:t>
            </a:r>
            <a:r>
              <a:rPr sz="3360" spc="-132" dirty="0">
                <a:latin typeface="Gill Sans MT"/>
                <a:cs typeface="Gill Sans MT"/>
              </a:rPr>
              <a:t> </a:t>
            </a:r>
            <a:r>
              <a:rPr sz="3360" dirty="0">
                <a:latin typeface="Gill Sans MT"/>
                <a:cs typeface="Gill Sans MT"/>
              </a:rPr>
              <a:t>(and</a:t>
            </a:r>
            <a:r>
              <a:rPr sz="3360" spc="-132" dirty="0">
                <a:latin typeface="Gill Sans MT"/>
                <a:cs typeface="Gill Sans MT"/>
              </a:rPr>
              <a:t> </a:t>
            </a:r>
            <a:r>
              <a:rPr sz="3360" spc="-60" dirty="0">
                <a:latin typeface="Gill Sans MT"/>
                <a:cs typeface="Gill Sans MT"/>
              </a:rPr>
              <a:t>possibly</a:t>
            </a:r>
            <a:r>
              <a:rPr sz="3360" spc="-137" dirty="0">
                <a:latin typeface="Gill Sans MT"/>
                <a:cs typeface="Gill Sans MT"/>
              </a:rPr>
              <a:t> </a:t>
            </a:r>
            <a:r>
              <a:rPr sz="3360" spc="-90" dirty="0">
                <a:latin typeface="Gill Sans MT"/>
                <a:cs typeface="Gill Sans MT"/>
              </a:rPr>
              <a:t>roll</a:t>
            </a:r>
            <a:r>
              <a:rPr sz="3360" spc="-132" dirty="0">
                <a:latin typeface="Gill Sans MT"/>
                <a:cs typeface="Gill Sans MT"/>
              </a:rPr>
              <a:t> </a:t>
            </a:r>
            <a:r>
              <a:rPr sz="3360" spc="-12" dirty="0">
                <a:latin typeface="Gill Sans MT"/>
                <a:cs typeface="Gill Sans MT"/>
              </a:rPr>
              <a:t>back).</a:t>
            </a:r>
            <a:endParaRPr sz="3360" dirty="0">
              <a:latin typeface="Gill Sans MT"/>
              <a:cs typeface="Gill Sans MT"/>
            </a:endParaRPr>
          </a:p>
          <a:p>
            <a:pPr marL="289560" indent="-274320">
              <a:spcBef>
                <a:spcPts val="846"/>
              </a:spcBef>
              <a:buFont typeface="Arial"/>
              <a:buChar char="•"/>
              <a:tabLst>
                <a:tab pos="289560" algn="l"/>
              </a:tabLst>
            </a:pPr>
            <a:r>
              <a:rPr sz="3360" spc="-12" dirty="0">
                <a:latin typeface="Gill Sans MT"/>
                <a:cs typeface="Gill Sans MT"/>
              </a:rPr>
              <a:t>All</a:t>
            </a:r>
            <a:r>
              <a:rPr sz="3360" spc="-168" dirty="0">
                <a:latin typeface="Gill Sans MT"/>
                <a:cs typeface="Gill Sans MT"/>
              </a:rPr>
              <a:t> </a:t>
            </a:r>
            <a:r>
              <a:rPr sz="3360" spc="-12" dirty="0">
                <a:latin typeface="Gill Sans MT"/>
                <a:cs typeface="Gill Sans MT"/>
              </a:rPr>
              <a:t>these</a:t>
            </a:r>
            <a:r>
              <a:rPr sz="3360" spc="-156" dirty="0">
                <a:latin typeface="Gill Sans MT"/>
                <a:cs typeface="Gill Sans MT"/>
              </a:rPr>
              <a:t> </a:t>
            </a:r>
            <a:r>
              <a:rPr sz="3360" dirty="0">
                <a:latin typeface="Gill Sans MT"/>
                <a:cs typeface="Gill Sans MT"/>
              </a:rPr>
              <a:t>are</a:t>
            </a:r>
            <a:r>
              <a:rPr sz="3360" spc="-156" dirty="0">
                <a:latin typeface="Gill Sans MT"/>
                <a:cs typeface="Gill Sans MT"/>
              </a:rPr>
              <a:t> </a:t>
            </a:r>
            <a:r>
              <a:rPr sz="3360" dirty="0">
                <a:latin typeface="Gill Sans MT"/>
                <a:cs typeface="Gill Sans MT"/>
              </a:rPr>
              <a:t>enabled</a:t>
            </a:r>
            <a:r>
              <a:rPr sz="3360" spc="-162" dirty="0">
                <a:latin typeface="Gill Sans MT"/>
                <a:cs typeface="Gill Sans MT"/>
              </a:rPr>
              <a:t> </a:t>
            </a:r>
            <a:r>
              <a:rPr sz="3360" dirty="0">
                <a:latin typeface="Gill Sans MT"/>
                <a:cs typeface="Gill Sans MT"/>
              </a:rPr>
              <a:t>by</a:t>
            </a:r>
            <a:r>
              <a:rPr sz="3360" spc="-162" dirty="0">
                <a:latin typeface="Gill Sans MT"/>
                <a:cs typeface="Gill Sans MT"/>
              </a:rPr>
              <a:t> </a:t>
            </a:r>
            <a:r>
              <a:rPr sz="3360" spc="-24" dirty="0">
                <a:latin typeface="Gill Sans MT"/>
                <a:cs typeface="Gill Sans MT"/>
              </a:rPr>
              <a:t>using</a:t>
            </a:r>
            <a:r>
              <a:rPr sz="3360" spc="-156" dirty="0">
                <a:latin typeface="Gill Sans MT"/>
                <a:cs typeface="Gill Sans MT"/>
              </a:rPr>
              <a:t> </a:t>
            </a:r>
            <a:r>
              <a:rPr sz="3360" dirty="0">
                <a:latin typeface="Gill Sans MT"/>
                <a:cs typeface="Gill Sans MT"/>
              </a:rPr>
              <a:t>a</a:t>
            </a:r>
            <a:r>
              <a:rPr sz="3360" spc="-156" dirty="0">
                <a:latin typeface="Gill Sans MT"/>
                <a:cs typeface="Gill Sans MT"/>
              </a:rPr>
              <a:t> </a:t>
            </a:r>
            <a:r>
              <a:rPr sz="3360" spc="-42" dirty="0">
                <a:latin typeface="Gill Sans MT"/>
                <a:cs typeface="Gill Sans MT"/>
              </a:rPr>
              <a:t>version</a:t>
            </a:r>
            <a:r>
              <a:rPr sz="3360" spc="-150" dirty="0">
                <a:latin typeface="Gill Sans MT"/>
                <a:cs typeface="Gill Sans MT"/>
              </a:rPr>
              <a:t> </a:t>
            </a:r>
            <a:r>
              <a:rPr sz="3360" spc="-78" dirty="0">
                <a:latin typeface="Gill Sans MT"/>
                <a:cs typeface="Gill Sans MT"/>
              </a:rPr>
              <a:t>control</a:t>
            </a:r>
            <a:r>
              <a:rPr sz="3360" spc="-156" dirty="0">
                <a:latin typeface="Gill Sans MT"/>
                <a:cs typeface="Gill Sans MT"/>
              </a:rPr>
              <a:t> </a:t>
            </a:r>
            <a:r>
              <a:rPr sz="3360" spc="-42" dirty="0">
                <a:latin typeface="Gill Sans MT"/>
                <a:cs typeface="Gill Sans MT"/>
              </a:rPr>
              <a:t>system</a:t>
            </a:r>
            <a:r>
              <a:rPr sz="3360" spc="-156" dirty="0">
                <a:latin typeface="Gill Sans MT"/>
                <a:cs typeface="Gill Sans MT"/>
              </a:rPr>
              <a:t> </a:t>
            </a:r>
            <a:r>
              <a:rPr sz="3360" spc="-24" dirty="0">
                <a:latin typeface="Gill Sans MT"/>
                <a:cs typeface="Gill Sans MT"/>
              </a:rPr>
              <a:t>such</a:t>
            </a:r>
            <a:r>
              <a:rPr sz="3360" spc="-150" dirty="0">
                <a:latin typeface="Gill Sans MT"/>
                <a:cs typeface="Gill Sans MT"/>
              </a:rPr>
              <a:t> </a:t>
            </a:r>
            <a:r>
              <a:rPr sz="3360" dirty="0">
                <a:latin typeface="Gill Sans MT"/>
                <a:cs typeface="Gill Sans MT"/>
              </a:rPr>
              <a:t>as</a:t>
            </a:r>
            <a:r>
              <a:rPr sz="3360" spc="-162" dirty="0">
                <a:latin typeface="Gill Sans MT"/>
                <a:cs typeface="Gill Sans MT"/>
              </a:rPr>
              <a:t> </a:t>
            </a:r>
            <a:r>
              <a:rPr sz="3360" spc="-30" dirty="0">
                <a:latin typeface="Gill Sans MT"/>
                <a:cs typeface="Gill Sans MT"/>
              </a:rPr>
              <a:t>Git</a:t>
            </a:r>
            <a:endParaRPr sz="3360" dirty="0">
              <a:latin typeface="Gill Sans MT"/>
              <a:cs typeface="Gill Sans MT"/>
            </a:endParaRPr>
          </a:p>
          <a:p>
            <a:pPr marL="289560" marR="238506" indent="-274320">
              <a:lnSpc>
                <a:spcPts val="3600"/>
              </a:lnSpc>
              <a:spcBef>
                <a:spcPts val="1254"/>
              </a:spcBef>
              <a:buFont typeface="Arial"/>
              <a:buChar char="•"/>
              <a:tabLst>
                <a:tab pos="289560" algn="l"/>
              </a:tabLst>
            </a:pPr>
            <a:r>
              <a:rPr sz="3360" dirty="0">
                <a:latin typeface="Gill Sans MT"/>
                <a:cs typeface="Gill Sans MT"/>
              </a:rPr>
              <a:t>A</a:t>
            </a:r>
            <a:r>
              <a:rPr sz="3360" spc="-216" dirty="0">
                <a:latin typeface="Gill Sans MT"/>
                <a:cs typeface="Gill Sans MT"/>
              </a:rPr>
              <a:t> </a:t>
            </a:r>
            <a:r>
              <a:rPr sz="3360" spc="-48" dirty="0">
                <a:latin typeface="Gill Sans MT"/>
                <a:cs typeface="Gill Sans MT"/>
              </a:rPr>
              <a:t>Git</a:t>
            </a:r>
            <a:r>
              <a:rPr sz="3360" spc="-120" dirty="0">
                <a:latin typeface="Gill Sans MT"/>
                <a:cs typeface="Gill Sans MT"/>
              </a:rPr>
              <a:t> </a:t>
            </a:r>
            <a:r>
              <a:rPr sz="3360" spc="-54" dirty="0">
                <a:latin typeface="Gill Sans MT"/>
                <a:cs typeface="Gill Sans MT"/>
              </a:rPr>
              <a:t>repository</a:t>
            </a:r>
            <a:r>
              <a:rPr sz="3360" spc="-126" dirty="0">
                <a:latin typeface="Gill Sans MT"/>
                <a:cs typeface="Gill Sans MT"/>
              </a:rPr>
              <a:t> </a:t>
            </a:r>
            <a:r>
              <a:rPr sz="3360" dirty="0">
                <a:latin typeface="Gill Sans MT"/>
                <a:cs typeface="Gill Sans MT"/>
              </a:rPr>
              <a:t>can</a:t>
            </a:r>
            <a:r>
              <a:rPr sz="3360" spc="-120" dirty="0">
                <a:latin typeface="Gill Sans MT"/>
                <a:cs typeface="Gill Sans MT"/>
              </a:rPr>
              <a:t> </a:t>
            </a:r>
            <a:r>
              <a:rPr sz="3360" spc="-36" dirty="0">
                <a:latin typeface="Gill Sans MT"/>
                <a:cs typeface="Gill Sans MT"/>
              </a:rPr>
              <a:t>live</a:t>
            </a:r>
            <a:r>
              <a:rPr sz="3360" spc="-126" dirty="0">
                <a:latin typeface="Gill Sans MT"/>
                <a:cs typeface="Gill Sans MT"/>
              </a:rPr>
              <a:t> </a:t>
            </a:r>
            <a:r>
              <a:rPr sz="3360" dirty="0">
                <a:latin typeface="Gill Sans MT"/>
                <a:cs typeface="Gill Sans MT"/>
              </a:rPr>
              <a:t>on</a:t>
            </a:r>
            <a:r>
              <a:rPr sz="3360" spc="-114" dirty="0">
                <a:latin typeface="Gill Sans MT"/>
                <a:cs typeface="Gill Sans MT"/>
              </a:rPr>
              <a:t> </a:t>
            </a:r>
            <a:r>
              <a:rPr sz="3360" spc="-66" dirty="0">
                <a:latin typeface="Gill Sans MT"/>
                <a:cs typeface="Gill Sans MT"/>
              </a:rPr>
              <a:t>one’s</a:t>
            </a:r>
            <a:r>
              <a:rPr sz="3360" spc="-126" dirty="0">
                <a:latin typeface="Gill Sans MT"/>
                <a:cs typeface="Gill Sans MT"/>
              </a:rPr>
              <a:t> </a:t>
            </a:r>
            <a:r>
              <a:rPr sz="3360" spc="-54" dirty="0">
                <a:latin typeface="Gill Sans MT"/>
                <a:cs typeface="Gill Sans MT"/>
              </a:rPr>
              <a:t>machine,</a:t>
            </a:r>
            <a:r>
              <a:rPr sz="3360" spc="-270" dirty="0">
                <a:latin typeface="Gill Sans MT"/>
                <a:cs typeface="Gill Sans MT"/>
              </a:rPr>
              <a:t> </a:t>
            </a:r>
            <a:r>
              <a:rPr sz="3360" dirty="0">
                <a:latin typeface="Gill Sans MT"/>
                <a:cs typeface="Gill Sans MT"/>
              </a:rPr>
              <a:t>but</a:t>
            </a:r>
            <a:r>
              <a:rPr sz="3360" spc="-120" dirty="0">
                <a:latin typeface="Gill Sans MT"/>
                <a:cs typeface="Gill Sans MT"/>
              </a:rPr>
              <a:t> </a:t>
            </a:r>
            <a:r>
              <a:rPr sz="3360" dirty="0">
                <a:latin typeface="Gill Sans MT"/>
                <a:cs typeface="Gill Sans MT"/>
              </a:rPr>
              <a:t>it</a:t>
            </a:r>
            <a:r>
              <a:rPr sz="3360" spc="-114" dirty="0">
                <a:latin typeface="Gill Sans MT"/>
                <a:cs typeface="Gill Sans MT"/>
              </a:rPr>
              <a:t> </a:t>
            </a:r>
            <a:r>
              <a:rPr sz="3360" spc="-54" dirty="0">
                <a:latin typeface="Gill Sans MT"/>
                <a:cs typeface="Gill Sans MT"/>
              </a:rPr>
              <a:t>usually</a:t>
            </a:r>
            <a:r>
              <a:rPr sz="3360" spc="-132" dirty="0">
                <a:latin typeface="Gill Sans MT"/>
                <a:cs typeface="Gill Sans MT"/>
              </a:rPr>
              <a:t> </a:t>
            </a:r>
            <a:r>
              <a:rPr sz="3360" spc="-60" dirty="0">
                <a:latin typeface="Gill Sans MT"/>
                <a:cs typeface="Gill Sans MT"/>
              </a:rPr>
              <a:t>lives</a:t>
            </a:r>
            <a:r>
              <a:rPr sz="3360" spc="-120" dirty="0">
                <a:latin typeface="Gill Sans MT"/>
                <a:cs typeface="Gill Sans MT"/>
              </a:rPr>
              <a:t> </a:t>
            </a:r>
            <a:r>
              <a:rPr sz="3360" dirty="0">
                <a:latin typeface="Gill Sans MT"/>
                <a:cs typeface="Gill Sans MT"/>
              </a:rPr>
              <a:t>on</a:t>
            </a:r>
            <a:r>
              <a:rPr sz="3360" spc="-120" dirty="0">
                <a:latin typeface="Gill Sans MT"/>
                <a:cs typeface="Gill Sans MT"/>
              </a:rPr>
              <a:t> </a:t>
            </a:r>
            <a:r>
              <a:rPr sz="3360" spc="-60" dirty="0">
                <a:latin typeface="Gill Sans MT"/>
                <a:cs typeface="Gill Sans MT"/>
              </a:rPr>
              <a:t>a </a:t>
            </a:r>
            <a:r>
              <a:rPr sz="3360" spc="-48" dirty="0">
                <a:latin typeface="Gill Sans MT"/>
                <a:cs typeface="Gill Sans MT"/>
              </a:rPr>
              <a:t>central</a:t>
            </a:r>
            <a:r>
              <a:rPr sz="3360" spc="-168" dirty="0">
                <a:latin typeface="Gill Sans MT"/>
                <a:cs typeface="Gill Sans MT"/>
              </a:rPr>
              <a:t> </a:t>
            </a:r>
            <a:r>
              <a:rPr sz="3360" spc="-30" dirty="0">
                <a:latin typeface="Gill Sans MT"/>
                <a:cs typeface="Gill Sans MT"/>
              </a:rPr>
              <a:t>online</a:t>
            </a:r>
            <a:r>
              <a:rPr sz="3360" spc="-162" dirty="0">
                <a:latin typeface="Gill Sans MT"/>
                <a:cs typeface="Gill Sans MT"/>
              </a:rPr>
              <a:t> </a:t>
            </a:r>
            <a:r>
              <a:rPr sz="3360" spc="-12" dirty="0">
                <a:latin typeface="Gill Sans MT"/>
                <a:cs typeface="Gill Sans MT"/>
              </a:rPr>
              <a:t>repository</a:t>
            </a:r>
            <a:endParaRPr sz="3360" dirty="0">
              <a:latin typeface="Gill Sans MT"/>
              <a:cs typeface="Gill Sans MT"/>
            </a:endParaRPr>
          </a:p>
          <a:p>
            <a:pPr marL="289560" indent="-274320">
              <a:spcBef>
                <a:spcPts val="732"/>
              </a:spcBef>
              <a:buFont typeface="Arial"/>
              <a:buChar char="•"/>
              <a:tabLst>
                <a:tab pos="289560" algn="l"/>
              </a:tabLst>
            </a:pPr>
            <a:r>
              <a:rPr sz="3360" spc="-60" dirty="0">
                <a:latin typeface="Gill Sans MT"/>
                <a:cs typeface="Gill Sans MT"/>
              </a:rPr>
              <a:t>Benefits</a:t>
            </a:r>
            <a:r>
              <a:rPr sz="3360" spc="-156" dirty="0">
                <a:latin typeface="Gill Sans MT"/>
                <a:cs typeface="Gill Sans MT"/>
              </a:rPr>
              <a:t> </a:t>
            </a:r>
            <a:r>
              <a:rPr sz="3360" spc="-24" dirty="0">
                <a:latin typeface="Gill Sans MT"/>
                <a:cs typeface="Gill Sans MT"/>
              </a:rPr>
              <a:t>are:</a:t>
            </a:r>
            <a:endParaRPr sz="3360" dirty="0">
              <a:latin typeface="Gill Sans MT"/>
              <a:cs typeface="Gill Sans MT"/>
            </a:endParaRPr>
          </a:p>
          <a:p>
            <a:pPr marL="838200" lvl="1" indent="-274320">
              <a:spcBef>
                <a:spcPts val="275"/>
              </a:spcBef>
              <a:buFont typeface="Arial"/>
              <a:buChar char="•"/>
              <a:tabLst>
                <a:tab pos="838200" algn="l"/>
              </a:tabLst>
            </a:pPr>
            <a:r>
              <a:rPr spc="-42" dirty="0">
                <a:latin typeface="Gill Sans MT"/>
                <a:cs typeface="Gill Sans MT"/>
              </a:rPr>
              <a:t>Collaborate</a:t>
            </a:r>
            <a:r>
              <a:rPr spc="-126" dirty="0">
                <a:latin typeface="Gill Sans MT"/>
                <a:cs typeface="Gill Sans MT"/>
              </a:rPr>
              <a:t> </a:t>
            </a:r>
            <a:r>
              <a:rPr spc="-30" dirty="0">
                <a:latin typeface="Gill Sans MT"/>
                <a:cs typeface="Gill Sans MT"/>
              </a:rPr>
              <a:t>with</a:t>
            </a:r>
            <a:r>
              <a:rPr spc="-126" dirty="0">
                <a:latin typeface="Gill Sans MT"/>
                <a:cs typeface="Gill Sans MT"/>
              </a:rPr>
              <a:t> </a:t>
            </a:r>
            <a:r>
              <a:rPr spc="-54" dirty="0">
                <a:latin typeface="Gill Sans MT"/>
                <a:cs typeface="Gill Sans MT"/>
              </a:rPr>
              <a:t>other</a:t>
            </a:r>
            <a:r>
              <a:rPr spc="-120" dirty="0">
                <a:latin typeface="Gill Sans MT"/>
                <a:cs typeface="Gill Sans MT"/>
              </a:rPr>
              <a:t> </a:t>
            </a:r>
            <a:r>
              <a:rPr spc="-12" dirty="0">
                <a:latin typeface="Gill Sans MT"/>
                <a:cs typeface="Gill Sans MT"/>
              </a:rPr>
              <a:t>developers</a:t>
            </a:r>
            <a:endParaRPr dirty="0">
              <a:latin typeface="Gill Sans MT"/>
              <a:cs typeface="Gill Sans MT"/>
            </a:endParaRPr>
          </a:p>
          <a:p>
            <a:pPr marL="838200" lvl="1" indent="-274320">
              <a:spcBef>
                <a:spcPts val="258"/>
              </a:spcBef>
              <a:buFont typeface="Arial"/>
              <a:buChar char="•"/>
              <a:tabLst>
                <a:tab pos="838200" algn="l"/>
              </a:tabLst>
            </a:pPr>
            <a:r>
              <a:rPr spc="-12" dirty="0">
                <a:latin typeface="Gill Sans MT"/>
                <a:cs typeface="Gill Sans MT"/>
              </a:rPr>
              <a:t>Make</a:t>
            </a:r>
            <a:r>
              <a:rPr spc="-120" dirty="0">
                <a:latin typeface="Gill Sans MT"/>
                <a:cs typeface="Gill Sans MT"/>
              </a:rPr>
              <a:t> </a:t>
            </a:r>
            <a:r>
              <a:rPr spc="-54" dirty="0">
                <a:latin typeface="Gill Sans MT"/>
                <a:cs typeface="Gill Sans MT"/>
              </a:rPr>
              <a:t>sure</a:t>
            </a:r>
            <a:r>
              <a:rPr spc="-114" dirty="0">
                <a:latin typeface="Gill Sans MT"/>
                <a:cs typeface="Gill Sans MT"/>
              </a:rPr>
              <a:t> </a:t>
            </a:r>
            <a:r>
              <a:rPr dirty="0">
                <a:latin typeface="Gill Sans MT"/>
                <a:cs typeface="Gill Sans MT"/>
              </a:rPr>
              <a:t>the</a:t>
            </a:r>
            <a:r>
              <a:rPr spc="-120" dirty="0">
                <a:latin typeface="Gill Sans MT"/>
                <a:cs typeface="Gill Sans MT"/>
              </a:rPr>
              <a:t> </a:t>
            </a:r>
            <a:r>
              <a:rPr dirty="0">
                <a:latin typeface="Gill Sans MT"/>
                <a:cs typeface="Gill Sans MT"/>
              </a:rPr>
              <a:t>code</a:t>
            </a:r>
            <a:r>
              <a:rPr spc="-114" dirty="0">
                <a:latin typeface="Gill Sans MT"/>
                <a:cs typeface="Gill Sans MT"/>
              </a:rPr>
              <a:t> </a:t>
            </a:r>
            <a:r>
              <a:rPr dirty="0">
                <a:latin typeface="Gill Sans MT"/>
                <a:cs typeface="Gill Sans MT"/>
              </a:rPr>
              <a:t>is</a:t>
            </a:r>
            <a:r>
              <a:rPr spc="-120" dirty="0">
                <a:latin typeface="Gill Sans MT"/>
                <a:cs typeface="Gill Sans MT"/>
              </a:rPr>
              <a:t> </a:t>
            </a:r>
            <a:r>
              <a:rPr spc="-48" dirty="0">
                <a:latin typeface="Gill Sans MT"/>
                <a:cs typeface="Gill Sans MT"/>
              </a:rPr>
              <a:t>backed-</a:t>
            </a:r>
            <a:r>
              <a:rPr dirty="0">
                <a:latin typeface="Gill Sans MT"/>
                <a:cs typeface="Gill Sans MT"/>
              </a:rPr>
              <a:t>up</a:t>
            </a:r>
            <a:r>
              <a:rPr spc="-114" dirty="0">
                <a:latin typeface="Gill Sans MT"/>
                <a:cs typeface="Gill Sans MT"/>
              </a:rPr>
              <a:t> </a:t>
            </a:r>
            <a:r>
              <a:rPr spc="-12" dirty="0">
                <a:latin typeface="Gill Sans MT"/>
                <a:cs typeface="Gill Sans MT"/>
              </a:rPr>
              <a:t>somewhere</a:t>
            </a:r>
            <a:endParaRPr dirty="0">
              <a:latin typeface="Gill Sans MT"/>
              <a:cs typeface="Gill Sans MT"/>
            </a:endParaRPr>
          </a:p>
          <a:p>
            <a:pPr marL="838200" lvl="1" indent="-274320">
              <a:spcBef>
                <a:spcPts val="263"/>
              </a:spcBef>
              <a:buFont typeface="Arial"/>
              <a:buChar char="•"/>
              <a:tabLst>
                <a:tab pos="838200" algn="l"/>
              </a:tabLst>
            </a:pPr>
            <a:r>
              <a:rPr spc="-12" dirty="0">
                <a:latin typeface="Gill Sans MT"/>
                <a:cs typeface="Gill Sans MT"/>
              </a:rPr>
              <a:t>Make</a:t>
            </a:r>
            <a:r>
              <a:rPr spc="-137" dirty="0">
                <a:latin typeface="Gill Sans MT"/>
                <a:cs typeface="Gill Sans MT"/>
              </a:rPr>
              <a:t> </a:t>
            </a:r>
            <a:r>
              <a:rPr spc="-54" dirty="0">
                <a:latin typeface="Gill Sans MT"/>
                <a:cs typeface="Gill Sans MT"/>
              </a:rPr>
              <a:t>sure</a:t>
            </a:r>
            <a:r>
              <a:rPr spc="-108" dirty="0">
                <a:latin typeface="Gill Sans MT"/>
                <a:cs typeface="Gill Sans MT"/>
              </a:rPr>
              <a:t> </a:t>
            </a:r>
            <a:r>
              <a:rPr spc="-114" dirty="0">
                <a:latin typeface="Gill Sans MT"/>
                <a:cs typeface="Gill Sans MT"/>
              </a:rPr>
              <a:t>it’s</a:t>
            </a:r>
            <a:r>
              <a:rPr spc="-90" dirty="0">
                <a:latin typeface="Gill Sans MT"/>
                <a:cs typeface="Gill Sans MT"/>
              </a:rPr>
              <a:t> </a:t>
            </a:r>
            <a:r>
              <a:rPr spc="-54" dirty="0">
                <a:latin typeface="Gill Sans MT"/>
                <a:cs typeface="Gill Sans MT"/>
              </a:rPr>
              <a:t>fully</a:t>
            </a:r>
            <a:r>
              <a:rPr spc="-114" dirty="0">
                <a:latin typeface="Gill Sans MT"/>
                <a:cs typeface="Gill Sans MT"/>
              </a:rPr>
              <a:t> </a:t>
            </a:r>
            <a:r>
              <a:rPr spc="-30" dirty="0">
                <a:latin typeface="Gill Sans MT"/>
                <a:cs typeface="Gill Sans MT"/>
              </a:rPr>
              <a:t>viewable</a:t>
            </a:r>
            <a:r>
              <a:rPr spc="-114" dirty="0">
                <a:latin typeface="Gill Sans MT"/>
                <a:cs typeface="Gill Sans MT"/>
              </a:rPr>
              <a:t> </a:t>
            </a:r>
            <a:r>
              <a:rPr dirty="0">
                <a:latin typeface="Gill Sans MT"/>
                <a:cs typeface="Gill Sans MT"/>
              </a:rPr>
              <a:t>and</a:t>
            </a:r>
            <a:r>
              <a:rPr spc="-108" dirty="0">
                <a:latin typeface="Gill Sans MT"/>
                <a:cs typeface="Gill Sans MT"/>
              </a:rPr>
              <a:t> </a:t>
            </a:r>
            <a:r>
              <a:rPr spc="-12" dirty="0">
                <a:latin typeface="Gill Sans MT"/>
                <a:cs typeface="Gill Sans MT"/>
              </a:rPr>
              <a:t>auditable</a:t>
            </a:r>
            <a:endParaRPr dirty="0">
              <a:latin typeface="Gill Sans MT"/>
              <a:cs typeface="Gill Sans MT"/>
            </a:endParaRPr>
          </a:p>
        </p:txBody>
      </p:sp>
      <p:pic>
        <p:nvPicPr>
          <p:cNvPr id="6" name="object 6"/>
          <p:cNvPicPr/>
          <p:nvPr/>
        </p:nvPicPr>
        <p:blipFill>
          <a:blip r:embed="rId2" cstate="print"/>
          <a:stretch>
            <a:fillRect/>
          </a:stretch>
        </p:blipFill>
        <p:spPr>
          <a:xfrm>
            <a:off x="12925983" y="102231"/>
            <a:ext cx="1397152" cy="167658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rPr>
              <a:t>CodeCommit</a:t>
            </a:r>
          </a:p>
        </p:txBody>
      </p:sp>
      <p:sp>
        <p:nvSpPr>
          <p:cNvPr id="4" name="object 4"/>
          <p:cNvSpPr txBox="1"/>
          <p:nvPr/>
        </p:nvSpPr>
        <p:spPr>
          <a:xfrm>
            <a:off x="1100327" y="1611172"/>
            <a:ext cx="7363968" cy="4008212"/>
          </a:xfrm>
          <a:prstGeom prst="rect">
            <a:avLst/>
          </a:prstGeom>
        </p:spPr>
        <p:txBody>
          <a:bodyPr vert="horz" wrap="square" lIns="0" tIns="73913" rIns="0" bIns="0" rtlCol="0">
            <a:spAutoFit/>
          </a:bodyPr>
          <a:lstStyle/>
          <a:p>
            <a:pPr marL="289560" indent="-274320">
              <a:spcBef>
                <a:spcPts val="581"/>
              </a:spcBef>
              <a:buFont typeface="Arial"/>
              <a:buChar char="•"/>
              <a:tabLst>
                <a:tab pos="289560" algn="l"/>
              </a:tabLst>
            </a:pPr>
            <a:r>
              <a:rPr sz="3120" spc="-42" dirty="0">
                <a:latin typeface="Gill Sans MT"/>
                <a:cs typeface="Gill Sans MT"/>
              </a:rPr>
              <a:t>Git</a:t>
            </a:r>
            <a:r>
              <a:rPr sz="3120" spc="-90" dirty="0">
                <a:latin typeface="Gill Sans MT"/>
                <a:cs typeface="Gill Sans MT"/>
              </a:rPr>
              <a:t> </a:t>
            </a:r>
            <a:r>
              <a:rPr sz="3120" spc="-66" dirty="0">
                <a:latin typeface="Gill Sans MT"/>
                <a:cs typeface="Gill Sans MT"/>
              </a:rPr>
              <a:t>repositories</a:t>
            </a:r>
            <a:r>
              <a:rPr sz="3120" spc="-90" dirty="0">
                <a:latin typeface="Gill Sans MT"/>
                <a:cs typeface="Gill Sans MT"/>
              </a:rPr>
              <a:t> </a:t>
            </a:r>
            <a:r>
              <a:rPr sz="3120" dirty="0">
                <a:latin typeface="Gill Sans MT"/>
                <a:cs typeface="Gill Sans MT"/>
              </a:rPr>
              <a:t>can</a:t>
            </a:r>
            <a:r>
              <a:rPr sz="3120" spc="-90" dirty="0">
                <a:latin typeface="Gill Sans MT"/>
                <a:cs typeface="Gill Sans MT"/>
              </a:rPr>
              <a:t> </a:t>
            </a:r>
            <a:r>
              <a:rPr sz="3120" dirty="0">
                <a:latin typeface="Gill Sans MT"/>
                <a:cs typeface="Gill Sans MT"/>
              </a:rPr>
              <a:t>be</a:t>
            </a:r>
            <a:r>
              <a:rPr sz="3120" spc="-90" dirty="0">
                <a:latin typeface="Gill Sans MT"/>
                <a:cs typeface="Gill Sans MT"/>
              </a:rPr>
              <a:t> </a:t>
            </a:r>
            <a:r>
              <a:rPr sz="3120" spc="-12" dirty="0">
                <a:latin typeface="Gill Sans MT"/>
                <a:cs typeface="Gill Sans MT"/>
              </a:rPr>
              <a:t>expensive.</a:t>
            </a:r>
            <a:endParaRPr sz="3120">
              <a:latin typeface="Gill Sans MT"/>
              <a:cs typeface="Gill Sans MT"/>
            </a:endParaRPr>
          </a:p>
          <a:p>
            <a:pPr marL="289560" indent="-274320">
              <a:lnSpc>
                <a:spcPts val="3726"/>
              </a:lnSpc>
              <a:spcBef>
                <a:spcPts val="456"/>
              </a:spcBef>
              <a:buFont typeface="Arial"/>
              <a:buChar char="•"/>
              <a:tabLst>
                <a:tab pos="289560" algn="l"/>
              </a:tabLst>
            </a:pPr>
            <a:r>
              <a:rPr sz="3120" dirty="0">
                <a:latin typeface="Gill Sans MT"/>
                <a:cs typeface="Gill Sans MT"/>
              </a:rPr>
              <a:t>The</a:t>
            </a:r>
            <a:r>
              <a:rPr sz="3120" spc="-144" dirty="0">
                <a:latin typeface="Gill Sans MT"/>
                <a:cs typeface="Gill Sans MT"/>
              </a:rPr>
              <a:t> </a:t>
            </a:r>
            <a:r>
              <a:rPr sz="3120" spc="-36" dirty="0">
                <a:latin typeface="Gill Sans MT"/>
                <a:cs typeface="Gill Sans MT"/>
              </a:rPr>
              <a:t>industry</a:t>
            </a:r>
            <a:r>
              <a:rPr sz="3120" spc="-137" dirty="0">
                <a:latin typeface="Gill Sans MT"/>
                <a:cs typeface="Gill Sans MT"/>
              </a:rPr>
              <a:t> </a:t>
            </a:r>
            <a:r>
              <a:rPr sz="3120" spc="-12" dirty="0">
                <a:latin typeface="Gill Sans MT"/>
                <a:cs typeface="Gill Sans MT"/>
              </a:rPr>
              <a:t>includes:</a:t>
            </a:r>
            <a:endParaRPr sz="3120">
              <a:latin typeface="Gill Sans MT"/>
              <a:cs typeface="Gill Sans MT"/>
            </a:endParaRPr>
          </a:p>
          <a:p>
            <a:pPr marL="838200" lvl="1" indent="-274320">
              <a:lnSpc>
                <a:spcPts val="3120"/>
              </a:lnSpc>
              <a:buFont typeface="Arial"/>
              <a:buChar char="•"/>
              <a:tabLst>
                <a:tab pos="837438" algn="l"/>
                <a:tab pos="838200" algn="l"/>
              </a:tabLst>
            </a:pPr>
            <a:r>
              <a:rPr sz="2640" spc="-66" dirty="0">
                <a:latin typeface="Gill Sans MT"/>
                <a:cs typeface="Gill Sans MT"/>
              </a:rPr>
              <a:t>GitHub:</a:t>
            </a:r>
            <a:r>
              <a:rPr sz="2640" spc="-216" dirty="0">
                <a:latin typeface="Gill Sans MT"/>
                <a:cs typeface="Gill Sans MT"/>
              </a:rPr>
              <a:t> </a:t>
            </a:r>
            <a:r>
              <a:rPr sz="2640" spc="-24" dirty="0">
                <a:latin typeface="Gill Sans MT"/>
                <a:cs typeface="Gill Sans MT"/>
              </a:rPr>
              <a:t>free</a:t>
            </a:r>
            <a:r>
              <a:rPr sz="2640" spc="-137" dirty="0">
                <a:latin typeface="Gill Sans MT"/>
                <a:cs typeface="Gill Sans MT"/>
              </a:rPr>
              <a:t> </a:t>
            </a:r>
            <a:r>
              <a:rPr sz="2640" spc="-30" dirty="0">
                <a:latin typeface="Gill Sans MT"/>
                <a:cs typeface="Gill Sans MT"/>
              </a:rPr>
              <a:t>public</a:t>
            </a:r>
            <a:r>
              <a:rPr sz="2640" spc="-54" dirty="0">
                <a:latin typeface="Gill Sans MT"/>
                <a:cs typeface="Gill Sans MT"/>
              </a:rPr>
              <a:t> </a:t>
            </a:r>
            <a:r>
              <a:rPr sz="2640" spc="-78" dirty="0">
                <a:latin typeface="Gill Sans MT"/>
                <a:cs typeface="Gill Sans MT"/>
              </a:rPr>
              <a:t>repositories,</a:t>
            </a:r>
            <a:r>
              <a:rPr sz="2640" spc="-216" dirty="0">
                <a:latin typeface="Gill Sans MT"/>
                <a:cs typeface="Gill Sans MT"/>
              </a:rPr>
              <a:t> </a:t>
            </a:r>
            <a:r>
              <a:rPr sz="2640" dirty="0">
                <a:latin typeface="Gill Sans MT"/>
                <a:cs typeface="Gill Sans MT"/>
              </a:rPr>
              <a:t>paid</a:t>
            </a:r>
            <a:r>
              <a:rPr sz="2640" spc="-48" dirty="0">
                <a:latin typeface="Gill Sans MT"/>
                <a:cs typeface="Gill Sans MT"/>
              </a:rPr>
              <a:t> </a:t>
            </a:r>
            <a:r>
              <a:rPr sz="2640" spc="-30" dirty="0">
                <a:latin typeface="Gill Sans MT"/>
                <a:cs typeface="Gill Sans MT"/>
              </a:rPr>
              <a:t>private</a:t>
            </a:r>
            <a:r>
              <a:rPr sz="2640" spc="-60" dirty="0">
                <a:latin typeface="Gill Sans MT"/>
                <a:cs typeface="Gill Sans MT"/>
              </a:rPr>
              <a:t> </a:t>
            </a:r>
            <a:r>
              <a:rPr sz="2640" spc="-24" dirty="0">
                <a:latin typeface="Gill Sans MT"/>
                <a:cs typeface="Gill Sans MT"/>
              </a:rPr>
              <a:t>ones</a:t>
            </a:r>
            <a:endParaRPr sz="2640">
              <a:latin typeface="Gill Sans MT"/>
              <a:cs typeface="Gill Sans MT"/>
            </a:endParaRPr>
          </a:p>
          <a:p>
            <a:pPr marL="838200" lvl="1" indent="-274320">
              <a:lnSpc>
                <a:spcPts val="3126"/>
              </a:lnSpc>
              <a:buFont typeface="Arial"/>
              <a:buChar char="•"/>
              <a:tabLst>
                <a:tab pos="837438" algn="l"/>
                <a:tab pos="838200" algn="l"/>
              </a:tabLst>
            </a:pPr>
            <a:r>
              <a:rPr sz="2640" spc="-12" dirty="0">
                <a:latin typeface="Gill Sans MT"/>
                <a:cs typeface="Gill Sans MT"/>
              </a:rPr>
              <a:t>BitBucket</a:t>
            </a:r>
            <a:endParaRPr sz="2640">
              <a:latin typeface="Gill Sans MT"/>
              <a:cs typeface="Gill Sans MT"/>
            </a:endParaRPr>
          </a:p>
          <a:p>
            <a:pPr marL="838200" lvl="1" indent="-274320">
              <a:lnSpc>
                <a:spcPts val="3156"/>
              </a:lnSpc>
              <a:buFont typeface="Arial"/>
              <a:buChar char="•"/>
              <a:tabLst>
                <a:tab pos="837438" algn="l"/>
                <a:tab pos="838200" algn="l"/>
              </a:tabLst>
            </a:pPr>
            <a:r>
              <a:rPr sz="2640" spc="-12" dirty="0">
                <a:latin typeface="Gill Sans MT"/>
                <a:cs typeface="Gill Sans MT"/>
              </a:rPr>
              <a:t>Etc...</a:t>
            </a:r>
            <a:endParaRPr sz="2640">
              <a:latin typeface="Gill Sans MT"/>
              <a:cs typeface="Gill Sans MT"/>
            </a:endParaRPr>
          </a:p>
          <a:p>
            <a:pPr marL="289560" indent="-274320">
              <a:lnSpc>
                <a:spcPts val="3738"/>
              </a:lnSpc>
              <a:spcBef>
                <a:spcPts val="414"/>
              </a:spcBef>
              <a:buFont typeface="Arial"/>
              <a:buChar char="•"/>
              <a:tabLst>
                <a:tab pos="289560" algn="l"/>
              </a:tabLst>
            </a:pPr>
            <a:r>
              <a:rPr sz="3120" spc="-12" dirty="0">
                <a:latin typeface="Gill Sans MT"/>
                <a:cs typeface="Gill Sans MT"/>
              </a:rPr>
              <a:t>And</a:t>
            </a:r>
            <a:r>
              <a:rPr sz="3120" spc="-210" dirty="0">
                <a:latin typeface="Gill Sans MT"/>
                <a:cs typeface="Gill Sans MT"/>
              </a:rPr>
              <a:t> </a:t>
            </a:r>
            <a:r>
              <a:rPr sz="3120" dirty="0">
                <a:latin typeface="Gill Sans MT"/>
                <a:cs typeface="Gill Sans MT"/>
              </a:rPr>
              <a:t>AWS</a:t>
            </a:r>
            <a:r>
              <a:rPr sz="3120" spc="-186" dirty="0">
                <a:latin typeface="Gill Sans MT"/>
                <a:cs typeface="Gill Sans MT"/>
              </a:rPr>
              <a:t> </a:t>
            </a:r>
            <a:r>
              <a:rPr sz="3120" spc="-12" dirty="0">
                <a:latin typeface="Gill Sans MT"/>
                <a:cs typeface="Gill Sans MT"/>
              </a:rPr>
              <a:t>CodeCommit:</a:t>
            </a:r>
            <a:endParaRPr sz="3120">
              <a:latin typeface="Gill Sans MT"/>
              <a:cs typeface="Gill Sans MT"/>
            </a:endParaRPr>
          </a:p>
          <a:p>
            <a:pPr marL="838200" lvl="1" indent="-274320">
              <a:lnSpc>
                <a:spcPts val="3132"/>
              </a:lnSpc>
              <a:buFont typeface="Arial"/>
              <a:buChar char="•"/>
              <a:tabLst>
                <a:tab pos="837438" algn="l"/>
                <a:tab pos="838200" algn="l"/>
              </a:tabLst>
            </a:pPr>
            <a:r>
              <a:rPr sz="2640" spc="-30" dirty="0">
                <a:latin typeface="Gill Sans MT"/>
                <a:cs typeface="Gill Sans MT"/>
              </a:rPr>
              <a:t>private</a:t>
            </a:r>
            <a:r>
              <a:rPr sz="2640" spc="-132" dirty="0">
                <a:latin typeface="Gill Sans MT"/>
                <a:cs typeface="Gill Sans MT"/>
              </a:rPr>
              <a:t> </a:t>
            </a:r>
            <a:r>
              <a:rPr sz="2640" spc="-30" dirty="0">
                <a:latin typeface="Gill Sans MT"/>
                <a:cs typeface="Gill Sans MT"/>
              </a:rPr>
              <a:t>Git</a:t>
            </a:r>
            <a:r>
              <a:rPr sz="2640" spc="-120" dirty="0">
                <a:latin typeface="Gill Sans MT"/>
                <a:cs typeface="Gill Sans MT"/>
              </a:rPr>
              <a:t> </a:t>
            </a:r>
            <a:r>
              <a:rPr sz="2640" spc="-12" dirty="0">
                <a:latin typeface="Gill Sans MT"/>
                <a:cs typeface="Gill Sans MT"/>
              </a:rPr>
              <a:t>repositories</a:t>
            </a:r>
            <a:endParaRPr sz="2640">
              <a:latin typeface="Gill Sans MT"/>
              <a:cs typeface="Gill Sans MT"/>
            </a:endParaRPr>
          </a:p>
          <a:p>
            <a:pPr marL="838200" lvl="1" indent="-274320">
              <a:lnSpc>
                <a:spcPts val="3126"/>
              </a:lnSpc>
              <a:buFont typeface="Arial"/>
              <a:buChar char="•"/>
              <a:tabLst>
                <a:tab pos="837438" algn="l"/>
                <a:tab pos="838200" algn="l"/>
              </a:tabLst>
            </a:pPr>
            <a:r>
              <a:rPr sz="2640" dirty="0">
                <a:latin typeface="Gill Sans MT"/>
                <a:cs typeface="Gill Sans MT"/>
              </a:rPr>
              <a:t>No</a:t>
            </a:r>
            <a:r>
              <a:rPr sz="2640" spc="-96" dirty="0">
                <a:latin typeface="Gill Sans MT"/>
                <a:cs typeface="Gill Sans MT"/>
              </a:rPr>
              <a:t> </a:t>
            </a:r>
            <a:r>
              <a:rPr sz="2640" spc="-36" dirty="0">
                <a:latin typeface="Gill Sans MT"/>
                <a:cs typeface="Gill Sans MT"/>
              </a:rPr>
              <a:t>size</a:t>
            </a:r>
            <a:r>
              <a:rPr sz="2640" spc="-96" dirty="0">
                <a:latin typeface="Gill Sans MT"/>
                <a:cs typeface="Gill Sans MT"/>
              </a:rPr>
              <a:t> </a:t>
            </a:r>
            <a:r>
              <a:rPr sz="2640" spc="-60" dirty="0">
                <a:latin typeface="Gill Sans MT"/>
                <a:cs typeface="Gill Sans MT"/>
              </a:rPr>
              <a:t>limit</a:t>
            </a:r>
            <a:r>
              <a:rPr sz="2640" spc="-96" dirty="0">
                <a:latin typeface="Gill Sans MT"/>
                <a:cs typeface="Gill Sans MT"/>
              </a:rPr>
              <a:t> </a:t>
            </a:r>
            <a:r>
              <a:rPr sz="2640" dirty="0">
                <a:latin typeface="Gill Sans MT"/>
                <a:cs typeface="Gill Sans MT"/>
              </a:rPr>
              <a:t>on</a:t>
            </a:r>
            <a:r>
              <a:rPr sz="2640" spc="-96" dirty="0">
                <a:latin typeface="Gill Sans MT"/>
                <a:cs typeface="Gill Sans MT"/>
              </a:rPr>
              <a:t> </a:t>
            </a:r>
            <a:r>
              <a:rPr sz="2640" spc="-60" dirty="0">
                <a:latin typeface="Gill Sans MT"/>
                <a:cs typeface="Gill Sans MT"/>
              </a:rPr>
              <a:t>repositories</a:t>
            </a:r>
            <a:r>
              <a:rPr sz="2640" spc="-96" dirty="0">
                <a:latin typeface="Gill Sans MT"/>
                <a:cs typeface="Gill Sans MT"/>
              </a:rPr>
              <a:t> </a:t>
            </a:r>
            <a:r>
              <a:rPr sz="2640" spc="-12" dirty="0">
                <a:latin typeface="Gill Sans MT"/>
                <a:cs typeface="Gill Sans MT"/>
              </a:rPr>
              <a:t>(scale</a:t>
            </a:r>
            <a:r>
              <a:rPr sz="2640" spc="-96" dirty="0">
                <a:latin typeface="Gill Sans MT"/>
                <a:cs typeface="Gill Sans MT"/>
              </a:rPr>
              <a:t> </a:t>
            </a:r>
            <a:r>
              <a:rPr sz="2640" spc="-12" dirty="0">
                <a:latin typeface="Gill Sans MT"/>
                <a:cs typeface="Gill Sans MT"/>
              </a:rPr>
              <a:t>seamlessly)</a:t>
            </a:r>
            <a:endParaRPr sz="2640">
              <a:latin typeface="Gill Sans MT"/>
              <a:cs typeface="Gill Sans MT"/>
            </a:endParaRPr>
          </a:p>
          <a:p>
            <a:pPr marL="838200" lvl="1" indent="-274320">
              <a:lnSpc>
                <a:spcPts val="3156"/>
              </a:lnSpc>
              <a:buFont typeface="Arial"/>
              <a:buChar char="•"/>
              <a:tabLst>
                <a:tab pos="837438" algn="l"/>
                <a:tab pos="838200" algn="l"/>
              </a:tabLst>
            </a:pPr>
            <a:r>
              <a:rPr sz="2640" spc="-66" dirty="0">
                <a:latin typeface="Gill Sans MT"/>
                <a:cs typeface="Gill Sans MT"/>
              </a:rPr>
              <a:t>Fully</a:t>
            </a:r>
            <a:r>
              <a:rPr sz="2640" spc="-78" dirty="0">
                <a:latin typeface="Gill Sans MT"/>
                <a:cs typeface="Gill Sans MT"/>
              </a:rPr>
              <a:t> </a:t>
            </a:r>
            <a:r>
              <a:rPr sz="2640" spc="-36" dirty="0">
                <a:latin typeface="Gill Sans MT"/>
                <a:cs typeface="Gill Sans MT"/>
              </a:rPr>
              <a:t>managed,</a:t>
            </a:r>
            <a:r>
              <a:rPr sz="2640" spc="-216" dirty="0">
                <a:latin typeface="Gill Sans MT"/>
                <a:cs typeface="Gill Sans MT"/>
              </a:rPr>
              <a:t> </a:t>
            </a:r>
            <a:r>
              <a:rPr sz="2640" spc="-36" dirty="0">
                <a:latin typeface="Gill Sans MT"/>
                <a:cs typeface="Gill Sans MT"/>
              </a:rPr>
              <a:t>highly</a:t>
            </a:r>
            <a:r>
              <a:rPr sz="2640" spc="-54" dirty="0">
                <a:latin typeface="Gill Sans MT"/>
                <a:cs typeface="Gill Sans MT"/>
              </a:rPr>
              <a:t> </a:t>
            </a:r>
            <a:r>
              <a:rPr sz="2640" spc="-12" dirty="0">
                <a:latin typeface="Gill Sans MT"/>
                <a:cs typeface="Gill Sans MT"/>
              </a:rPr>
              <a:t>available</a:t>
            </a:r>
            <a:endParaRPr sz="2640">
              <a:latin typeface="Gill Sans MT"/>
              <a:cs typeface="Gill Sans MT"/>
            </a:endParaRPr>
          </a:p>
        </p:txBody>
      </p:sp>
      <p:sp>
        <p:nvSpPr>
          <p:cNvPr id="5" name="object 5"/>
          <p:cNvSpPr txBox="1"/>
          <p:nvPr/>
        </p:nvSpPr>
        <p:spPr>
          <a:xfrm>
            <a:off x="1648967" y="5585766"/>
            <a:ext cx="9911334" cy="1233351"/>
          </a:xfrm>
          <a:prstGeom prst="rect">
            <a:avLst/>
          </a:prstGeom>
        </p:spPr>
        <p:txBody>
          <a:bodyPr vert="horz" wrap="square" lIns="0" tIns="15240" rIns="0" bIns="0" rtlCol="0">
            <a:spAutoFit/>
          </a:bodyPr>
          <a:lstStyle/>
          <a:p>
            <a:pPr marL="289560" indent="-274320">
              <a:spcBef>
                <a:spcPts val="120"/>
              </a:spcBef>
              <a:buFont typeface="Arial"/>
              <a:buChar char="•"/>
              <a:tabLst>
                <a:tab pos="288798" algn="l"/>
                <a:tab pos="289560" algn="l"/>
              </a:tabLst>
            </a:pPr>
            <a:r>
              <a:rPr sz="2640" dirty="0">
                <a:latin typeface="Gill Sans MT"/>
                <a:cs typeface="Gill Sans MT"/>
              </a:rPr>
              <a:t>Code</a:t>
            </a:r>
            <a:r>
              <a:rPr sz="2640" spc="-168" dirty="0">
                <a:latin typeface="Gill Sans MT"/>
                <a:cs typeface="Gill Sans MT"/>
              </a:rPr>
              <a:t> </a:t>
            </a:r>
            <a:r>
              <a:rPr sz="2640" spc="-24" dirty="0">
                <a:latin typeface="Gill Sans MT"/>
                <a:cs typeface="Gill Sans MT"/>
              </a:rPr>
              <a:t>only</a:t>
            </a:r>
            <a:r>
              <a:rPr sz="2640" spc="-102" dirty="0">
                <a:latin typeface="Gill Sans MT"/>
                <a:cs typeface="Gill Sans MT"/>
              </a:rPr>
              <a:t> </a:t>
            </a:r>
            <a:r>
              <a:rPr sz="2640" spc="-60" dirty="0">
                <a:latin typeface="Gill Sans MT"/>
                <a:cs typeface="Gill Sans MT"/>
              </a:rPr>
              <a:t>in</a:t>
            </a:r>
            <a:r>
              <a:rPr sz="2640" spc="-162" dirty="0">
                <a:latin typeface="Gill Sans MT"/>
                <a:cs typeface="Gill Sans MT"/>
              </a:rPr>
              <a:t> </a:t>
            </a:r>
            <a:r>
              <a:rPr sz="2640" dirty="0">
                <a:latin typeface="Gill Sans MT"/>
                <a:cs typeface="Gill Sans MT"/>
              </a:rPr>
              <a:t>AWS</a:t>
            </a:r>
            <a:r>
              <a:rPr sz="2640" spc="-84" dirty="0">
                <a:latin typeface="Gill Sans MT"/>
                <a:cs typeface="Gill Sans MT"/>
              </a:rPr>
              <a:t> </a:t>
            </a:r>
            <a:r>
              <a:rPr sz="2640" spc="-24" dirty="0">
                <a:latin typeface="Gill Sans MT"/>
                <a:cs typeface="Gill Sans MT"/>
              </a:rPr>
              <a:t>Cloud</a:t>
            </a:r>
            <a:r>
              <a:rPr sz="2640" spc="-90" dirty="0">
                <a:latin typeface="Gill Sans MT"/>
                <a:cs typeface="Gill Sans MT"/>
              </a:rPr>
              <a:t> </a:t>
            </a:r>
            <a:r>
              <a:rPr sz="2640" spc="-30" dirty="0">
                <a:latin typeface="Gill Sans MT"/>
                <a:cs typeface="Gill Sans MT"/>
              </a:rPr>
              <a:t>account</a:t>
            </a:r>
            <a:r>
              <a:rPr sz="2640" spc="-96" dirty="0">
                <a:latin typeface="Gill Sans MT"/>
                <a:cs typeface="Gill Sans MT"/>
              </a:rPr>
              <a:t> </a:t>
            </a:r>
            <a:r>
              <a:rPr sz="2640" spc="192" dirty="0">
                <a:latin typeface="Gill Sans MT"/>
                <a:cs typeface="Gill Sans MT"/>
              </a:rPr>
              <a:t>=&gt;</a:t>
            </a:r>
            <a:r>
              <a:rPr sz="2640" spc="-96" dirty="0">
                <a:latin typeface="Gill Sans MT"/>
                <a:cs typeface="Gill Sans MT"/>
              </a:rPr>
              <a:t> </a:t>
            </a:r>
            <a:r>
              <a:rPr sz="2640" spc="-42" dirty="0">
                <a:latin typeface="Gill Sans MT"/>
                <a:cs typeface="Gill Sans MT"/>
              </a:rPr>
              <a:t>increased</a:t>
            </a:r>
            <a:r>
              <a:rPr sz="2640" spc="-90" dirty="0">
                <a:latin typeface="Gill Sans MT"/>
                <a:cs typeface="Gill Sans MT"/>
              </a:rPr>
              <a:t> </a:t>
            </a:r>
            <a:r>
              <a:rPr sz="2640" spc="-66" dirty="0">
                <a:latin typeface="Gill Sans MT"/>
                <a:cs typeface="Gill Sans MT"/>
              </a:rPr>
              <a:t>security</a:t>
            </a:r>
            <a:r>
              <a:rPr sz="2640" spc="-102" dirty="0">
                <a:latin typeface="Gill Sans MT"/>
                <a:cs typeface="Gill Sans MT"/>
              </a:rPr>
              <a:t> </a:t>
            </a:r>
            <a:r>
              <a:rPr sz="2640" dirty="0">
                <a:latin typeface="Gill Sans MT"/>
                <a:cs typeface="Gill Sans MT"/>
              </a:rPr>
              <a:t>and</a:t>
            </a:r>
            <a:r>
              <a:rPr sz="2640" spc="-90" dirty="0">
                <a:latin typeface="Gill Sans MT"/>
                <a:cs typeface="Gill Sans MT"/>
              </a:rPr>
              <a:t> </a:t>
            </a:r>
            <a:r>
              <a:rPr sz="2640" spc="-12" dirty="0">
                <a:latin typeface="Gill Sans MT"/>
                <a:cs typeface="Gill Sans MT"/>
              </a:rPr>
              <a:t>compliance</a:t>
            </a:r>
            <a:endParaRPr sz="2640">
              <a:latin typeface="Gill Sans MT"/>
              <a:cs typeface="Gill Sans MT"/>
            </a:endParaRPr>
          </a:p>
          <a:p>
            <a:pPr marL="289560" indent="-274320">
              <a:lnSpc>
                <a:spcPts val="3156"/>
              </a:lnSpc>
              <a:spcBef>
                <a:spcPts val="54"/>
              </a:spcBef>
              <a:buFont typeface="Arial"/>
              <a:buChar char="•"/>
              <a:tabLst>
                <a:tab pos="288798" algn="l"/>
                <a:tab pos="289560" algn="l"/>
              </a:tabLst>
            </a:pPr>
            <a:r>
              <a:rPr sz="2640" spc="-24" dirty="0">
                <a:latin typeface="Gill Sans MT"/>
                <a:cs typeface="Gill Sans MT"/>
              </a:rPr>
              <a:t>Secure</a:t>
            </a:r>
            <a:r>
              <a:rPr sz="2640" spc="-48" dirty="0">
                <a:latin typeface="Gill Sans MT"/>
                <a:cs typeface="Gill Sans MT"/>
              </a:rPr>
              <a:t> </a:t>
            </a:r>
            <a:r>
              <a:rPr sz="2640" spc="-42" dirty="0">
                <a:latin typeface="Gill Sans MT"/>
                <a:cs typeface="Gill Sans MT"/>
              </a:rPr>
              <a:t>(encrypted,</a:t>
            </a:r>
            <a:r>
              <a:rPr sz="2640" spc="-216" dirty="0">
                <a:latin typeface="Gill Sans MT"/>
                <a:cs typeface="Gill Sans MT"/>
              </a:rPr>
              <a:t> </a:t>
            </a:r>
            <a:r>
              <a:rPr sz="2640" spc="-30" dirty="0">
                <a:latin typeface="Gill Sans MT"/>
                <a:cs typeface="Gill Sans MT"/>
              </a:rPr>
              <a:t>access</a:t>
            </a:r>
            <a:r>
              <a:rPr sz="2640" spc="-24" dirty="0">
                <a:latin typeface="Gill Sans MT"/>
                <a:cs typeface="Gill Sans MT"/>
              </a:rPr>
              <a:t> </a:t>
            </a:r>
            <a:r>
              <a:rPr sz="2640" spc="-90" dirty="0">
                <a:latin typeface="Gill Sans MT"/>
                <a:cs typeface="Gill Sans MT"/>
              </a:rPr>
              <a:t>control,</a:t>
            </a:r>
            <a:r>
              <a:rPr sz="2640" spc="-216" dirty="0">
                <a:latin typeface="Gill Sans MT"/>
                <a:cs typeface="Gill Sans MT"/>
              </a:rPr>
              <a:t> </a:t>
            </a:r>
            <a:r>
              <a:rPr sz="2640" spc="-12" dirty="0">
                <a:latin typeface="Gill Sans MT"/>
                <a:cs typeface="Gill Sans MT"/>
              </a:rPr>
              <a:t>etc…)</a:t>
            </a:r>
            <a:endParaRPr sz="2640">
              <a:latin typeface="Gill Sans MT"/>
              <a:cs typeface="Gill Sans MT"/>
            </a:endParaRPr>
          </a:p>
          <a:p>
            <a:pPr marL="289560" indent="-274320">
              <a:lnSpc>
                <a:spcPts val="3156"/>
              </a:lnSpc>
              <a:buFont typeface="Arial"/>
              <a:buChar char="•"/>
              <a:tabLst>
                <a:tab pos="288798" algn="l"/>
                <a:tab pos="289560" algn="l"/>
              </a:tabLst>
            </a:pPr>
            <a:r>
              <a:rPr sz="2640" spc="-36" dirty="0">
                <a:latin typeface="Gill Sans MT"/>
                <a:cs typeface="Gill Sans MT"/>
              </a:rPr>
              <a:t>Integrated</a:t>
            </a:r>
            <a:r>
              <a:rPr sz="2640" spc="-78" dirty="0">
                <a:latin typeface="Gill Sans MT"/>
                <a:cs typeface="Gill Sans MT"/>
              </a:rPr>
              <a:t> </a:t>
            </a:r>
            <a:r>
              <a:rPr sz="2640" spc="-30" dirty="0">
                <a:latin typeface="Gill Sans MT"/>
                <a:cs typeface="Gill Sans MT"/>
              </a:rPr>
              <a:t>with</a:t>
            </a:r>
            <a:r>
              <a:rPr sz="2640" spc="-84" dirty="0">
                <a:latin typeface="Gill Sans MT"/>
                <a:cs typeface="Gill Sans MT"/>
              </a:rPr>
              <a:t> </a:t>
            </a:r>
            <a:r>
              <a:rPr sz="2640" spc="-66" dirty="0">
                <a:latin typeface="Gill Sans MT"/>
                <a:cs typeface="Gill Sans MT"/>
              </a:rPr>
              <a:t>Jenkins</a:t>
            </a:r>
            <a:r>
              <a:rPr sz="2640" spc="-84" dirty="0">
                <a:latin typeface="Gill Sans MT"/>
                <a:cs typeface="Gill Sans MT"/>
              </a:rPr>
              <a:t> </a:t>
            </a:r>
            <a:r>
              <a:rPr sz="2640" dirty="0">
                <a:latin typeface="Gill Sans MT"/>
                <a:cs typeface="Gill Sans MT"/>
              </a:rPr>
              <a:t>/</a:t>
            </a:r>
            <a:r>
              <a:rPr sz="2640" spc="-78" dirty="0">
                <a:latin typeface="Gill Sans MT"/>
                <a:cs typeface="Gill Sans MT"/>
              </a:rPr>
              <a:t> </a:t>
            </a:r>
            <a:r>
              <a:rPr sz="2640" spc="-42" dirty="0">
                <a:latin typeface="Gill Sans MT"/>
                <a:cs typeface="Gill Sans MT"/>
              </a:rPr>
              <a:t>CodeBuild</a:t>
            </a:r>
            <a:r>
              <a:rPr sz="2640" spc="-78" dirty="0">
                <a:latin typeface="Gill Sans MT"/>
                <a:cs typeface="Gill Sans MT"/>
              </a:rPr>
              <a:t> </a:t>
            </a:r>
            <a:r>
              <a:rPr sz="2640" dirty="0">
                <a:latin typeface="Gill Sans MT"/>
                <a:cs typeface="Gill Sans MT"/>
              </a:rPr>
              <a:t>/</a:t>
            </a:r>
            <a:r>
              <a:rPr sz="2640" spc="-84" dirty="0">
                <a:latin typeface="Gill Sans MT"/>
                <a:cs typeface="Gill Sans MT"/>
              </a:rPr>
              <a:t> </a:t>
            </a:r>
            <a:r>
              <a:rPr sz="2640" spc="-48" dirty="0">
                <a:latin typeface="Gill Sans MT"/>
                <a:cs typeface="Gill Sans MT"/>
              </a:rPr>
              <a:t>other</a:t>
            </a:r>
            <a:r>
              <a:rPr sz="2640" spc="-72" dirty="0">
                <a:latin typeface="Gill Sans MT"/>
                <a:cs typeface="Gill Sans MT"/>
              </a:rPr>
              <a:t> </a:t>
            </a:r>
            <a:r>
              <a:rPr sz="2640" spc="-24" dirty="0">
                <a:latin typeface="Gill Sans MT"/>
                <a:cs typeface="Gill Sans MT"/>
              </a:rPr>
              <a:t>CI</a:t>
            </a:r>
            <a:r>
              <a:rPr sz="2640" spc="-66" dirty="0">
                <a:latin typeface="Gill Sans MT"/>
                <a:cs typeface="Gill Sans MT"/>
              </a:rPr>
              <a:t> </a:t>
            </a:r>
            <a:r>
              <a:rPr sz="2640" spc="-12" dirty="0">
                <a:latin typeface="Gill Sans MT"/>
                <a:cs typeface="Gill Sans MT"/>
              </a:rPr>
              <a:t>tools</a:t>
            </a:r>
            <a:endParaRPr sz="2640">
              <a:latin typeface="Gill Sans MT"/>
              <a:cs typeface="Gill Sans MT"/>
            </a:endParaRPr>
          </a:p>
        </p:txBody>
      </p:sp>
      <p:grpSp>
        <p:nvGrpSpPr>
          <p:cNvPr id="6" name="object 6"/>
          <p:cNvGrpSpPr/>
          <p:nvPr/>
        </p:nvGrpSpPr>
        <p:grpSpPr>
          <a:xfrm>
            <a:off x="10794168" y="1466320"/>
            <a:ext cx="1519428" cy="1519428"/>
            <a:chOff x="8995140" y="1221933"/>
            <a:chExt cx="1266190" cy="1266190"/>
          </a:xfrm>
        </p:grpSpPr>
        <p:sp>
          <p:nvSpPr>
            <p:cNvPr id="7" name="object 7"/>
            <p:cNvSpPr/>
            <p:nvPr/>
          </p:nvSpPr>
          <p:spPr>
            <a:xfrm>
              <a:off x="9001490" y="1228283"/>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5"/>
                  </a:lnTo>
                  <a:lnTo>
                    <a:pt x="110240" y="981579"/>
                  </a:lnTo>
                  <a:lnTo>
                    <a:pt x="137642" y="1018397"/>
                  </a:lnTo>
                  <a:lnTo>
                    <a:pt x="167607" y="1053069"/>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69"/>
                  </a:lnTo>
                  <a:lnTo>
                    <a:pt x="1115423" y="1018397"/>
                  </a:lnTo>
                  <a:lnTo>
                    <a:pt x="1142825" y="981579"/>
                  </a:lnTo>
                  <a:lnTo>
                    <a:pt x="1167525" y="942755"/>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p>
          </p:txBody>
        </p:sp>
        <p:sp>
          <p:nvSpPr>
            <p:cNvPr id="8" name="object 8"/>
            <p:cNvSpPr/>
            <p:nvPr/>
          </p:nvSpPr>
          <p:spPr>
            <a:xfrm>
              <a:off x="9362037" y="1602172"/>
              <a:ext cx="532130" cy="130810"/>
            </a:xfrm>
            <a:custGeom>
              <a:avLst/>
              <a:gdLst/>
              <a:ahLst/>
              <a:cxnLst/>
              <a:rect l="l" t="t" r="r" b="b"/>
              <a:pathLst>
                <a:path w="532129" h="130810">
                  <a:moveTo>
                    <a:pt x="65264" y="0"/>
                  </a:moveTo>
                  <a:lnTo>
                    <a:pt x="39860" y="5128"/>
                  </a:lnTo>
                  <a:lnTo>
                    <a:pt x="19115" y="19115"/>
                  </a:lnTo>
                  <a:lnTo>
                    <a:pt x="5128" y="39859"/>
                  </a:lnTo>
                  <a:lnTo>
                    <a:pt x="0" y="65264"/>
                  </a:lnTo>
                  <a:lnTo>
                    <a:pt x="5128" y="90667"/>
                  </a:lnTo>
                  <a:lnTo>
                    <a:pt x="19115" y="111411"/>
                  </a:lnTo>
                  <a:lnTo>
                    <a:pt x="39860" y="125398"/>
                  </a:lnTo>
                  <a:lnTo>
                    <a:pt x="65264" y="130526"/>
                  </a:lnTo>
                  <a:lnTo>
                    <a:pt x="90668" y="125398"/>
                  </a:lnTo>
                  <a:lnTo>
                    <a:pt x="111412" y="111411"/>
                  </a:lnTo>
                  <a:lnTo>
                    <a:pt x="125399" y="90667"/>
                  </a:lnTo>
                  <a:lnTo>
                    <a:pt x="130528" y="65264"/>
                  </a:lnTo>
                  <a:lnTo>
                    <a:pt x="125399" y="39859"/>
                  </a:lnTo>
                  <a:lnTo>
                    <a:pt x="111412" y="19115"/>
                  </a:lnTo>
                  <a:lnTo>
                    <a:pt x="90668" y="5128"/>
                  </a:lnTo>
                  <a:lnTo>
                    <a:pt x="65264" y="0"/>
                  </a:lnTo>
                  <a:close/>
                </a:path>
                <a:path w="532129" h="130810">
                  <a:moveTo>
                    <a:pt x="466708" y="0"/>
                  </a:moveTo>
                  <a:lnTo>
                    <a:pt x="441304" y="5128"/>
                  </a:lnTo>
                  <a:lnTo>
                    <a:pt x="420560" y="19115"/>
                  </a:lnTo>
                  <a:lnTo>
                    <a:pt x="406573" y="39859"/>
                  </a:lnTo>
                  <a:lnTo>
                    <a:pt x="401444" y="65264"/>
                  </a:lnTo>
                  <a:lnTo>
                    <a:pt x="406573" y="90667"/>
                  </a:lnTo>
                  <a:lnTo>
                    <a:pt x="420560" y="111411"/>
                  </a:lnTo>
                  <a:lnTo>
                    <a:pt x="441304" y="125398"/>
                  </a:lnTo>
                  <a:lnTo>
                    <a:pt x="466708" y="130526"/>
                  </a:lnTo>
                  <a:lnTo>
                    <a:pt x="492112" y="125398"/>
                  </a:lnTo>
                  <a:lnTo>
                    <a:pt x="512856" y="111411"/>
                  </a:lnTo>
                  <a:lnTo>
                    <a:pt x="526843" y="90667"/>
                  </a:lnTo>
                  <a:lnTo>
                    <a:pt x="531972" y="65264"/>
                  </a:lnTo>
                  <a:lnTo>
                    <a:pt x="526843" y="39859"/>
                  </a:lnTo>
                  <a:lnTo>
                    <a:pt x="512856" y="19115"/>
                  </a:lnTo>
                  <a:lnTo>
                    <a:pt x="492112" y="5128"/>
                  </a:lnTo>
                  <a:lnTo>
                    <a:pt x="466708" y="0"/>
                  </a:lnTo>
                  <a:close/>
                </a:path>
              </a:pathLst>
            </a:custGeom>
            <a:solidFill>
              <a:srgbClr val="CD9A00"/>
            </a:solidFill>
          </p:spPr>
          <p:txBody>
            <a:bodyPr wrap="square" lIns="0" tIns="0" rIns="0" bIns="0" rtlCol="0"/>
            <a:lstStyle/>
            <a:p>
              <a:endParaRPr sz="3456"/>
            </a:p>
          </p:txBody>
        </p:sp>
        <p:pic>
          <p:nvPicPr>
            <p:cNvPr id="9" name="object 9"/>
            <p:cNvPicPr/>
            <p:nvPr/>
          </p:nvPicPr>
          <p:blipFill>
            <a:blip r:embed="rId2" cstate="print"/>
            <a:stretch>
              <a:fillRect/>
            </a:stretch>
          </p:blipFill>
          <p:spPr>
            <a:xfrm>
              <a:off x="9355687" y="1595821"/>
              <a:ext cx="143227" cy="143227"/>
            </a:xfrm>
            <a:prstGeom prst="rect">
              <a:avLst/>
            </a:prstGeom>
          </p:spPr>
        </p:pic>
        <p:pic>
          <p:nvPicPr>
            <p:cNvPr id="10" name="object 10"/>
            <p:cNvPicPr/>
            <p:nvPr/>
          </p:nvPicPr>
          <p:blipFill>
            <a:blip r:embed="rId3" cstate="print"/>
            <a:stretch>
              <a:fillRect/>
            </a:stretch>
          </p:blipFill>
          <p:spPr>
            <a:xfrm>
              <a:off x="9757132" y="1595821"/>
              <a:ext cx="143227" cy="143227"/>
            </a:xfrm>
            <a:prstGeom prst="rect">
              <a:avLst/>
            </a:prstGeom>
          </p:spPr>
        </p:pic>
        <p:sp>
          <p:nvSpPr>
            <p:cNvPr id="11" name="object 11"/>
            <p:cNvSpPr/>
            <p:nvPr/>
          </p:nvSpPr>
          <p:spPr>
            <a:xfrm>
              <a:off x="9001490" y="1228283"/>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p>
          </p:txBody>
        </p:sp>
      </p:grpSp>
      <p:sp>
        <p:nvSpPr>
          <p:cNvPr id="12" name="object 12"/>
          <p:cNvSpPr txBox="1"/>
          <p:nvPr/>
        </p:nvSpPr>
        <p:spPr>
          <a:xfrm>
            <a:off x="10661587" y="3467876"/>
            <a:ext cx="1808988" cy="689676"/>
          </a:xfrm>
          <a:prstGeom prst="rect">
            <a:avLst/>
          </a:prstGeom>
          <a:solidFill>
            <a:srgbClr val="A5A5A5"/>
          </a:solidFill>
          <a:ln w="12700">
            <a:solidFill>
              <a:srgbClr val="787878"/>
            </a:solidFill>
          </a:ln>
        </p:spPr>
        <p:txBody>
          <a:bodyPr vert="horz" wrap="square" lIns="0" tIns="48006" rIns="0" bIns="0" rtlCol="0">
            <a:spAutoFit/>
          </a:bodyPr>
          <a:lstStyle/>
          <a:p>
            <a:pPr marL="307085" marR="297180" indent="310134">
              <a:lnSpc>
                <a:spcPts val="2508"/>
              </a:lnSpc>
              <a:spcBef>
                <a:spcPts val="378"/>
              </a:spcBef>
            </a:pPr>
            <a:r>
              <a:rPr sz="2160" spc="-24" dirty="0">
                <a:latin typeface="Calibri"/>
                <a:cs typeface="Calibri"/>
              </a:rPr>
              <a:t>Code </a:t>
            </a:r>
            <a:r>
              <a:rPr sz="2160" spc="-12" dirty="0">
                <a:latin typeface="Calibri"/>
                <a:cs typeface="Calibri"/>
              </a:rPr>
              <a:t>Repository</a:t>
            </a:r>
            <a:endParaRPr sz="2160">
              <a:latin typeface="Calibri"/>
              <a:cs typeface="Calibri"/>
            </a:endParaRPr>
          </a:p>
        </p:txBody>
      </p:sp>
      <p:sp>
        <p:nvSpPr>
          <p:cNvPr id="13" name="object 13"/>
          <p:cNvSpPr/>
          <p:nvPr/>
        </p:nvSpPr>
        <p:spPr>
          <a:xfrm>
            <a:off x="11517847" y="2977524"/>
            <a:ext cx="91440" cy="490728"/>
          </a:xfrm>
          <a:custGeom>
            <a:avLst/>
            <a:gdLst/>
            <a:ahLst/>
            <a:cxnLst/>
            <a:rect l="l" t="t" r="r" b="b"/>
            <a:pathLst>
              <a:path w="76200" h="408939">
                <a:moveTo>
                  <a:pt x="34913" y="332529"/>
                </a:moveTo>
                <a:lnTo>
                  <a:pt x="0" y="333397"/>
                </a:lnTo>
                <a:lnTo>
                  <a:pt x="39983" y="408626"/>
                </a:lnTo>
                <a:lnTo>
                  <a:pt x="69736" y="345225"/>
                </a:lnTo>
                <a:lnTo>
                  <a:pt x="35229" y="345225"/>
                </a:lnTo>
                <a:lnTo>
                  <a:pt x="34913" y="332529"/>
                </a:lnTo>
                <a:close/>
              </a:path>
              <a:path w="76200" h="408939">
                <a:moveTo>
                  <a:pt x="41261" y="332371"/>
                </a:moveTo>
                <a:lnTo>
                  <a:pt x="34913" y="332529"/>
                </a:lnTo>
                <a:lnTo>
                  <a:pt x="35229" y="345225"/>
                </a:lnTo>
                <a:lnTo>
                  <a:pt x="41577" y="345067"/>
                </a:lnTo>
                <a:lnTo>
                  <a:pt x="41261" y="332371"/>
                </a:lnTo>
                <a:close/>
              </a:path>
              <a:path w="76200" h="408939">
                <a:moveTo>
                  <a:pt x="76175" y="331503"/>
                </a:moveTo>
                <a:lnTo>
                  <a:pt x="41261" y="332371"/>
                </a:lnTo>
                <a:lnTo>
                  <a:pt x="41577" y="345067"/>
                </a:lnTo>
                <a:lnTo>
                  <a:pt x="35229" y="345225"/>
                </a:lnTo>
                <a:lnTo>
                  <a:pt x="69736" y="345225"/>
                </a:lnTo>
                <a:lnTo>
                  <a:pt x="76175" y="331503"/>
                </a:lnTo>
                <a:close/>
              </a:path>
              <a:path w="76200" h="408939">
                <a:moveTo>
                  <a:pt x="32990" y="0"/>
                </a:moveTo>
                <a:lnTo>
                  <a:pt x="26643" y="157"/>
                </a:lnTo>
                <a:lnTo>
                  <a:pt x="34913" y="332529"/>
                </a:lnTo>
                <a:lnTo>
                  <a:pt x="41261" y="332371"/>
                </a:lnTo>
                <a:lnTo>
                  <a:pt x="32990" y="0"/>
                </a:lnTo>
                <a:close/>
              </a:path>
            </a:pathLst>
          </a:custGeom>
          <a:solidFill>
            <a:srgbClr val="444949"/>
          </a:solidFill>
        </p:spPr>
        <p:txBody>
          <a:bodyPr wrap="square" lIns="0" tIns="0" rIns="0" bIns="0" rtlCol="0"/>
          <a:lstStyle/>
          <a:p>
            <a:endParaRPr sz="3456"/>
          </a:p>
        </p:txBody>
      </p:sp>
      <p:sp>
        <p:nvSpPr>
          <p:cNvPr id="14" name="object 14"/>
          <p:cNvSpPr txBox="1"/>
          <p:nvPr/>
        </p:nvSpPr>
        <p:spPr>
          <a:xfrm>
            <a:off x="12729152" y="271698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Calibri"/>
                <a:cs typeface="Calibri"/>
              </a:rPr>
              <a:t>Push </a:t>
            </a:r>
            <a:r>
              <a:rPr sz="2160" spc="-24" dirty="0">
                <a:latin typeface="Calibri"/>
                <a:cs typeface="Calibri"/>
              </a:rPr>
              <a:t>code </a:t>
            </a:r>
            <a:r>
              <a:rPr sz="2160" spc="-12" dirty="0">
                <a:latin typeface="Calibri"/>
                <a:cs typeface="Calibri"/>
              </a:rPr>
              <a:t>often</a:t>
            </a:r>
            <a:endParaRPr sz="216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rPr>
              <a:t>CodeBuild</a:t>
            </a:r>
            <a:r>
              <a:rPr spc="-275" dirty="0">
                <a:solidFill>
                  <a:schemeClr val="tx1"/>
                </a:solidFill>
              </a:rPr>
              <a:t> </a:t>
            </a:r>
            <a:r>
              <a:rPr spc="-36" dirty="0">
                <a:solidFill>
                  <a:schemeClr val="tx1"/>
                </a:solidFill>
              </a:rPr>
              <a:t>Overview</a:t>
            </a:r>
          </a:p>
        </p:txBody>
      </p:sp>
      <p:sp>
        <p:nvSpPr>
          <p:cNvPr id="4" name="object 4"/>
          <p:cNvSpPr txBox="1"/>
          <p:nvPr/>
        </p:nvSpPr>
        <p:spPr>
          <a:xfrm>
            <a:off x="1100327" y="1605076"/>
            <a:ext cx="11016996" cy="4311437"/>
          </a:xfrm>
          <a:prstGeom prst="rect">
            <a:avLst/>
          </a:prstGeom>
        </p:spPr>
        <p:txBody>
          <a:bodyPr vert="horz" wrap="square" lIns="0" tIns="124968" rIns="0" bIns="0" rtlCol="0">
            <a:spAutoFit/>
          </a:bodyPr>
          <a:lstStyle/>
          <a:p>
            <a:pPr marL="289560" indent="-274320">
              <a:spcBef>
                <a:spcPts val="984"/>
              </a:spcBef>
              <a:buFont typeface="Arial"/>
              <a:buChar char="•"/>
              <a:tabLst>
                <a:tab pos="289560" algn="l"/>
              </a:tabLst>
            </a:pPr>
            <a:r>
              <a:rPr spc="-72" dirty="0">
                <a:latin typeface="Gill Sans MT"/>
                <a:cs typeface="Gill Sans MT"/>
              </a:rPr>
              <a:t>Fully</a:t>
            </a:r>
            <a:r>
              <a:rPr spc="-102" dirty="0">
                <a:latin typeface="Gill Sans MT"/>
                <a:cs typeface="Gill Sans MT"/>
              </a:rPr>
              <a:t> </a:t>
            </a:r>
            <a:r>
              <a:rPr dirty="0">
                <a:latin typeface="Gill Sans MT"/>
                <a:cs typeface="Gill Sans MT"/>
              </a:rPr>
              <a:t>managed</a:t>
            </a:r>
            <a:r>
              <a:rPr spc="-96" dirty="0">
                <a:latin typeface="Gill Sans MT"/>
                <a:cs typeface="Gill Sans MT"/>
              </a:rPr>
              <a:t> </a:t>
            </a:r>
            <a:r>
              <a:rPr spc="-24" dirty="0">
                <a:latin typeface="Gill Sans MT"/>
                <a:cs typeface="Gill Sans MT"/>
              </a:rPr>
              <a:t>build</a:t>
            </a:r>
            <a:r>
              <a:rPr spc="-96" dirty="0">
                <a:latin typeface="Gill Sans MT"/>
                <a:cs typeface="Gill Sans MT"/>
              </a:rPr>
              <a:t> </a:t>
            </a:r>
            <a:r>
              <a:rPr spc="-12" dirty="0">
                <a:latin typeface="Gill Sans MT"/>
                <a:cs typeface="Gill Sans MT"/>
              </a:rPr>
              <a:t>service</a:t>
            </a:r>
            <a:endParaRPr>
              <a:latin typeface="Gill Sans MT"/>
              <a:cs typeface="Gill Sans MT"/>
            </a:endParaRPr>
          </a:p>
          <a:p>
            <a:pPr marL="289560" indent="-274320">
              <a:spcBef>
                <a:spcPts val="864"/>
              </a:spcBef>
              <a:buFont typeface="Arial"/>
              <a:buChar char="•"/>
              <a:tabLst>
                <a:tab pos="289560" algn="l"/>
              </a:tabLst>
            </a:pPr>
            <a:r>
              <a:rPr spc="-54" dirty="0">
                <a:latin typeface="Gill Sans MT"/>
                <a:cs typeface="Gill Sans MT"/>
              </a:rPr>
              <a:t>Alternative</a:t>
            </a:r>
            <a:r>
              <a:rPr spc="-132" dirty="0">
                <a:latin typeface="Gill Sans MT"/>
                <a:cs typeface="Gill Sans MT"/>
              </a:rPr>
              <a:t> </a:t>
            </a:r>
            <a:r>
              <a:rPr dirty="0">
                <a:latin typeface="Gill Sans MT"/>
                <a:cs typeface="Gill Sans MT"/>
              </a:rPr>
              <a:t>to</a:t>
            </a:r>
            <a:r>
              <a:rPr spc="-126" dirty="0">
                <a:latin typeface="Gill Sans MT"/>
                <a:cs typeface="Gill Sans MT"/>
              </a:rPr>
              <a:t> </a:t>
            </a:r>
            <a:r>
              <a:rPr spc="-42" dirty="0">
                <a:latin typeface="Gill Sans MT"/>
                <a:cs typeface="Gill Sans MT"/>
              </a:rPr>
              <a:t>other</a:t>
            </a:r>
            <a:r>
              <a:rPr spc="-126" dirty="0">
                <a:latin typeface="Gill Sans MT"/>
                <a:cs typeface="Gill Sans MT"/>
              </a:rPr>
              <a:t> </a:t>
            </a:r>
            <a:r>
              <a:rPr spc="-24" dirty="0">
                <a:latin typeface="Gill Sans MT"/>
                <a:cs typeface="Gill Sans MT"/>
              </a:rPr>
              <a:t>build</a:t>
            </a:r>
            <a:r>
              <a:rPr spc="-126" dirty="0">
                <a:latin typeface="Gill Sans MT"/>
                <a:cs typeface="Gill Sans MT"/>
              </a:rPr>
              <a:t> </a:t>
            </a:r>
            <a:r>
              <a:rPr spc="-48" dirty="0">
                <a:latin typeface="Gill Sans MT"/>
                <a:cs typeface="Gill Sans MT"/>
              </a:rPr>
              <a:t>tools</a:t>
            </a:r>
            <a:r>
              <a:rPr spc="-126" dirty="0">
                <a:latin typeface="Gill Sans MT"/>
                <a:cs typeface="Gill Sans MT"/>
              </a:rPr>
              <a:t> </a:t>
            </a:r>
            <a:r>
              <a:rPr spc="-24" dirty="0">
                <a:latin typeface="Gill Sans MT"/>
                <a:cs typeface="Gill Sans MT"/>
              </a:rPr>
              <a:t>such</a:t>
            </a:r>
            <a:r>
              <a:rPr spc="-132" dirty="0">
                <a:latin typeface="Gill Sans MT"/>
                <a:cs typeface="Gill Sans MT"/>
              </a:rPr>
              <a:t> </a:t>
            </a:r>
            <a:r>
              <a:rPr dirty="0">
                <a:latin typeface="Gill Sans MT"/>
                <a:cs typeface="Gill Sans MT"/>
              </a:rPr>
              <a:t>as</a:t>
            </a:r>
            <a:r>
              <a:rPr spc="-126" dirty="0">
                <a:latin typeface="Gill Sans MT"/>
                <a:cs typeface="Gill Sans MT"/>
              </a:rPr>
              <a:t> </a:t>
            </a:r>
            <a:r>
              <a:rPr spc="-12" dirty="0">
                <a:latin typeface="Gill Sans MT"/>
                <a:cs typeface="Gill Sans MT"/>
              </a:rPr>
              <a:t>Jenkins</a:t>
            </a:r>
            <a:endParaRPr>
              <a:latin typeface="Gill Sans MT"/>
              <a:cs typeface="Gill Sans MT"/>
            </a:endParaRPr>
          </a:p>
          <a:p>
            <a:pPr marL="289560" indent="-274320">
              <a:spcBef>
                <a:spcPts val="864"/>
              </a:spcBef>
              <a:buFont typeface="Arial"/>
              <a:buChar char="•"/>
              <a:tabLst>
                <a:tab pos="289560" algn="l"/>
              </a:tabLst>
            </a:pPr>
            <a:r>
              <a:rPr spc="-48" dirty="0">
                <a:latin typeface="Gill Sans MT"/>
                <a:cs typeface="Gill Sans MT"/>
              </a:rPr>
              <a:t>Continuous</a:t>
            </a:r>
            <a:r>
              <a:rPr spc="-96" dirty="0">
                <a:latin typeface="Gill Sans MT"/>
                <a:cs typeface="Gill Sans MT"/>
              </a:rPr>
              <a:t> </a:t>
            </a:r>
            <a:r>
              <a:rPr spc="-36" dirty="0">
                <a:latin typeface="Gill Sans MT"/>
                <a:cs typeface="Gill Sans MT"/>
              </a:rPr>
              <a:t>scaling</a:t>
            </a:r>
            <a:r>
              <a:rPr spc="-96" dirty="0">
                <a:latin typeface="Gill Sans MT"/>
                <a:cs typeface="Gill Sans MT"/>
              </a:rPr>
              <a:t> </a:t>
            </a:r>
            <a:r>
              <a:rPr dirty="0">
                <a:latin typeface="Gill Sans MT"/>
                <a:cs typeface="Gill Sans MT"/>
              </a:rPr>
              <a:t>(no</a:t>
            </a:r>
            <a:r>
              <a:rPr spc="-96" dirty="0">
                <a:latin typeface="Gill Sans MT"/>
                <a:cs typeface="Gill Sans MT"/>
              </a:rPr>
              <a:t> </a:t>
            </a:r>
            <a:r>
              <a:rPr spc="-30" dirty="0">
                <a:latin typeface="Gill Sans MT"/>
                <a:cs typeface="Gill Sans MT"/>
              </a:rPr>
              <a:t>servers</a:t>
            </a:r>
            <a:r>
              <a:rPr spc="-96" dirty="0">
                <a:latin typeface="Gill Sans MT"/>
                <a:cs typeface="Gill Sans MT"/>
              </a:rPr>
              <a:t> </a:t>
            </a:r>
            <a:r>
              <a:rPr dirty="0">
                <a:latin typeface="Gill Sans MT"/>
                <a:cs typeface="Gill Sans MT"/>
              </a:rPr>
              <a:t>to</a:t>
            </a:r>
            <a:r>
              <a:rPr spc="-96" dirty="0">
                <a:latin typeface="Gill Sans MT"/>
                <a:cs typeface="Gill Sans MT"/>
              </a:rPr>
              <a:t> </a:t>
            </a:r>
            <a:r>
              <a:rPr dirty="0">
                <a:latin typeface="Gill Sans MT"/>
                <a:cs typeface="Gill Sans MT"/>
              </a:rPr>
              <a:t>manage</a:t>
            </a:r>
            <a:r>
              <a:rPr spc="-96" dirty="0">
                <a:latin typeface="Gill Sans MT"/>
                <a:cs typeface="Gill Sans MT"/>
              </a:rPr>
              <a:t> </a:t>
            </a:r>
            <a:r>
              <a:rPr spc="-36" dirty="0">
                <a:latin typeface="Gill Sans MT"/>
                <a:cs typeface="Gill Sans MT"/>
              </a:rPr>
              <a:t>or</a:t>
            </a:r>
            <a:r>
              <a:rPr spc="-96" dirty="0">
                <a:latin typeface="Gill Sans MT"/>
                <a:cs typeface="Gill Sans MT"/>
              </a:rPr>
              <a:t> </a:t>
            </a:r>
            <a:r>
              <a:rPr spc="-72" dirty="0">
                <a:latin typeface="Gill Sans MT"/>
                <a:cs typeface="Gill Sans MT"/>
              </a:rPr>
              <a:t>provision</a:t>
            </a:r>
            <a:r>
              <a:rPr spc="-108" dirty="0">
                <a:latin typeface="Gill Sans MT"/>
                <a:cs typeface="Gill Sans MT"/>
              </a:rPr>
              <a:t> </a:t>
            </a:r>
            <a:r>
              <a:rPr dirty="0">
                <a:latin typeface="Gill Sans MT"/>
                <a:cs typeface="Gill Sans MT"/>
              </a:rPr>
              <a:t>–</a:t>
            </a:r>
            <a:r>
              <a:rPr spc="-96" dirty="0">
                <a:latin typeface="Gill Sans MT"/>
                <a:cs typeface="Gill Sans MT"/>
              </a:rPr>
              <a:t> </a:t>
            </a:r>
            <a:r>
              <a:rPr dirty="0">
                <a:latin typeface="Gill Sans MT"/>
                <a:cs typeface="Gill Sans MT"/>
              </a:rPr>
              <a:t>no</a:t>
            </a:r>
            <a:r>
              <a:rPr spc="-96" dirty="0">
                <a:latin typeface="Gill Sans MT"/>
                <a:cs typeface="Gill Sans MT"/>
              </a:rPr>
              <a:t> </a:t>
            </a:r>
            <a:r>
              <a:rPr spc="-24" dirty="0">
                <a:latin typeface="Gill Sans MT"/>
                <a:cs typeface="Gill Sans MT"/>
              </a:rPr>
              <a:t>build</a:t>
            </a:r>
            <a:r>
              <a:rPr spc="-96" dirty="0">
                <a:latin typeface="Gill Sans MT"/>
                <a:cs typeface="Gill Sans MT"/>
              </a:rPr>
              <a:t> </a:t>
            </a:r>
            <a:r>
              <a:rPr spc="-12" dirty="0">
                <a:latin typeface="Gill Sans MT"/>
                <a:cs typeface="Gill Sans MT"/>
              </a:rPr>
              <a:t>queue)</a:t>
            </a:r>
            <a:endParaRPr>
              <a:latin typeface="Gill Sans MT"/>
              <a:cs typeface="Gill Sans MT"/>
            </a:endParaRPr>
          </a:p>
          <a:p>
            <a:pPr marL="289560" indent="-274320">
              <a:spcBef>
                <a:spcPts val="864"/>
              </a:spcBef>
              <a:buFont typeface="Arial"/>
              <a:buChar char="•"/>
              <a:tabLst>
                <a:tab pos="289560" algn="l"/>
              </a:tabLst>
            </a:pPr>
            <a:r>
              <a:rPr dirty="0">
                <a:latin typeface="Gill Sans MT"/>
                <a:cs typeface="Gill Sans MT"/>
              </a:rPr>
              <a:t>Pay</a:t>
            </a:r>
            <a:r>
              <a:rPr spc="-204" dirty="0">
                <a:latin typeface="Gill Sans MT"/>
                <a:cs typeface="Gill Sans MT"/>
              </a:rPr>
              <a:t> </a:t>
            </a:r>
            <a:r>
              <a:rPr spc="-54" dirty="0">
                <a:latin typeface="Gill Sans MT"/>
                <a:cs typeface="Gill Sans MT"/>
              </a:rPr>
              <a:t>for</a:t>
            </a:r>
            <a:r>
              <a:rPr spc="-137" dirty="0">
                <a:latin typeface="Gill Sans MT"/>
                <a:cs typeface="Gill Sans MT"/>
              </a:rPr>
              <a:t> </a:t>
            </a:r>
            <a:r>
              <a:rPr spc="-48" dirty="0">
                <a:latin typeface="Gill Sans MT"/>
                <a:cs typeface="Gill Sans MT"/>
              </a:rPr>
              <a:t>usage:</a:t>
            </a:r>
            <a:r>
              <a:rPr spc="-234" dirty="0">
                <a:latin typeface="Gill Sans MT"/>
                <a:cs typeface="Gill Sans MT"/>
              </a:rPr>
              <a:t> </a:t>
            </a:r>
            <a:r>
              <a:rPr dirty="0">
                <a:latin typeface="Gill Sans MT"/>
                <a:cs typeface="Gill Sans MT"/>
              </a:rPr>
              <a:t>the</a:t>
            </a:r>
            <a:r>
              <a:rPr spc="-126" dirty="0">
                <a:latin typeface="Gill Sans MT"/>
                <a:cs typeface="Gill Sans MT"/>
              </a:rPr>
              <a:t> </a:t>
            </a:r>
            <a:r>
              <a:rPr spc="-12" dirty="0">
                <a:latin typeface="Gill Sans MT"/>
                <a:cs typeface="Gill Sans MT"/>
              </a:rPr>
              <a:t>time</a:t>
            </a:r>
            <a:r>
              <a:rPr spc="-126" dirty="0">
                <a:latin typeface="Gill Sans MT"/>
                <a:cs typeface="Gill Sans MT"/>
              </a:rPr>
              <a:t> </a:t>
            </a:r>
            <a:r>
              <a:rPr spc="-12" dirty="0">
                <a:latin typeface="Gill Sans MT"/>
                <a:cs typeface="Gill Sans MT"/>
              </a:rPr>
              <a:t>it</a:t>
            </a:r>
            <a:r>
              <a:rPr spc="-126" dirty="0">
                <a:latin typeface="Gill Sans MT"/>
                <a:cs typeface="Gill Sans MT"/>
              </a:rPr>
              <a:t> </a:t>
            </a:r>
            <a:r>
              <a:rPr spc="-54" dirty="0">
                <a:latin typeface="Gill Sans MT"/>
                <a:cs typeface="Gill Sans MT"/>
              </a:rPr>
              <a:t>takes</a:t>
            </a:r>
            <a:r>
              <a:rPr spc="-126" dirty="0">
                <a:latin typeface="Gill Sans MT"/>
                <a:cs typeface="Gill Sans MT"/>
              </a:rPr>
              <a:t> </a:t>
            </a:r>
            <a:r>
              <a:rPr dirty="0">
                <a:latin typeface="Gill Sans MT"/>
                <a:cs typeface="Gill Sans MT"/>
              </a:rPr>
              <a:t>to</a:t>
            </a:r>
            <a:r>
              <a:rPr spc="-126" dirty="0">
                <a:latin typeface="Gill Sans MT"/>
                <a:cs typeface="Gill Sans MT"/>
              </a:rPr>
              <a:t> </a:t>
            </a:r>
            <a:r>
              <a:rPr spc="-24" dirty="0">
                <a:latin typeface="Gill Sans MT"/>
                <a:cs typeface="Gill Sans MT"/>
              </a:rPr>
              <a:t>complete</a:t>
            </a:r>
            <a:r>
              <a:rPr spc="-126" dirty="0">
                <a:latin typeface="Gill Sans MT"/>
                <a:cs typeface="Gill Sans MT"/>
              </a:rPr>
              <a:t> </a:t>
            </a:r>
            <a:r>
              <a:rPr dirty="0">
                <a:latin typeface="Gill Sans MT"/>
                <a:cs typeface="Gill Sans MT"/>
              </a:rPr>
              <a:t>the</a:t>
            </a:r>
            <a:r>
              <a:rPr spc="-126" dirty="0">
                <a:latin typeface="Gill Sans MT"/>
                <a:cs typeface="Gill Sans MT"/>
              </a:rPr>
              <a:t> </a:t>
            </a:r>
            <a:r>
              <a:rPr spc="-12" dirty="0">
                <a:latin typeface="Gill Sans MT"/>
                <a:cs typeface="Gill Sans MT"/>
              </a:rPr>
              <a:t>builds</a:t>
            </a:r>
            <a:endParaRPr>
              <a:latin typeface="Gill Sans MT"/>
              <a:cs typeface="Gill Sans MT"/>
            </a:endParaRPr>
          </a:p>
          <a:p>
            <a:pPr marL="289560" indent="-274320">
              <a:spcBef>
                <a:spcPts val="864"/>
              </a:spcBef>
              <a:buFont typeface="Arial"/>
              <a:buChar char="•"/>
              <a:tabLst>
                <a:tab pos="289560" algn="l"/>
              </a:tabLst>
            </a:pPr>
            <a:r>
              <a:rPr spc="-30" dirty="0">
                <a:latin typeface="Gill Sans MT"/>
                <a:cs typeface="Gill Sans MT"/>
              </a:rPr>
              <a:t>Leverages</a:t>
            </a:r>
            <a:r>
              <a:rPr spc="-150" dirty="0">
                <a:latin typeface="Gill Sans MT"/>
                <a:cs typeface="Gill Sans MT"/>
              </a:rPr>
              <a:t> </a:t>
            </a:r>
            <a:r>
              <a:rPr spc="-78" dirty="0">
                <a:latin typeface="Gill Sans MT"/>
                <a:cs typeface="Gill Sans MT"/>
              </a:rPr>
              <a:t>Docker</a:t>
            </a:r>
            <a:r>
              <a:rPr spc="-120" dirty="0">
                <a:latin typeface="Gill Sans MT"/>
                <a:cs typeface="Gill Sans MT"/>
              </a:rPr>
              <a:t> </a:t>
            </a:r>
            <a:r>
              <a:rPr spc="-24" dirty="0">
                <a:latin typeface="Gill Sans MT"/>
                <a:cs typeface="Gill Sans MT"/>
              </a:rPr>
              <a:t>under</a:t>
            </a:r>
            <a:r>
              <a:rPr spc="-132" dirty="0">
                <a:latin typeface="Gill Sans MT"/>
                <a:cs typeface="Gill Sans MT"/>
              </a:rPr>
              <a:t> </a:t>
            </a:r>
            <a:r>
              <a:rPr dirty="0">
                <a:latin typeface="Gill Sans MT"/>
                <a:cs typeface="Gill Sans MT"/>
              </a:rPr>
              <a:t>the</a:t>
            </a:r>
            <a:r>
              <a:rPr spc="-137" dirty="0">
                <a:latin typeface="Gill Sans MT"/>
                <a:cs typeface="Gill Sans MT"/>
              </a:rPr>
              <a:t> </a:t>
            </a:r>
            <a:r>
              <a:rPr dirty="0">
                <a:latin typeface="Gill Sans MT"/>
                <a:cs typeface="Gill Sans MT"/>
              </a:rPr>
              <a:t>hood</a:t>
            </a:r>
            <a:r>
              <a:rPr spc="-132" dirty="0">
                <a:latin typeface="Gill Sans MT"/>
                <a:cs typeface="Gill Sans MT"/>
              </a:rPr>
              <a:t> </a:t>
            </a:r>
            <a:r>
              <a:rPr spc="-54" dirty="0">
                <a:latin typeface="Gill Sans MT"/>
                <a:cs typeface="Gill Sans MT"/>
              </a:rPr>
              <a:t>for</a:t>
            </a:r>
            <a:r>
              <a:rPr spc="-132" dirty="0">
                <a:latin typeface="Gill Sans MT"/>
                <a:cs typeface="Gill Sans MT"/>
              </a:rPr>
              <a:t> </a:t>
            </a:r>
            <a:r>
              <a:rPr spc="-54" dirty="0">
                <a:latin typeface="Gill Sans MT"/>
                <a:cs typeface="Gill Sans MT"/>
              </a:rPr>
              <a:t>reproducible</a:t>
            </a:r>
            <a:r>
              <a:rPr spc="-132" dirty="0">
                <a:latin typeface="Gill Sans MT"/>
                <a:cs typeface="Gill Sans MT"/>
              </a:rPr>
              <a:t> </a:t>
            </a:r>
            <a:r>
              <a:rPr spc="-12" dirty="0">
                <a:latin typeface="Gill Sans MT"/>
                <a:cs typeface="Gill Sans MT"/>
              </a:rPr>
              <a:t>builds</a:t>
            </a:r>
            <a:endParaRPr>
              <a:latin typeface="Gill Sans MT"/>
              <a:cs typeface="Gill Sans MT"/>
            </a:endParaRPr>
          </a:p>
          <a:p>
            <a:pPr marL="289560" indent="-274320">
              <a:spcBef>
                <a:spcPts val="750"/>
              </a:spcBef>
              <a:buFont typeface="Arial"/>
              <a:buChar char="•"/>
              <a:tabLst>
                <a:tab pos="289560" algn="l"/>
              </a:tabLst>
            </a:pPr>
            <a:r>
              <a:rPr spc="-72" dirty="0">
                <a:latin typeface="Gill Sans MT"/>
                <a:cs typeface="Gill Sans MT"/>
              </a:rPr>
              <a:t>Possibility</a:t>
            </a:r>
            <a:r>
              <a:rPr spc="-132" dirty="0">
                <a:latin typeface="Gill Sans MT"/>
                <a:cs typeface="Gill Sans MT"/>
              </a:rPr>
              <a:t> </a:t>
            </a:r>
            <a:r>
              <a:rPr dirty="0">
                <a:latin typeface="Gill Sans MT"/>
                <a:cs typeface="Gill Sans MT"/>
              </a:rPr>
              <a:t>to</a:t>
            </a:r>
            <a:r>
              <a:rPr spc="-126" dirty="0">
                <a:latin typeface="Gill Sans MT"/>
                <a:cs typeface="Gill Sans MT"/>
              </a:rPr>
              <a:t> </a:t>
            </a:r>
            <a:r>
              <a:rPr spc="-12" dirty="0">
                <a:latin typeface="Gill Sans MT"/>
                <a:cs typeface="Gill Sans MT"/>
              </a:rPr>
              <a:t>extend</a:t>
            </a:r>
            <a:r>
              <a:rPr spc="-120" dirty="0">
                <a:latin typeface="Gill Sans MT"/>
                <a:cs typeface="Gill Sans MT"/>
              </a:rPr>
              <a:t> </a:t>
            </a:r>
            <a:r>
              <a:rPr spc="-48" dirty="0">
                <a:latin typeface="Gill Sans MT"/>
                <a:cs typeface="Gill Sans MT"/>
              </a:rPr>
              <a:t>capabilities</a:t>
            </a:r>
            <a:r>
              <a:rPr spc="-120" dirty="0">
                <a:latin typeface="Gill Sans MT"/>
                <a:cs typeface="Gill Sans MT"/>
              </a:rPr>
              <a:t> </a:t>
            </a:r>
            <a:r>
              <a:rPr spc="-30" dirty="0">
                <a:latin typeface="Gill Sans MT"/>
                <a:cs typeface="Gill Sans MT"/>
              </a:rPr>
              <a:t>leveraging</a:t>
            </a:r>
            <a:r>
              <a:rPr spc="-120" dirty="0">
                <a:latin typeface="Gill Sans MT"/>
                <a:cs typeface="Gill Sans MT"/>
              </a:rPr>
              <a:t> </a:t>
            </a:r>
            <a:r>
              <a:rPr spc="-42" dirty="0">
                <a:latin typeface="Gill Sans MT"/>
                <a:cs typeface="Gill Sans MT"/>
              </a:rPr>
              <a:t>our</a:t>
            </a:r>
            <a:r>
              <a:rPr spc="-120" dirty="0">
                <a:latin typeface="Gill Sans MT"/>
                <a:cs typeface="Gill Sans MT"/>
              </a:rPr>
              <a:t> </a:t>
            </a:r>
            <a:r>
              <a:rPr dirty="0">
                <a:latin typeface="Gill Sans MT"/>
                <a:cs typeface="Gill Sans MT"/>
              </a:rPr>
              <a:t>own</a:t>
            </a:r>
            <a:r>
              <a:rPr spc="-126" dirty="0">
                <a:latin typeface="Gill Sans MT"/>
                <a:cs typeface="Gill Sans MT"/>
              </a:rPr>
              <a:t> </a:t>
            </a:r>
            <a:r>
              <a:rPr dirty="0">
                <a:latin typeface="Gill Sans MT"/>
                <a:cs typeface="Gill Sans MT"/>
              </a:rPr>
              <a:t>base</a:t>
            </a:r>
            <a:r>
              <a:rPr spc="-126" dirty="0">
                <a:latin typeface="Gill Sans MT"/>
                <a:cs typeface="Gill Sans MT"/>
              </a:rPr>
              <a:t> </a:t>
            </a:r>
            <a:r>
              <a:rPr spc="-66" dirty="0">
                <a:latin typeface="Gill Sans MT"/>
                <a:cs typeface="Gill Sans MT"/>
              </a:rPr>
              <a:t>Docker</a:t>
            </a:r>
            <a:r>
              <a:rPr spc="-120" dirty="0">
                <a:latin typeface="Gill Sans MT"/>
                <a:cs typeface="Gill Sans MT"/>
              </a:rPr>
              <a:t> </a:t>
            </a:r>
            <a:r>
              <a:rPr spc="-12" dirty="0">
                <a:latin typeface="Gill Sans MT"/>
                <a:cs typeface="Gill Sans MT"/>
              </a:rPr>
              <a:t>images</a:t>
            </a:r>
            <a:endParaRPr>
              <a:latin typeface="Gill Sans MT"/>
              <a:cs typeface="Gill Sans MT"/>
            </a:endParaRPr>
          </a:p>
          <a:p>
            <a:pPr marL="289560" marR="6096" indent="-274320">
              <a:lnSpc>
                <a:spcPts val="3108"/>
              </a:lnSpc>
              <a:spcBef>
                <a:spcPts val="1254"/>
              </a:spcBef>
              <a:buFont typeface="Arial"/>
              <a:buChar char="•"/>
              <a:tabLst>
                <a:tab pos="289560" algn="l"/>
              </a:tabLst>
            </a:pPr>
            <a:r>
              <a:rPr spc="-72" dirty="0">
                <a:latin typeface="Gill Sans MT"/>
                <a:cs typeface="Gill Sans MT"/>
              </a:rPr>
              <a:t>Secure:</a:t>
            </a:r>
            <a:r>
              <a:rPr spc="-240" dirty="0">
                <a:latin typeface="Gill Sans MT"/>
                <a:cs typeface="Gill Sans MT"/>
              </a:rPr>
              <a:t> </a:t>
            </a:r>
            <a:r>
              <a:rPr spc="-54" dirty="0">
                <a:latin typeface="Gill Sans MT"/>
                <a:cs typeface="Gill Sans MT"/>
              </a:rPr>
              <a:t>Integration</a:t>
            </a:r>
            <a:r>
              <a:rPr spc="-150" dirty="0">
                <a:latin typeface="Gill Sans MT"/>
                <a:cs typeface="Gill Sans MT"/>
              </a:rPr>
              <a:t> </a:t>
            </a:r>
            <a:r>
              <a:rPr spc="-30" dirty="0">
                <a:latin typeface="Gill Sans MT"/>
                <a:cs typeface="Gill Sans MT"/>
              </a:rPr>
              <a:t>with</a:t>
            </a:r>
            <a:r>
              <a:rPr spc="-144" dirty="0">
                <a:latin typeface="Gill Sans MT"/>
                <a:cs typeface="Gill Sans MT"/>
              </a:rPr>
              <a:t> </a:t>
            </a:r>
            <a:r>
              <a:rPr spc="-84" dirty="0">
                <a:latin typeface="Gill Sans MT"/>
                <a:cs typeface="Gill Sans MT"/>
              </a:rPr>
              <a:t>KMS</a:t>
            </a:r>
            <a:r>
              <a:rPr spc="-96" dirty="0">
                <a:latin typeface="Gill Sans MT"/>
                <a:cs typeface="Gill Sans MT"/>
              </a:rPr>
              <a:t> </a:t>
            </a:r>
            <a:r>
              <a:rPr spc="-54" dirty="0">
                <a:latin typeface="Gill Sans MT"/>
                <a:cs typeface="Gill Sans MT"/>
              </a:rPr>
              <a:t>for</a:t>
            </a:r>
            <a:r>
              <a:rPr spc="-84" dirty="0">
                <a:latin typeface="Gill Sans MT"/>
                <a:cs typeface="Gill Sans MT"/>
              </a:rPr>
              <a:t> </a:t>
            </a:r>
            <a:r>
              <a:rPr spc="-36" dirty="0">
                <a:latin typeface="Gill Sans MT"/>
                <a:cs typeface="Gill Sans MT"/>
              </a:rPr>
              <a:t>encryption</a:t>
            </a:r>
            <a:r>
              <a:rPr spc="-90" dirty="0">
                <a:latin typeface="Gill Sans MT"/>
                <a:cs typeface="Gill Sans MT"/>
              </a:rPr>
              <a:t> </a:t>
            </a:r>
            <a:r>
              <a:rPr dirty="0">
                <a:latin typeface="Gill Sans MT"/>
                <a:cs typeface="Gill Sans MT"/>
              </a:rPr>
              <a:t>of</a:t>
            </a:r>
            <a:r>
              <a:rPr spc="-90" dirty="0">
                <a:latin typeface="Gill Sans MT"/>
                <a:cs typeface="Gill Sans MT"/>
              </a:rPr>
              <a:t> </a:t>
            </a:r>
            <a:r>
              <a:rPr spc="-24" dirty="0">
                <a:latin typeface="Gill Sans MT"/>
                <a:cs typeface="Gill Sans MT"/>
              </a:rPr>
              <a:t>build</a:t>
            </a:r>
            <a:r>
              <a:rPr spc="-90" dirty="0">
                <a:latin typeface="Gill Sans MT"/>
                <a:cs typeface="Gill Sans MT"/>
              </a:rPr>
              <a:t> </a:t>
            </a:r>
            <a:r>
              <a:rPr spc="-72" dirty="0">
                <a:latin typeface="Gill Sans MT"/>
                <a:cs typeface="Gill Sans MT"/>
              </a:rPr>
              <a:t>artifacts,</a:t>
            </a:r>
            <a:r>
              <a:rPr spc="-240" dirty="0">
                <a:latin typeface="Gill Sans MT"/>
                <a:cs typeface="Gill Sans MT"/>
              </a:rPr>
              <a:t> </a:t>
            </a:r>
            <a:r>
              <a:rPr dirty="0">
                <a:latin typeface="Gill Sans MT"/>
                <a:cs typeface="Gill Sans MT"/>
              </a:rPr>
              <a:t>IAM</a:t>
            </a:r>
            <a:r>
              <a:rPr spc="-84" dirty="0">
                <a:latin typeface="Gill Sans MT"/>
                <a:cs typeface="Gill Sans MT"/>
              </a:rPr>
              <a:t> </a:t>
            </a:r>
            <a:r>
              <a:rPr spc="-54" dirty="0">
                <a:latin typeface="Gill Sans MT"/>
                <a:cs typeface="Gill Sans MT"/>
              </a:rPr>
              <a:t>for</a:t>
            </a:r>
            <a:r>
              <a:rPr spc="-90" dirty="0">
                <a:latin typeface="Gill Sans MT"/>
                <a:cs typeface="Gill Sans MT"/>
              </a:rPr>
              <a:t> </a:t>
            </a:r>
            <a:r>
              <a:rPr spc="-12" dirty="0">
                <a:latin typeface="Gill Sans MT"/>
                <a:cs typeface="Gill Sans MT"/>
              </a:rPr>
              <a:t>build </a:t>
            </a:r>
            <a:r>
              <a:rPr spc="-72" dirty="0">
                <a:latin typeface="Gill Sans MT"/>
                <a:cs typeface="Gill Sans MT"/>
              </a:rPr>
              <a:t>permissions,</a:t>
            </a:r>
            <a:r>
              <a:rPr spc="-234" dirty="0">
                <a:latin typeface="Gill Sans MT"/>
                <a:cs typeface="Gill Sans MT"/>
              </a:rPr>
              <a:t> </a:t>
            </a:r>
            <a:r>
              <a:rPr spc="-30" dirty="0">
                <a:latin typeface="Gill Sans MT"/>
                <a:cs typeface="Gill Sans MT"/>
              </a:rPr>
              <a:t>and</a:t>
            </a:r>
            <a:r>
              <a:rPr spc="-408" dirty="0">
                <a:latin typeface="Gill Sans MT"/>
                <a:cs typeface="Gill Sans MT"/>
              </a:rPr>
              <a:t> </a:t>
            </a:r>
            <a:r>
              <a:rPr dirty="0">
                <a:latin typeface="Gill Sans MT"/>
                <a:cs typeface="Gill Sans MT"/>
              </a:rPr>
              <a:t>VPC</a:t>
            </a:r>
            <a:r>
              <a:rPr spc="-204" dirty="0">
                <a:latin typeface="Gill Sans MT"/>
                <a:cs typeface="Gill Sans MT"/>
              </a:rPr>
              <a:t> </a:t>
            </a:r>
            <a:r>
              <a:rPr spc="-54" dirty="0">
                <a:latin typeface="Gill Sans MT"/>
                <a:cs typeface="Gill Sans MT"/>
              </a:rPr>
              <a:t>for</a:t>
            </a:r>
            <a:r>
              <a:rPr spc="-84" dirty="0">
                <a:latin typeface="Gill Sans MT"/>
                <a:cs typeface="Gill Sans MT"/>
              </a:rPr>
              <a:t> </a:t>
            </a:r>
            <a:r>
              <a:rPr spc="-48" dirty="0">
                <a:latin typeface="Gill Sans MT"/>
                <a:cs typeface="Gill Sans MT"/>
              </a:rPr>
              <a:t>network</a:t>
            </a:r>
            <a:r>
              <a:rPr spc="-60" dirty="0">
                <a:latin typeface="Gill Sans MT"/>
                <a:cs typeface="Gill Sans MT"/>
              </a:rPr>
              <a:t> </a:t>
            </a:r>
            <a:r>
              <a:rPr spc="-114" dirty="0">
                <a:latin typeface="Gill Sans MT"/>
                <a:cs typeface="Gill Sans MT"/>
              </a:rPr>
              <a:t>security,</a:t>
            </a:r>
            <a:r>
              <a:rPr spc="-234" dirty="0">
                <a:latin typeface="Gill Sans MT"/>
                <a:cs typeface="Gill Sans MT"/>
              </a:rPr>
              <a:t> </a:t>
            </a:r>
            <a:r>
              <a:rPr spc="-96" dirty="0">
                <a:latin typeface="Gill Sans MT"/>
                <a:cs typeface="Gill Sans MT"/>
              </a:rPr>
              <a:t>CloudTrail</a:t>
            </a:r>
            <a:r>
              <a:rPr spc="-66" dirty="0">
                <a:latin typeface="Gill Sans MT"/>
                <a:cs typeface="Gill Sans MT"/>
              </a:rPr>
              <a:t> </a:t>
            </a:r>
            <a:r>
              <a:rPr spc="-96" dirty="0">
                <a:latin typeface="Gill Sans MT"/>
                <a:cs typeface="Gill Sans MT"/>
              </a:rPr>
              <a:t>for</a:t>
            </a:r>
            <a:r>
              <a:rPr spc="-180" dirty="0">
                <a:latin typeface="Gill Sans MT"/>
                <a:cs typeface="Gill Sans MT"/>
              </a:rPr>
              <a:t> </a:t>
            </a:r>
            <a:r>
              <a:rPr dirty="0">
                <a:latin typeface="Gill Sans MT"/>
                <a:cs typeface="Gill Sans MT"/>
              </a:rPr>
              <a:t>API</a:t>
            </a:r>
            <a:r>
              <a:rPr spc="-66" dirty="0">
                <a:latin typeface="Gill Sans MT"/>
                <a:cs typeface="Gill Sans MT"/>
              </a:rPr>
              <a:t> </a:t>
            </a:r>
            <a:r>
              <a:rPr spc="-42" dirty="0">
                <a:latin typeface="Gill Sans MT"/>
                <a:cs typeface="Gill Sans MT"/>
              </a:rPr>
              <a:t>calls</a:t>
            </a:r>
            <a:r>
              <a:rPr spc="-60" dirty="0">
                <a:latin typeface="Gill Sans MT"/>
                <a:cs typeface="Gill Sans MT"/>
              </a:rPr>
              <a:t> </a:t>
            </a:r>
            <a:r>
              <a:rPr spc="-12" dirty="0">
                <a:latin typeface="Gill Sans MT"/>
                <a:cs typeface="Gill Sans MT"/>
              </a:rPr>
              <a:t>logging</a:t>
            </a:r>
            <a:endParaRPr>
              <a:latin typeface="Gill Sans MT"/>
              <a:cs typeface="Gill Sans MT"/>
            </a:endParaRPr>
          </a:p>
        </p:txBody>
      </p:sp>
      <p:pic>
        <p:nvPicPr>
          <p:cNvPr id="5" name="object 5"/>
          <p:cNvPicPr/>
          <p:nvPr/>
        </p:nvPicPr>
        <p:blipFill>
          <a:blip r:embed="rId2" cstate="print"/>
          <a:stretch>
            <a:fillRect/>
          </a:stretch>
        </p:blipFill>
        <p:spPr>
          <a:xfrm>
            <a:off x="12301084" y="598602"/>
            <a:ext cx="1323474" cy="159595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rPr>
              <a:t>CodeBuild</a:t>
            </a:r>
            <a:r>
              <a:rPr spc="-275" dirty="0">
                <a:solidFill>
                  <a:schemeClr val="tx1"/>
                </a:solidFill>
              </a:rPr>
              <a:t> </a:t>
            </a:r>
            <a:r>
              <a:rPr spc="-36" dirty="0">
                <a:solidFill>
                  <a:schemeClr val="tx1"/>
                </a:solidFill>
              </a:rPr>
              <a:t>Overview</a:t>
            </a:r>
          </a:p>
        </p:txBody>
      </p:sp>
      <p:sp>
        <p:nvSpPr>
          <p:cNvPr id="4" name="object 4"/>
          <p:cNvSpPr txBox="1"/>
          <p:nvPr/>
        </p:nvSpPr>
        <p:spPr>
          <a:xfrm>
            <a:off x="1100327" y="1598980"/>
            <a:ext cx="12153900" cy="498213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spc="-30" dirty="0">
                <a:latin typeface="Gill Sans MT"/>
                <a:cs typeface="Gill Sans MT"/>
              </a:rPr>
              <a:t>Source</a:t>
            </a:r>
            <a:r>
              <a:rPr sz="3360" spc="-114" dirty="0">
                <a:latin typeface="Gill Sans MT"/>
                <a:cs typeface="Gill Sans MT"/>
              </a:rPr>
              <a:t> </a:t>
            </a:r>
            <a:r>
              <a:rPr sz="3360" dirty="0">
                <a:latin typeface="Gill Sans MT"/>
                <a:cs typeface="Gill Sans MT"/>
              </a:rPr>
              <a:t>Code</a:t>
            </a:r>
            <a:r>
              <a:rPr sz="3360" spc="-114" dirty="0">
                <a:latin typeface="Gill Sans MT"/>
                <a:cs typeface="Gill Sans MT"/>
              </a:rPr>
              <a:t> </a:t>
            </a:r>
            <a:r>
              <a:rPr sz="3360" spc="-24" dirty="0">
                <a:latin typeface="Gill Sans MT"/>
                <a:cs typeface="Gill Sans MT"/>
              </a:rPr>
              <a:t>from</a:t>
            </a:r>
            <a:r>
              <a:rPr sz="3360" spc="-108" dirty="0">
                <a:latin typeface="Gill Sans MT"/>
                <a:cs typeface="Gill Sans MT"/>
              </a:rPr>
              <a:t> </a:t>
            </a:r>
            <a:r>
              <a:rPr sz="3360" spc="-36" dirty="0">
                <a:latin typeface="Gill Sans MT"/>
                <a:cs typeface="Gill Sans MT"/>
              </a:rPr>
              <a:t>GitHub</a:t>
            </a:r>
            <a:r>
              <a:rPr sz="3360" spc="-108" dirty="0">
                <a:latin typeface="Gill Sans MT"/>
                <a:cs typeface="Gill Sans MT"/>
              </a:rPr>
              <a:t> </a:t>
            </a:r>
            <a:r>
              <a:rPr sz="3360" dirty="0">
                <a:latin typeface="Gill Sans MT"/>
                <a:cs typeface="Gill Sans MT"/>
              </a:rPr>
              <a:t>/</a:t>
            </a:r>
            <a:r>
              <a:rPr sz="3360" spc="-114" dirty="0">
                <a:latin typeface="Gill Sans MT"/>
                <a:cs typeface="Gill Sans MT"/>
              </a:rPr>
              <a:t> </a:t>
            </a:r>
            <a:r>
              <a:rPr sz="3360" spc="-42" dirty="0">
                <a:latin typeface="Gill Sans MT"/>
                <a:cs typeface="Gill Sans MT"/>
              </a:rPr>
              <a:t>CodeCommit</a:t>
            </a:r>
            <a:r>
              <a:rPr sz="3360" spc="-102" dirty="0">
                <a:latin typeface="Gill Sans MT"/>
                <a:cs typeface="Gill Sans MT"/>
              </a:rPr>
              <a:t> </a:t>
            </a:r>
            <a:r>
              <a:rPr sz="3360" dirty="0">
                <a:latin typeface="Gill Sans MT"/>
                <a:cs typeface="Gill Sans MT"/>
              </a:rPr>
              <a:t>/</a:t>
            </a:r>
            <a:r>
              <a:rPr sz="3360" spc="-108" dirty="0">
                <a:latin typeface="Gill Sans MT"/>
                <a:cs typeface="Gill Sans MT"/>
              </a:rPr>
              <a:t> </a:t>
            </a:r>
            <a:r>
              <a:rPr sz="3360" spc="-36" dirty="0">
                <a:latin typeface="Gill Sans MT"/>
                <a:cs typeface="Gill Sans MT"/>
              </a:rPr>
              <a:t>CodePipeline</a:t>
            </a:r>
            <a:r>
              <a:rPr sz="3360" spc="-114" dirty="0">
                <a:latin typeface="Gill Sans MT"/>
                <a:cs typeface="Gill Sans MT"/>
              </a:rPr>
              <a:t> </a:t>
            </a:r>
            <a:r>
              <a:rPr sz="3360" dirty="0">
                <a:latin typeface="Gill Sans MT"/>
                <a:cs typeface="Gill Sans MT"/>
              </a:rPr>
              <a:t>/</a:t>
            </a:r>
            <a:r>
              <a:rPr sz="3360" spc="-108" dirty="0">
                <a:latin typeface="Gill Sans MT"/>
                <a:cs typeface="Gill Sans MT"/>
              </a:rPr>
              <a:t> </a:t>
            </a:r>
            <a:r>
              <a:rPr sz="3360" spc="-30" dirty="0">
                <a:latin typeface="Gill Sans MT"/>
                <a:cs typeface="Gill Sans MT"/>
              </a:rPr>
              <a:t>S3…</a:t>
            </a:r>
            <a:endParaRPr sz="3360">
              <a:latin typeface="Gill Sans MT"/>
              <a:cs typeface="Gill Sans MT"/>
            </a:endParaRPr>
          </a:p>
          <a:p>
            <a:pPr marL="289560" indent="-274320">
              <a:spcBef>
                <a:spcPts val="780"/>
              </a:spcBef>
              <a:buFont typeface="Arial"/>
              <a:buChar char="•"/>
              <a:tabLst>
                <a:tab pos="289560" algn="l"/>
              </a:tabLst>
            </a:pPr>
            <a:r>
              <a:rPr sz="3360" spc="-48" dirty="0">
                <a:latin typeface="Gill Sans MT"/>
                <a:cs typeface="Gill Sans MT"/>
              </a:rPr>
              <a:t>Build</a:t>
            </a:r>
            <a:r>
              <a:rPr sz="3360" spc="-126" dirty="0">
                <a:latin typeface="Gill Sans MT"/>
                <a:cs typeface="Gill Sans MT"/>
              </a:rPr>
              <a:t> </a:t>
            </a:r>
            <a:r>
              <a:rPr sz="3360" spc="-72" dirty="0">
                <a:latin typeface="Gill Sans MT"/>
                <a:cs typeface="Gill Sans MT"/>
              </a:rPr>
              <a:t>instructions</a:t>
            </a:r>
            <a:r>
              <a:rPr sz="3360" spc="-126" dirty="0">
                <a:latin typeface="Gill Sans MT"/>
                <a:cs typeface="Gill Sans MT"/>
              </a:rPr>
              <a:t> </a:t>
            </a:r>
            <a:r>
              <a:rPr sz="3360" dirty="0">
                <a:latin typeface="Gill Sans MT"/>
                <a:cs typeface="Gill Sans MT"/>
              </a:rPr>
              <a:t>can</a:t>
            </a:r>
            <a:r>
              <a:rPr sz="3360" spc="-114" dirty="0">
                <a:latin typeface="Gill Sans MT"/>
                <a:cs typeface="Gill Sans MT"/>
              </a:rPr>
              <a:t> </a:t>
            </a:r>
            <a:r>
              <a:rPr sz="3360" dirty="0">
                <a:latin typeface="Gill Sans MT"/>
                <a:cs typeface="Gill Sans MT"/>
              </a:rPr>
              <a:t>be</a:t>
            </a:r>
            <a:r>
              <a:rPr sz="3360" spc="-126" dirty="0">
                <a:latin typeface="Gill Sans MT"/>
                <a:cs typeface="Gill Sans MT"/>
              </a:rPr>
              <a:t> </a:t>
            </a:r>
            <a:r>
              <a:rPr sz="3360" spc="-12" dirty="0">
                <a:latin typeface="Gill Sans MT"/>
                <a:cs typeface="Gill Sans MT"/>
              </a:rPr>
              <a:t>defined</a:t>
            </a:r>
            <a:r>
              <a:rPr sz="3360" spc="-120" dirty="0">
                <a:latin typeface="Gill Sans MT"/>
                <a:cs typeface="Gill Sans MT"/>
              </a:rPr>
              <a:t> </a:t>
            </a:r>
            <a:r>
              <a:rPr sz="3360" dirty="0">
                <a:latin typeface="Gill Sans MT"/>
                <a:cs typeface="Gill Sans MT"/>
              </a:rPr>
              <a:t>in</a:t>
            </a:r>
            <a:r>
              <a:rPr sz="3360" spc="-120" dirty="0">
                <a:latin typeface="Gill Sans MT"/>
                <a:cs typeface="Gill Sans MT"/>
              </a:rPr>
              <a:t> </a:t>
            </a:r>
            <a:r>
              <a:rPr sz="3360" dirty="0">
                <a:latin typeface="Gill Sans MT"/>
                <a:cs typeface="Gill Sans MT"/>
              </a:rPr>
              <a:t>code</a:t>
            </a:r>
            <a:r>
              <a:rPr sz="3360" spc="-126" dirty="0">
                <a:latin typeface="Gill Sans MT"/>
                <a:cs typeface="Gill Sans MT"/>
              </a:rPr>
              <a:t> </a:t>
            </a:r>
            <a:r>
              <a:rPr sz="3360" spc="-42" dirty="0">
                <a:latin typeface="Gill Sans MT"/>
                <a:cs typeface="Gill Sans MT"/>
              </a:rPr>
              <a:t>(buildspec.yml</a:t>
            </a:r>
            <a:r>
              <a:rPr sz="3360" spc="-126" dirty="0">
                <a:latin typeface="Gill Sans MT"/>
                <a:cs typeface="Gill Sans MT"/>
              </a:rPr>
              <a:t> </a:t>
            </a:r>
            <a:r>
              <a:rPr sz="3360" spc="-12" dirty="0">
                <a:latin typeface="Gill Sans MT"/>
                <a:cs typeface="Gill Sans MT"/>
              </a:rPr>
              <a:t>file)</a:t>
            </a:r>
            <a:endParaRPr sz="3360">
              <a:latin typeface="Gill Sans MT"/>
              <a:cs typeface="Gill Sans MT"/>
            </a:endParaRPr>
          </a:p>
          <a:p>
            <a:pPr marL="289560" indent="-274320">
              <a:spcBef>
                <a:spcPts val="894"/>
              </a:spcBef>
              <a:buFont typeface="Arial"/>
              <a:buChar char="•"/>
              <a:tabLst>
                <a:tab pos="289560" algn="l"/>
              </a:tabLst>
            </a:pPr>
            <a:r>
              <a:rPr sz="3360" spc="-12" dirty="0">
                <a:latin typeface="Gill Sans MT"/>
                <a:cs typeface="Gill Sans MT"/>
              </a:rPr>
              <a:t>Output</a:t>
            </a:r>
            <a:r>
              <a:rPr sz="3360" spc="-222" dirty="0">
                <a:latin typeface="Gill Sans MT"/>
                <a:cs typeface="Gill Sans MT"/>
              </a:rPr>
              <a:t> </a:t>
            </a:r>
            <a:r>
              <a:rPr sz="3360" spc="-12" dirty="0">
                <a:latin typeface="Gill Sans MT"/>
                <a:cs typeface="Gill Sans MT"/>
              </a:rPr>
              <a:t>logs</a:t>
            </a:r>
            <a:r>
              <a:rPr sz="3360" spc="-222" dirty="0">
                <a:latin typeface="Gill Sans MT"/>
                <a:cs typeface="Gill Sans MT"/>
              </a:rPr>
              <a:t> </a:t>
            </a:r>
            <a:r>
              <a:rPr sz="3360" spc="-72" dirty="0">
                <a:latin typeface="Gill Sans MT"/>
                <a:cs typeface="Gill Sans MT"/>
              </a:rPr>
              <a:t>to</a:t>
            </a:r>
            <a:r>
              <a:rPr sz="3360" spc="-216" dirty="0">
                <a:latin typeface="Gill Sans MT"/>
                <a:cs typeface="Gill Sans MT"/>
              </a:rPr>
              <a:t> </a:t>
            </a:r>
            <a:r>
              <a:rPr sz="3360" dirty="0">
                <a:latin typeface="Gill Sans MT"/>
                <a:cs typeface="Gill Sans MT"/>
              </a:rPr>
              <a:t>Amazon</a:t>
            </a:r>
            <a:r>
              <a:rPr sz="3360" spc="-150" dirty="0">
                <a:latin typeface="Gill Sans MT"/>
                <a:cs typeface="Gill Sans MT"/>
              </a:rPr>
              <a:t> </a:t>
            </a:r>
            <a:r>
              <a:rPr sz="3360" dirty="0">
                <a:latin typeface="Gill Sans MT"/>
                <a:cs typeface="Gill Sans MT"/>
              </a:rPr>
              <a:t>S3</a:t>
            </a:r>
            <a:r>
              <a:rPr sz="3360" spc="-132" dirty="0">
                <a:latin typeface="Gill Sans MT"/>
                <a:cs typeface="Gill Sans MT"/>
              </a:rPr>
              <a:t> </a:t>
            </a:r>
            <a:r>
              <a:rPr sz="3360" spc="-48" dirty="0">
                <a:latin typeface="Gill Sans MT"/>
                <a:cs typeface="Gill Sans MT"/>
              </a:rPr>
              <a:t>&amp;</a:t>
            </a:r>
            <a:r>
              <a:rPr sz="3360" spc="-204" dirty="0">
                <a:latin typeface="Gill Sans MT"/>
                <a:cs typeface="Gill Sans MT"/>
              </a:rPr>
              <a:t> </a:t>
            </a:r>
            <a:r>
              <a:rPr sz="3360" dirty="0">
                <a:latin typeface="Gill Sans MT"/>
                <a:cs typeface="Gill Sans MT"/>
              </a:rPr>
              <a:t>AWS</a:t>
            </a:r>
            <a:r>
              <a:rPr sz="3360" spc="-126" dirty="0">
                <a:latin typeface="Gill Sans MT"/>
                <a:cs typeface="Gill Sans MT"/>
              </a:rPr>
              <a:t> </a:t>
            </a:r>
            <a:r>
              <a:rPr sz="3360" spc="-60" dirty="0">
                <a:latin typeface="Gill Sans MT"/>
                <a:cs typeface="Gill Sans MT"/>
              </a:rPr>
              <a:t>CloudWatch</a:t>
            </a:r>
            <a:r>
              <a:rPr sz="3360" spc="-132" dirty="0">
                <a:latin typeface="Gill Sans MT"/>
                <a:cs typeface="Gill Sans MT"/>
              </a:rPr>
              <a:t> </a:t>
            </a:r>
            <a:r>
              <a:rPr sz="3360" spc="-24" dirty="0">
                <a:latin typeface="Gill Sans MT"/>
                <a:cs typeface="Gill Sans MT"/>
              </a:rPr>
              <a:t>Logs</a:t>
            </a:r>
            <a:endParaRPr sz="3360">
              <a:latin typeface="Gill Sans MT"/>
              <a:cs typeface="Gill Sans MT"/>
            </a:endParaRPr>
          </a:p>
          <a:p>
            <a:pPr marL="289560" indent="-274320">
              <a:spcBef>
                <a:spcPts val="774"/>
              </a:spcBef>
              <a:buFont typeface="Arial"/>
              <a:buChar char="•"/>
              <a:tabLst>
                <a:tab pos="289560" algn="l"/>
              </a:tabLst>
            </a:pPr>
            <a:r>
              <a:rPr sz="3360" spc="-66" dirty="0">
                <a:latin typeface="Gill Sans MT"/>
                <a:cs typeface="Gill Sans MT"/>
              </a:rPr>
              <a:t>Metrics</a:t>
            </a:r>
            <a:r>
              <a:rPr sz="3360" spc="-126" dirty="0">
                <a:latin typeface="Gill Sans MT"/>
                <a:cs typeface="Gill Sans MT"/>
              </a:rPr>
              <a:t> </a:t>
            </a:r>
            <a:r>
              <a:rPr sz="3360" dirty="0">
                <a:latin typeface="Gill Sans MT"/>
                <a:cs typeface="Gill Sans MT"/>
              </a:rPr>
              <a:t>to</a:t>
            </a:r>
            <a:r>
              <a:rPr sz="3360" spc="-126" dirty="0">
                <a:latin typeface="Gill Sans MT"/>
                <a:cs typeface="Gill Sans MT"/>
              </a:rPr>
              <a:t> </a:t>
            </a:r>
            <a:r>
              <a:rPr sz="3360" spc="-66" dirty="0">
                <a:latin typeface="Gill Sans MT"/>
                <a:cs typeface="Gill Sans MT"/>
              </a:rPr>
              <a:t>monitor</a:t>
            </a:r>
            <a:r>
              <a:rPr sz="3360" spc="-114" dirty="0">
                <a:latin typeface="Gill Sans MT"/>
                <a:cs typeface="Gill Sans MT"/>
              </a:rPr>
              <a:t> </a:t>
            </a:r>
            <a:r>
              <a:rPr sz="3360" spc="-48" dirty="0">
                <a:latin typeface="Gill Sans MT"/>
                <a:cs typeface="Gill Sans MT"/>
              </a:rPr>
              <a:t>CodeBuild</a:t>
            </a:r>
            <a:r>
              <a:rPr sz="3360" spc="-126" dirty="0">
                <a:latin typeface="Gill Sans MT"/>
                <a:cs typeface="Gill Sans MT"/>
              </a:rPr>
              <a:t> </a:t>
            </a:r>
            <a:r>
              <a:rPr sz="3360" spc="-12" dirty="0">
                <a:latin typeface="Gill Sans MT"/>
                <a:cs typeface="Gill Sans MT"/>
              </a:rPr>
              <a:t>statistics</a:t>
            </a:r>
            <a:endParaRPr sz="3360">
              <a:latin typeface="Gill Sans MT"/>
              <a:cs typeface="Gill Sans MT"/>
            </a:endParaRPr>
          </a:p>
          <a:p>
            <a:pPr marL="289560" indent="-274320">
              <a:spcBef>
                <a:spcPts val="750"/>
              </a:spcBef>
              <a:buFont typeface="Arial"/>
              <a:buChar char="•"/>
              <a:tabLst>
                <a:tab pos="289560" algn="l"/>
              </a:tabLst>
            </a:pPr>
            <a:r>
              <a:rPr sz="3360" dirty="0">
                <a:latin typeface="Gill Sans MT"/>
                <a:cs typeface="Gill Sans MT"/>
              </a:rPr>
              <a:t>Use</a:t>
            </a:r>
            <a:r>
              <a:rPr sz="3360" spc="-162" dirty="0">
                <a:latin typeface="Gill Sans MT"/>
                <a:cs typeface="Gill Sans MT"/>
              </a:rPr>
              <a:t> </a:t>
            </a:r>
            <a:r>
              <a:rPr sz="3360" spc="-60" dirty="0">
                <a:latin typeface="Gill Sans MT"/>
                <a:cs typeface="Gill Sans MT"/>
              </a:rPr>
              <a:t>CloudWatch</a:t>
            </a:r>
            <a:r>
              <a:rPr sz="3360" spc="-150" dirty="0">
                <a:latin typeface="Gill Sans MT"/>
                <a:cs typeface="Gill Sans MT"/>
              </a:rPr>
              <a:t> </a:t>
            </a:r>
            <a:r>
              <a:rPr sz="3360" spc="-36" dirty="0">
                <a:latin typeface="Gill Sans MT"/>
                <a:cs typeface="Gill Sans MT"/>
              </a:rPr>
              <a:t>Events</a:t>
            </a:r>
            <a:r>
              <a:rPr sz="3360" spc="-162" dirty="0">
                <a:latin typeface="Gill Sans MT"/>
                <a:cs typeface="Gill Sans MT"/>
              </a:rPr>
              <a:t> </a:t>
            </a:r>
            <a:r>
              <a:rPr sz="3360" dirty="0">
                <a:latin typeface="Gill Sans MT"/>
                <a:cs typeface="Gill Sans MT"/>
              </a:rPr>
              <a:t>to</a:t>
            </a:r>
            <a:r>
              <a:rPr sz="3360" spc="-156" dirty="0">
                <a:latin typeface="Gill Sans MT"/>
                <a:cs typeface="Gill Sans MT"/>
              </a:rPr>
              <a:t> </a:t>
            </a:r>
            <a:r>
              <a:rPr sz="3360" spc="-30" dirty="0">
                <a:latin typeface="Gill Sans MT"/>
                <a:cs typeface="Gill Sans MT"/>
              </a:rPr>
              <a:t>detect</a:t>
            </a:r>
            <a:r>
              <a:rPr sz="3360" spc="-156" dirty="0">
                <a:latin typeface="Gill Sans MT"/>
                <a:cs typeface="Gill Sans MT"/>
              </a:rPr>
              <a:t> </a:t>
            </a:r>
            <a:r>
              <a:rPr sz="3360" spc="-12" dirty="0">
                <a:latin typeface="Gill Sans MT"/>
                <a:cs typeface="Gill Sans MT"/>
              </a:rPr>
              <a:t>failed</a:t>
            </a:r>
            <a:r>
              <a:rPr sz="3360" spc="-162" dirty="0">
                <a:latin typeface="Gill Sans MT"/>
                <a:cs typeface="Gill Sans MT"/>
              </a:rPr>
              <a:t> </a:t>
            </a:r>
            <a:r>
              <a:rPr sz="3360" spc="-36" dirty="0">
                <a:latin typeface="Gill Sans MT"/>
                <a:cs typeface="Gill Sans MT"/>
              </a:rPr>
              <a:t>builds</a:t>
            </a:r>
            <a:r>
              <a:rPr sz="3360" spc="-162" dirty="0">
                <a:latin typeface="Gill Sans MT"/>
                <a:cs typeface="Gill Sans MT"/>
              </a:rPr>
              <a:t> </a:t>
            </a:r>
            <a:r>
              <a:rPr sz="3360" dirty="0">
                <a:latin typeface="Gill Sans MT"/>
                <a:cs typeface="Gill Sans MT"/>
              </a:rPr>
              <a:t>and</a:t>
            </a:r>
            <a:r>
              <a:rPr sz="3360" spc="-150" dirty="0">
                <a:latin typeface="Gill Sans MT"/>
                <a:cs typeface="Gill Sans MT"/>
              </a:rPr>
              <a:t> </a:t>
            </a:r>
            <a:r>
              <a:rPr sz="3360" spc="-72" dirty="0">
                <a:latin typeface="Gill Sans MT"/>
                <a:cs typeface="Gill Sans MT"/>
              </a:rPr>
              <a:t>trigger</a:t>
            </a:r>
            <a:r>
              <a:rPr sz="3360" spc="-156" dirty="0">
                <a:latin typeface="Gill Sans MT"/>
                <a:cs typeface="Gill Sans MT"/>
              </a:rPr>
              <a:t> </a:t>
            </a:r>
            <a:r>
              <a:rPr sz="3360" spc="-42" dirty="0">
                <a:latin typeface="Gill Sans MT"/>
                <a:cs typeface="Gill Sans MT"/>
              </a:rPr>
              <a:t>notifications</a:t>
            </a:r>
            <a:endParaRPr sz="336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Use</a:t>
            </a:r>
            <a:r>
              <a:rPr sz="3360" spc="-234" dirty="0">
                <a:latin typeface="Gill Sans MT"/>
                <a:cs typeface="Gill Sans MT"/>
              </a:rPr>
              <a:t> </a:t>
            </a:r>
            <a:r>
              <a:rPr sz="3360" spc="-84" dirty="0">
                <a:latin typeface="Gill Sans MT"/>
                <a:cs typeface="Gill Sans MT"/>
              </a:rPr>
              <a:t>CloudWatch</a:t>
            </a:r>
            <a:r>
              <a:rPr sz="3360" spc="-204" dirty="0">
                <a:latin typeface="Gill Sans MT"/>
                <a:cs typeface="Gill Sans MT"/>
              </a:rPr>
              <a:t> </a:t>
            </a:r>
            <a:r>
              <a:rPr sz="3360" spc="-30" dirty="0">
                <a:latin typeface="Gill Sans MT"/>
                <a:cs typeface="Gill Sans MT"/>
              </a:rPr>
              <a:t>Alarms</a:t>
            </a:r>
            <a:r>
              <a:rPr sz="3360" spc="-204" dirty="0">
                <a:latin typeface="Gill Sans MT"/>
                <a:cs typeface="Gill Sans MT"/>
              </a:rPr>
              <a:t> </a:t>
            </a:r>
            <a:r>
              <a:rPr sz="3360" dirty="0">
                <a:latin typeface="Gill Sans MT"/>
                <a:cs typeface="Gill Sans MT"/>
              </a:rPr>
              <a:t>to</a:t>
            </a:r>
            <a:r>
              <a:rPr sz="3360" spc="-168" dirty="0">
                <a:latin typeface="Gill Sans MT"/>
                <a:cs typeface="Gill Sans MT"/>
              </a:rPr>
              <a:t> </a:t>
            </a:r>
            <a:r>
              <a:rPr sz="3360" spc="-42" dirty="0">
                <a:latin typeface="Gill Sans MT"/>
                <a:cs typeface="Gill Sans MT"/>
              </a:rPr>
              <a:t>notify</a:t>
            </a:r>
            <a:r>
              <a:rPr sz="3360" spc="-120" dirty="0">
                <a:latin typeface="Gill Sans MT"/>
                <a:cs typeface="Gill Sans MT"/>
              </a:rPr>
              <a:t> </a:t>
            </a:r>
            <a:r>
              <a:rPr sz="3360" dirty="0">
                <a:latin typeface="Gill Sans MT"/>
                <a:cs typeface="Gill Sans MT"/>
              </a:rPr>
              <a:t>if</a:t>
            </a:r>
            <a:r>
              <a:rPr sz="3360" spc="-120" dirty="0">
                <a:latin typeface="Gill Sans MT"/>
                <a:cs typeface="Gill Sans MT"/>
              </a:rPr>
              <a:t> </a:t>
            </a:r>
            <a:r>
              <a:rPr sz="3360" dirty="0">
                <a:latin typeface="Gill Sans MT"/>
                <a:cs typeface="Gill Sans MT"/>
              </a:rPr>
              <a:t>you</a:t>
            </a:r>
            <a:r>
              <a:rPr sz="3360" spc="-108" dirty="0">
                <a:latin typeface="Gill Sans MT"/>
                <a:cs typeface="Gill Sans MT"/>
              </a:rPr>
              <a:t> </a:t>
            </a:r>
            <a:r>
              <a:rPr sz="3360" spc="-12" dirty="0">
                <a:latin typeface="Gill Sans MT"/>
                <a:cs typeface="Gill Sans MT"/>
              </a:rPr>
              <a:t>need</a:t>
            </a:r>
            <a:r>
              <a:rPr sz="3360" spc="-348" dirty="0">
                <a:latin typeface="Gill Sans MT"/>
                <a:cs typeface="Gill Sans MT"/>
              </a:rPr>
              <a:t> </a:t>
            </a:r>
            <a:r>
              <a:rPr sz="3360" spc="-96" dirty="0">
                <a:latin typeface="Gill Sans MT"/>
                <a:cs typeface="Gill Sans MT"/>
              </a:rPr>
              <a:t>“thresholds”</a:t>
            </a:r>
            <a:r>
              <a:rPr sz="3360" spc="-270" dirty="0">
                <a:latin typeface="Gill Sans MT"/>
                <a:cs typeface="Gill Sans MT"/>
              </a:rPr>
              <a:t> </a:t>
            </a:r>
            <a:r>
              <a:rPr sz="3360" spc="-54" dirty="0">
                <a:latin typeface="Gill Sans MT"/>
                <a:cs typeface="Gill Sans MT"/>
              </a:rPr>
              <a:t>for</a:t>
            </a:r>
            <a:r>
              <a:rPr sz="3360" spc="-114" dirty="0">
                <a:latin typeface="Gill Sans MT"/>
                <a:cs typeface="Gill Sans MT"/>
              </a:rPr>
              <a:t> </a:t>
            </a:r>
            <a:r>
              <a:rPr sz="3360" spc="-12" dirty="0">
                <a:latin typeface="Gill Sans MT"/>
                <a:cs typeface="Gill Sans MT"/>
              </a:rPr>
              <a:t>failures</a:t>
            </a:r>
            <a:endParaRPr sz="3360">
              <a:latin typeface="Gill Sans MT"/>
              <a:cs typeface="Gill Sans MT"/>
            </a:endParaRPr>
          </a:p>
          <a:p>
            <a:pPr marL="289560" indent="-274320">
              <a:spcBef>
                <a:spcPts val="894"/>
              </a:spcBef>
              <a:buFont typeface="Arial"/>
              <a:buChar char="•"/>
              <a:tabLst>
                <a:tab pos="289560" algn="l"/>
              </a:tabLst>
            </a:pPr>
            <a:r>
              <a:rPr sz="3360" spc="-60" dirty="0">
                <a:latin typeface="Gill Sans MT"/>
                <a:cs typeface="Gill Sans MT"/>
              </a:rPr>
              <a:t>CloudWatch</a:t>
            </a:r>
            <a:r>
              <a:rPr sz="3360" spc="-162" dirty="0">
                <a:latin typeface="Gill Sans MT"/>
                <a:cs typeface="Gill Sans MT"/>
              </a:rPr>
              <a:t> </a:t>
            </a:r>
            <a:r>
              <a:rPr sz="3360" spc="-36" dirty="0">
                <a:latin typeface="Gill Sans MT"/>
                <a:cs typeface="Gill Sans MT"/>
              </a:rPr>
              <a:t>Events</a:t>
            </a:r>
            <a:r>
              <a:rPr sz="3360" spc="-114"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AWS</a:t>
            </a:r>
            <a:r>
              <a:rPr sz="3360" spc="-114" dirty="0">
                <a:latin typeface="Gill Sans MT"/>
                <a:cs typeface="Gill Sans MT"/>
              </a:rPr>
              <a:t> </a:t>
            </a:r>
            <a:r>
              <a:rPr sz="3360" dirty="0">
                <a:latin typeface="Gill Sans MT"/>
                <a:cs typeface="Gill Sans MT"/>
              </a:rPr>
              <a:t>Lambda</a:t>
            </a:r>
            <a:r>
              <a:rPr sz="3360" spc="-102" dirty="0">
                <a:latin typeface="Gill Sans MT"/>
                <a:cs typeface="Gill Sans MT"/>
              </a:rPr>
              <a:t> </a:t>
            </a:r>
            <a:r>
              <a:rPr sz="3360" dirty="0">
                <a:latin typeface="Gill Sans MT"/>
                <a:cs typeface="Gill Sans MT"/>
              </a:rPr>
              <a:t>as</a:t>
            </a:r>
            <a:r>
              <a:rPr sz="3360" spc="-114" dirty="0">
                <a:latin typeface="Gill Sans MT"/>
                <a:cs typeface="Gill Sans MT"/>
              </a:rPr>
              <a:t> </a:t>
            </a:r>
            <a:r>
              <a:rPr sz="3360" dirty="0">
                <a:latin typeface="Gill Sans MT"/>
                <a:cs typeface="Gill Sans MT"/>
              </a:rPr>
              <a:t>a</a:t>
            </a:r>
            <a:r>
              <a:rPr sz="3360" spc="-108" dirty="0">
                <a:latin typeface="Gill Sans MT"/>
                <a:cs typeface="Gill Sans MT"/>
              </a:rPr>
              <a:t> </a:t>
            </a:r>
            <a:r>
              <a:rPr sz="3360" spc="-24" dirty="0">
                <a:latin typeface="Gill Sans MT"/>
                <a:cs typeface="Gill Sans MT"/>
              </a:rPr>
              <a:t>Glue</a:t>
            </a:r>
            <a:endParaRPr sz="3360">
              <a:latin typeface="Gill Sans MT"/>
              <a:cs typeface="Gill Sans MT"/>
            </a:endParaRPr>
          </a:p>
          <a:p>
            <a:pPr marL="289560" indent="-274320">
              <a:spcBef>
                <a:spcPts val="744"/>
              </a:spcBef>
              <a:buFont typeface="Arial"/>
              <a:buChar char="•"/>
              <a:tabLst>
                <a:tab pos="289560" algn="l"/>
              </a:tabLst>
            </a:pPr>
            <a:r>
              <a:rPr sz="3360" dirty="0">
                <a:latin typeface="Gill Sans MT"/>
                <a:cs typeface="Gill Sans MT"/>
              </a:rPr>
              <a:t>SNS</a:t>
            </a:r>
            <a:r>
              <a:rPr sz="3360" spc="12" dirty="0">
                <a:latin typeface="Gill Sans MT"/>
                <a:cs typeface="Gill Sans MT"/>
              </a:rPr>
              <a:t> </a:t>
            </a:r>
            <a:r>
              <a:rPr sz="3360" spc="-12" dirty="0">
                <a:latin typeface="Gill Sans MT"/>
                <a:cs typeface="Gill Sans MT"/>
              </a:rPr>
              <a:t>notifications</a:t>
            </a:r>
            <a:endParaRPr sz="3360">
              <a:latin typeface="Gill Sans MT"/>
              <a:cs typeface="Gill Sans MT"/>
            </a:endParaRPr>
          </a:p>
        </p:txBody>
      </p:sp>
      <p:pic>
        <p:nvPicPr>
          <p:cNvPr id="5" name="object 5"/>
          <p:cNvPicPr/>
          <p:nvPr/>
        </p:nvPicPr>
        <p:blipFill>
          <a:blip r:embed="rId2" cstate="print"/>
          <a:stretch>
            <a:fillRect/>
          </a:stretch>
        </p:blipFill>
        <p:spPr>
          <a:xfrm>
            <a:off x="12301084" y="598602"/>
            <a:ext cx="1323474" cy="1595956"/>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AWS</a:t>
            </a:r>
            <a:r>
              <a:rPr spc="-330" dirty="0">
                <a:solidFill>
                  <a:schemeClr val="tx1"/>
                </a:solidFill>
              </a:rPr>
              <a:t> </a:t>
            </a:r>
            <a:r>
              <a:rPr spc="-60" dirty="0">
                <a:solidFill>
                  <a:schemeClr val="tx1"/>
                </a:solidFill>
              </a:rPr>
              <a:t>CodeDeploy</a:t>
            </a:r>
          </a:p>
        </p:txBody>
      </p:sp>
      <p:sp>
        <p:nvSpPr>
          <p:cNvPr id="5" name="object 5"/>
          <p:cNvSpPr txBox="1"/>
          <p:nvPr/>
        </p:nvSpPr>
        <p:spPr>
          <a:xfrm>
            <a:off x="1100327" y="1697735"/>
            <a:ext cx="5914644" cy="4565737"/>
          </a:xfrm>
          <a:prstGeom prst="rect">
            <a:avLst/>
          </a:prstGeom>
        </p:spPr>
        <p:txBody>
          <a:bodyPr vert="horz" wrap="square" lIns="0" tIns="60960" rIns="0" bIns="0" rtlCol="0">
            <a:spAutoFit/>
          </a:bodyPr>
          <a:lstStyle/>
          <a:p>
            <a:pPr marL="289560" marR="51816" indent="-274320">
              <a:lnSpc>
                <a:spcPct val="91100"/>
              </a:lnSpc>
              <a:spcBef>
                <a:spcPts val="480"/>
              </a:spcBef>
              <a:buFont typeface="Arial"/>
              <a:buChar char="•"/>
              <a:tabLst>
                <a:tab pos="289560" algn="l"/>
              </a:tabLst>
            </a:pPr>
            <a:r>
              <a:rPr sz="3360" spc="-66" dirty="0">
                <a:latin typeface="Gill Sans MT"/>
                <a:cs typeface="Gill Sans MT"/>
              </a:rPr>
              <a:t>We</a:t>
            </a:r>
            <a:r>
              <a:rPr sz="3360" spc="-168" dirty="0">
                <a:latin typeface="Gill Sans MT"/>
                <a:cs typeface="Gill Sans MT"/>
              </a:rPr>
              <a:t> </a:t>
            </a:r>
            <a:r>
              <a:rPr sz="3360" dirty="0">
                <a:latin typeface="Gill Sans MT"/>
                <a:cs typeface="Gill Sans MT"/>
              </a:rPr>
              <a:t>want</a:t>
            </a:r>
            <a:r>
              <a:rPr sz="3360" spc="-180" dirty="0">
                <a:latin typeface="Gill Sans MT"/>
                <a:cs typeface="Gill Sans MT"/>
              </a:rPr>
              <a:t> </a:t>
            </a:r>
            <a:r>
              <a:rPr sz="3360" dirty="0">
                <a:latin typeface="Gill Sans MT"/>
                <a:cs typeface="Gill Sans MT"/>
              </a:rPr>
              <a:t>to</a:t>
            </a:r>
            <a:r>
              <a:rPr sz="3360" spc="-174" dirty="0">
                <a:latin typeface="Gill Sans MT"/>
                <a:cs typeface="Gill Sans MT"/>
              </a:rPr>
              <a:t> </a:t>
            </a:r>
            <a:r>
              <a:rPr sz="3360" spc="-24" dirty="0">
                <a:latin typeface="Gill Sans MT"/>
                <a:cs typeface="Gill Sans MT"/>
              </a:rPr>
              <a:t>deploy</a:t>
            </a:r>
            <a:r>
              <a:rPr sz="3360" spc="-174" dirty="0">
                <a:latin typeface="Gill Sans MT"/>
                <a:cs typeface="Gill Sans MT"/>
              </a:rPr>
              <a:t> </a:t>
            </a:r>
            <a:r>
              <a:rPr sz="3360" spc="-30" dirty="0">
                <a:latin typeface="Gill Sans MT"/>
                <a:cs typeface="Gill Sans MT"/>
              </a:rPr>
              <a:t>our </a:t>
            </a:r>
            <a:r>
              <a:rPr sz="3360" spc="-42" dirty="0">
                <a:latin typeface="Gill Sans MT"/>
                <a:cs typeface="Gill Sans MT"/>
              </a:rPr>
              <a:t>application</a:t>
            </a:r>
            <a:r>
              <a:rPr sz="3360" spc="-120" dirty="0">
                <a:latin typeface="Gill Sans MT"/>
                <a:cs typeface="Gill Sans MT"/>
              </a:rPr>
              <a:t> </a:t>
            </a:r>
            <a:r>
              <a:rPr sz="3360" spc="-60" dirty="0">
                <a:latin typeface="Gill Sans MT"/>
                <a:cs typeface="Gill Sans MT"/>
              </a:rPr>
              <a:t>automatically</a:t>
            </a:r>
            <a:r>
              <a:rPr sz="3360" spc="-120" dirty="0">
                <a:latin typeface="Gill Sans MT"/>
                <a:cs typeface="Gill Sans MT"/>
              </a:rPr>
              <a:t> </a:t>
            </a:r>
            <a:r>
              <a:rPr sz="3360" dirty="0">
                <a:latin typeface="Gill Sans MT"/>
                <a:cs typeface="Gill Sans MT"/>
              </a:rPr>
              <a:t>to</a:t>
            </a:r>
            <a:r>
              <a:rPr sz="3360" spc="-120" dirty="0">
                <a:latin typeface="Gill Sans MT"/>
                <a:cs typeface="Gill Sans MT"/>
              </a:rPr>
              <a:t> </a:t>
            </a:r>
            <a:r>
              <a:rPr sz="3360" spc="-24" dirty="0">
                <a:latin typeface="Gill Sans MT"/>
                <a:cs typeface="Gill Sans MT"/>
              </a:rPr>
              <a:t>many </a:t>
            </a:r>
            <a:r>
              <a:rPr sz="3360" dirty="0">
                <a:latin typeface="Gill Sans MT"/>
                <a:cs typeface="Gill Sans MT"/>
              </a:rPr>
              <a:t>EC2</a:t>
            </a:r>
            <a:r>
              <a:rPr sz="3360" spc="-156" dirty="0">
                <a:latin typeface="Gill Sans MT"/>
                <a:cs typeface="Gill Sans MT"/>
              </a:rPr>
              <a:t> </a:t>
            </a:r>
            <a:r>
              <a:rPr sz="3360" spc="-12" dirty="0">
                <a:latin typeface="Gill Sans MT"/>
                <a:cs typeface="Gill Sans MT"/>
              </a:rPr>
              <a:t>instances</a:t>
            </a:r>
            <a:endParaRPr sz="3360">
              <a:latin typeface="Gill Sans MT"/>
              <a:cs typeface="Gill Sans MT"/>
            </a:endParaRPr>
          </a:p>
          <a:p>
            <a:pPr marL="289560" marR="71628" indent="-274320">
              <a:lnSpc>
                <a:spcPct val="90200"/>
              </a:lnSpc>
              <a:spcBef>
                <a:spcPts val="1140"/>
              </a:spcBef>
              <a:buFont typeface="Arial"/>
              <a:buChar char="•"/>
              <a:tabLst>
                <a:tab pos="289560" algn="l"/>
              </a:tabLst>
            </a:pPr>
            <a:r>
              <a:rPr sz="3360" spc="-48" dirty="0">
                <a:latin typeface="Gill Sans MT"/>
                <a:cs typeface="Gill Sans MT"/>
              </a:rPr>
              <a:t>There</a:t>
            </a:r>
            <a:r>
              <a:rPr sz="3360" spc="-186" dirty="0">
                <a:latin typeface="Gill Sans MT"/>
                <a:cs typeface="Gill Sans MT"/>
              </a:rPr>
              <a:t> </a:t>
            </a:r>
            <a:r>
              <a:rPr sz="3360" dirty="0">
                <a:latin typeface="Gill Sans MT"/>
                <a:cs typeface="Gill Sans MT"/>
              </a:rPr>
              <a:t>are</a:t>
            </a:r>
            <a:r>
              <a:rPr sz="3360" spc="-186" dirty="0">
                <a:latin typeface="Gill Sans MT"/>
                <a:cs typeface="Gill Sans MT"/>
              </a:rPr>
              <a:t> </a:t>
            </a:r>
            <a:r>
              <a:rPr sz="3360" spc="-48" dirty="0">
                <a:latin typeface="Gill Sans MT"/>
                <a:cs typeface="Gill Sans MT"/>
              </a:rPr>
              <a:t>several</a:t>
            </a:r>
            <a:r>
              <a:rPr sz="3360" spc="-186" dirty="0">
                <a:latin typeface="Gill Sans MT"/>
                <a:cs typeface="Gill Sans MT"/>
              </a:rPr>
              <a:t> </a:t>
            </a:r>
            <a:r>
              <a:rPr sz="3360" spc="-30" dirty="0">
                <a:latin typeface="Gill Sans MT"/>
                <a:cs typeface="Gill Sans MT"/>
              </a:rPr>
              <a:t>ways</a:t>
            </a:r>
            <a:r>
              <a:rPr sz="3360" spc="-186" dirty="0">
                <a:latin typeface="Gill Sans MT"/>
                <a:cs typeface="Gill Sans MT"/>
              </a:rPr>
              <a:t> </a:t>
            </a:r>
            <a:r>
              <a:rPr sz="3360" dirty="0">
                <a:latin typeface="Gill Sans MT"/>
                <a:cs typeface="Gill Sans MT"/>
              </a:rPr>
              <a:t>to</a:t>
            </a:r>
            <a:r>
              <a:rPr sz="3360" spc="-186" dirty="0">
                <a:latin typeface="Gill Sans MT"/>
                <a:cs typeface="Gill Sans MT"/>
              </a:rPr>
              <a:t> </a:t>
            </a:r>
            <a:r>
              <a:rPr sz="3360" spc="-12" dirty="0">
                <a:latin typeface="Gill Sans MT"/>
                <a:cs typeface="Gill Sans MT"/>
              </a:rPr>
              <a:t>handle </a:t>
            </a:r>
            <a:r>
              <a:rPr sz="3360" spc="-42" dirty="0">
                <a:latin typeface="Gill Sans MT"/>
                <a:cs typeface="Gill Sans MT"/>
              </a:rPr>
              <a:t>deployments</a:t>
            </a:r>
            <a:r>
              <a:rPr sz="3360" spc="-132" dirty="0">
                <a:latin typeface="Gill Sans MT"/>
                <a:cs typeface="Gill Sans MT"/>
              </a:rPr>
              <a:t> </a:t>
            </a:r>
            <a:r>
              <a:rPr sz="3360" spc="-24" dirty="0">
                <a:latin typeface="Gill Sans MT"/>
                <a:cs typeface="Gill Sans MT"/>
              </a:rPr>
              <a:t>using</a:t>
            </a:r>
            <a:r>
              <a:rPr sz="3360" spc="-126" dirty="0">
                <a:latin typeface="Gill Sans MT"/>
                <a:cs typeface="Gill Sans MT"/>
              </a:rPr>
              <a:t> </a:t>
            </a:r>
            <a:r>
              <a:rPr sz="3360" dirty="0">
                <a:latin typeface="Gill Sans MT"/>
                <a:cs typeface="Gill Sans MT"/>
              </a:rPr>
              <a:t>open</a:t>
            </a:r>
            <a:r>
              <a:rPr sz="3360" spc="-120" dirty="0">
                <a:latin typeface="Gill Sans MT"/>
                <a:cs typeface="Gill Sans MT"/>
              </a:rPr>
              <a:t> </a:t>
            </a:r>
            <a:r>
              <a:rPr sz="3360" spc="-12" dirty="0">
                <a:latin typeface="Gill Sans MT"/>
                <a:cs typeface="Gill Sans MT"/>
              </a:rPr>
              <a:t>source </a:t>
            </a:r>
            <a:r>
              <a:rPr sz="3360" spc="-48" dirty="0">
                <a:latin typeface="Gill Sans MT"/>
                <a:cs typeface="Gill Sans MT"/>
              </a:rPr>
              <a:t>tools</a:t>
            </a:r>
            <a:r>
              <a:rPr sz="3360" spc="-42" dirty="0">
                <a:latin typeface="Gill Sans MT"/>
                <a:cs typeface="Gill Sans MT"/>
              </a:rPr>
              <a:t> </a:t>
            </a:r>
            <a:r>
              <a:rPr sz="3360" spc="-84" dirty="0">
                <a:latin typeface="Gill Sans MT"/>
                <a:cs typeface="Gill Sans MT"/>
              </a:rPr>
              <a:t>(</a:t>
            </a:r>
            <a:r>
              <a:rPr sz="3360" spc="-90" dirty="0">
                <a:latin typeface="Gill Sans MT"/>
                <a:cs typeface="Gill Sans MT"/>
              </a:rPr>
              <a:t>A</a:t>
            </a:r>
            <a:r>
              <a:rPr sz="3360" spc="-84" dirty="0">
                <a:latin typeface="Gill Sans MT"/>
                <a:cs typeface="Gill Sans MT"/>
              </a:rPr>
              <a:t>n</a:t>
            </a:r>
            <a:r>
              <a:rPr sz="3360" spc="-96" dirty="0">
                <a:latin typeface="Gill Sans MT"/>
                <a:cs typeface="Gill Sans MT"/>
              </a:rPr>
              <a:t>si</a:t>
            </a:r>
            <a:r>
              <a:rPr sz="3360" spc="-144" dirty="0">
                <a:latin typeface="Gill Sans MT"/>
                <a:cs typeface="Gill Sans MT"/>
              </a:rPr>
              <a:t>b</a:t>
            </a:r>
            <a:r>
              <a:rPr sz="3360" spc="-96" dirty="0">
                <a:latin typeface="Gill Sans MT"/>
                <a:cs typeface="Gill Sans MT"/>
              </a:rPr>
              <a:t>l</a:t>
            </a:r>
            <a:r>
              <a:rPr sz="3360" spc="12" dirty="0">
                <a:latin typeface="Gill Sans MT"/>
                <a:cs typeface="Gill Sans MT"/>
              </a:rPr>
              <a:t>e</a:t>
            </a:r>
            <a:r>
              <a:rPr sz="3360" spc="108" dirty="0">
                <a:latin typeface="Gill Sans MT"/>
                <a:cs typeface="Gill Sans MT"/>
              </a:rPr>
              <a:t>,</a:t>
            </a:r>
            <a:r>
              <a:rPr sz="3360" spc="-558" dirty="0">
                <a:latin typeface="Gill Sans MT"/>
                <a:cs typeface="Gill Sans MT"/>
              </a:rPr>
              <a:t>T</a:t>
            </a:r>
            <a:r>
              <a:rPr sz="3360" spc="-90" dirty="0">
                <a:latin typeface="Gill Sans MT"/>
                <a:cs typeface="Gill Sans MT"/>
              </a:rPr>
              <a:t>e</a:t>
            </a:r>
            <a:r>
              <a:rPr sz="3360" dirty="0">
                <a:latin typeface="Gill Sans MT"/>
                <a:cs typeface="Gill Sans MT"/>
              </a:rPr>
              <a:t>rr</a:t>
            </a:r>
            <a:r>
              <a:rPr sz="3360" spc="-78" dirty="0">
                <a:latin typeface="Gill Sans MT"/>
                <a:cs typeface="Gill Sans MT"/>
              </a:rPr>
              <a:t>a</a:t>
            </a:r>
            <a:r>
              <a:rPr sz="3360" spc="-120" dirty="0">
                <a:latin typeface="Gill Sans MT"/>
                <a:cs typeface="Gill Sans MT"/>
              </a:rPr>
              <a:t>f</a:t>
            </a:r>
            <a:r>
              <a:rPr sz="3360" spc="-96" dirty="0">
                <a:latin typeface="Gill Sans MT"/>
                <a:cs typeface="Gill Sans MT"/>
              </a:rPr>
              <a:t>o</a:t>
            </a:r>
            <a:r>
              <a:rPr sz="3360" dirty="0">
                <a:latin typeface="Gill Sans MT"/>
                <a:cs typeface="Gill Sans MT"/>
              </a:rPr>
              <a:t>r</a:t>
            </a:r>
            <a:r>
              <a:rPr sz="3360" spc="-84" dirty="0">
                <a:latin typeface="Gill Sans MT"/>
                <a:cs typeface="Gill Sans MT"/>
              </a:rPr>
              <a:t>m,</a:t>
            </a:r>
            <a:r>
              <a:rPr sz="3360" spc="-264" dirty="0">
                <a:latin typeface="Gill Sans MT"/>
                <a:cs typeface="Gill Sans MT"/>
              </a:rPr>
              <a:t> </a:t>
            </a:r>
            <a:r>
              <a:rPr sz="3360" spc="-12" dirty="0">
                <a:latin typeface="Gill Sans MT"/>
                <a:cs typeface="Gill Sans MT"/>
              </a:rPr>
              <a:t>Chef, </a:t>
            </a:r>
            <a:r>
              <a:rPr sz="3360" spc="-48" dirty="0">
                <a:latin typeface="Gill Sans MT"/>
                <a:cs typeface="Gill Sans MT"/>
              </a:rPr>
              <a:t>Puppet,</a:t>
            </a:r>
            <a:r>
              <a:rPr sz="3360" spc="-198" dirty="0">
                <a:latin typeface="Gill Sans MT"/>
                <a:cs typeface="Gill Sans MT"/>
              </a:rPr>
              <a:t> </a:t>
            </a:r>
            <a:r>
              <a:rPr sz="3360" spc="-12" dirty="0">
                <a:latin typeface="Gill Sans MT"/>
                <a:cs typeface="Gill Sans MT"/>
              </a:rPr>
              <a:t>etc…)</a:t>
            </a:r>
            <a:endParaRPr sz="3360">
              <a:latin typeface="Gill Sans MT"/>
              <a:cs typeface="Gill Sans MT"/>
            </a:endParaRPr>
          </a:p>
          <a:p>
            <a:pPr marL="289560" marR="6096" indent="-274320">
              <a:lnSpc>
                <a:spcPts val="3600"/>
              </a:lnSpc>
              <a:spcBef>
                <a:spcPts val="1260"/>
              </a:spcBef>
              <a:buFont typeface="Arial"/>
              <a:buChar char="•"/>
              <a:tabLst>
                <a:tab pos="289560" algn="l"/>
              </a:tabLst>
            </a:pPr>
            <a:r>
              <a:rPr sz="3360" spc="-66" dirty="0">
                <a:latin typeface="Gill Sans MT"/>
                <a:cs typeface="Gill Sans MT"/>
              </a:rPr>
              <a:t>We</a:t>
            </a:r>
            <a:r>
              <a:rPr sz="3360" spc="-132"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use</a:t>
            </a:r>
            <a:r>
              <a:rPr sz="3360" spc="-132" dirty="0">
                <a:latin typeface="Gill Sans MT"/>
                <a:cs typeface="Gill Sans MT"/>
              </a:rPr>
              <a:t> </a:t>
            </a:r>
            <a:r>
              <a:rPr sz="3360" dirty="0">
                <a:latin typeface="Gill Sans MT"/>
                <a:cs typeface="Gill Sans MT"/>
              </a:rPr>
              <a:t>the</a:t>
            </a:r>
            <a:r>
              <a:rPr sz="3360" spc="-132" dirty="0">
                <a:latin typeface="Gill Sans MT"/>
                <a:cs typeface="Gill Sans MT"/>
              </a:rPr>
              <a:t> </a:t>
            </a:r>
            <a:r>
              <a:rPr sz="3360" dirty="0">
                <a:latin typeface="Gill Sans MT"/>
                <a:cs typeface="Gill Sans MT"/>
              </a:rPr>
              <a:t>managed</a:t>
            </a:r>
            <a:r>
              <a:rPr sz="3360" spc="-126" dirty="0">
                <a:latin typeface="Gill Sans MT"/>
                <a:cs typeface="Gill Sans MT"/>
              </a:rPr>
              <a:t> </a:t>
            </a:r>
            <a:r>
              <a:rPr sz="3360" spc="-24" dirty="0">
                <a:latin typeface="Gill Sans MT"/>
                <a:cs typeface="Gill Sans MT"/>
              </a:rPr>
              <a:t>Service </a:t>
            </a:r>
            <a:r>
              <a:rPr sz="3360" dirty="0">
                <a:latin typeface="Gill Sans MT"/>
                <a:cs typeface="Gill Sans MT"/>
              </a:rPr>
              <a:t>AWS</a:t>
            </a:r>
            <a:r>
              <a:rPr sz="3360" spc="-216" dirty="0">
                <a:latin typeface="Gill Sans MT"/>
                <a:cs typeface="Gill Sans MT"/>
              </a:rPr>
              <a:t> </a:t>
            </a:r>
            <a:r>
              <a:rPr sz="3360" spc="-12" dirty="0">
                <a:latin typeface="Gill Sans MT"/>
                <a:cs typeface="Gill Sans MT"/>
              </a:rPr>
              <a:t>CodeDeploy</a:t>
            </a:r>
            <a:endParaRPr sz="3360">
              <a:latin typeface="Gill Sans MT"/>
              <a:cs typeface="Gill Sans MT"/>
            </a:endParaRPr>
          </a:p>
        </p:txBody>
      </p:sp>
      <p:sp>
        <p:nvSpPr>
          <p:cNvPr id="6" name="object 6"/>
          <p:cNvSpPr txBox="1"/>
          <p:nvPr/>
        </p:nvSpPr>
        <p:spPr>
          <a:xfrm>
            <a:off x="9519077" y="2398145"/>
            <a:ext cx="837438" cy="554767"/>
          </a:xfrm>
          <a:prstGeom prst="rect">
            <a:avLst/>
          </a:prstGeom>
          <a:solidFill>
            <a:srgbClr val="5091D0"/>
          </a:solidFill>
          <a:ln w="12700">
            <a:solidFill>
              <a:srgbClr val="386998"/>
            </a:solidFill>
          </a:ln>
        </p:spPr>
        <p:txBody>
          <a:bodyPr vert="horz" wrap="square" lIns="0" tIns="220218" rIns="0" bIns="0" rtlCol="0">
            <a:spAutoFit/>
          </a:bodyPr>
          <a:lstStyle/>
          <a:p>
            <a:pPr algn="ctr">
              <a:spcBef>
                <a:spcPts val="1734"/>
              </a:spcBef>
            </a:pPr>
            <a:r>
              <a:rPr sz="2160" spc="-30" dirty="0">
                <a:latin typeface="Calibri"/>
                <a:cs typeface="Calibri"/>
              </a:rPr>
              <a:t>v1</a:t>
            </a:r>
            <a:endParaRPr sz="2160">
              <a:latin typeface="Calibri"/>
              <a:cs typeface="Calibri"/>
            </a:endParaRPr>
          </a:p>
        </p:txBody>
      </p:sp>
      <p:sp>
        <p:nvSpPr>
          <p:cNvPr id="7" name="object 7"/>
          <p:cNvSpPr txBox="1"/>
          <p:nvPr/>
        </p:nvSpPr>
        <p:spPr>
          <a:xfrm>
            <a:off x="9519077" y="342943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latin typeface="Calibri"/>
                <a:cs typeface="Calibri"/>
              </a:rPr>
              <a:t>v1</a:t>
            </a:r>
            <a:endParaRPr sz="2160">
              <a:latin typeface="Calibri"/>
              <a:cs typeface="Calibri"/>
            </a:endParaRPr>
          </a:p>
        </p:txBody>
      </p:sp>
      <p:sp>
        <p:nvSpPr>
          <p:cNvPr id="8" name="object 8"/>
          <p:cNvSpPr txBox="1"/>
          <p:nvPr/>
        </p:nvSpPr>
        <p:spPr>
          <a:xfrm>
            <a:off x="9519077" y="446072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latin typeface="Calibri"/>
                <a:cs typeface="Calibri"/>
              </a:rPr>
              <a:t>v1</a:t>
            </a:r>
            <a:endParaRPr sz="2160">
              <a:latin typeface="Calibri"/>
              <a:cs typeface="Calibri"/>
            </a:endParaRPr>
          </a:p>
        </p:txBody>
      </p:sp>
      <p:sp>
        <p:nvSpPr>
          <p:cNvPr id="9" name="object 9"/>
          <p:cNvSpPr txBox="1"/>
          <p:nvPr/>
        </p:nvSpPr>
        <p:spPr>
          <a:xfrm>
            <a:off x="9519077" y="5492020"/>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latin typeface="Calibri"/>
                <a:cs typeface="Calibri"/>
              </a:rPr>
              <a:t>v1</a:t>
            </a:r>
            <a:endParaRPr sz="2160">
              <a:latin typeface="Calibri"/>
              <a:cs typeface="Calibri"/>
            </a:endParaRPr>
          </a:p>
        </p:txBody>
      </p:sp>
      <p:sp>
        <p:nvSpPr>
          <p:cNvPr id="10" name="object 10"/>
          <p:cNvSpPr txBox="1"/>
          <p:nvPr/>
        </p:nvSpPr>
        <p:spPr>
          <a:xfrm>
            <a:off x="11557149" y="2398145"/>
            <a:ext cx="837438" cy="554767"/>
          </a:xfrm>
          <a:prstGeom prst="rect">
            <a:avLst/>
          </a:prstGeom>
          <a:solidFill>
            <a:srgbClr val="70AD47"/>
          </a:solidFill>
          <a:ln w="12700">
            <a:solidFill>
              <a:srgbClr val="507E32"/>
            </a:solidFill>
          </a:ln>
        </p:spPr>
        <p:txBody>
          <a:bodyPr vert="horz" wrap="square" lIns="0" tIns="220218" rIns="0" bIns="0" rtlCol="0">
            <a:spAutoFit/>
          </a:bodyPr>
          <a:lstStyle/>
          <a:p>
            <a:pPr algn="ctr">
              <a:spcBef>
                <a:spcPts val="1734"/>
              </a:spcBef>
            </a:pPr>
            <a:r>
              <a:rPr sz="2160" spc="-30" dirty="0">
                <a:latin typeface="Calibri"/>
                <a:cs typeface="Calibri"/>
              </a:rPr>
              <a:t>v2</a:t>
            </a:r>
            <a:endParaRPr sz="2160">
              <a:latin typeface="Calibri"/>
              <a:cs typeface="Calibri"/>
            </a:endParaRPr>
          </a:p>
        </p:txBody>
      </p:sp>
      <p:sp>
        <p:nvSpPr>
          <p:cNvPr id="11" name="object 11"/>
          <p:cNvSpPr txBox="1"/>
          <p:nvPr/>
        </p:nvSpPr>
        <p:spPr>
          <a:xfrm>
            <a:off x="11557149" y="342943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latin typeface="Calibri"/>
                <a:cs typeface="Calibri"/>
              </a:rPr>
              <a:t>v2</a:t>
            </a:r>
            <a:endParaRPr sz="2160">
              <a:latin typeface="Calibri"/>
              <a:cs typeface="Calibri"/>
            </a:endParaRPr>
          </a:p>
        </p:txBody>
      </p:sp>
      <p:sp>
        <p:nvSpPr>
          <p:cNvPr id="12" name="object 12"/>
          <p:cNvSpPr txBox="1"/>
          <p:nvPr/>
        </p:nvSpPr>
        <p:spPr>
          <a:xfrm>
            <a:off x="11557149" y="446072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latin typeface="Calibri"/>
                <a:cs typeface="Calibri"/>
              </a:rPr>
              <a:t>v2</a:t>
            </a:r>
            <a:endParaRPr sz="2160">
              <a:latin typeface="Calibri"/>
              <a:cs typeface="Calibri"/>
            </a:endParaRPr>
          </a:p>
        </p:txBody>
      </p:sp>
      <p:sp>
        <p:nvSpPr>
          <p:cNvPr id="13" name="object 13"/>
          <p:cNvSpPr txBox="1"/>
          <p:nvPr/>
        </p:nvSpPr>
        <p:spPr>
          <a:xfrm>
            <a:off x="11557149" y="5492020"/>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latin typeface="Calibri"/>
                <a:cs typeface="Calibri"/>
              </a:rPr>
              <a:t>v2</a:t>
            </a:r>
            <a:endParaRPr sz="2160">
              <a:latin typeface="Calibri"/>
              <a:cs typeface="Calibri"/>
            </a:endParaRPr>
          </a:p>
        </p:txBody>
      </p:sp>
      <p:sp>
        <p:nvSpPr>
          <p:cNvPr id="14" name="object 14"/>
          <p:cNvSpPr/>
          <p:nvPr/>
        </p:nvSpPr>
        <p:spPr>
          <a:xfrm>
            <a:off x="10521145" y="2625715"/>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5" name="object 15"/>
          <p:cNvSpPr/>
          <p:nvPr/>
        </p:nvSpPr>
        <p:spPr>
          <a:xfrm>
            <a:off x="10521145" y="3616087"/>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6" name="object 16"/>
          <p:cNvSpPr/>
          <p:nvPr/>
        </p:nvSpPr>
        <p:spPr>
          <a:xfrm>
            <a:off x="10521145" y="4613613"/>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7" name="object 17"/>
          <p:cNvSpPr/>
          <p:nvPr/>
        </p:nvSpPr>
        <p:spPr>
          <a:xfrm>
            <a:off x="10521145" y="5619409"/>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812477" y="1937887"/>
            <a:ext cx="1678686" cy="2496312"/>
          </a:xfrm>
          <a:custGeom>
            <a:avLst/>
            <a:gdLst/>
            <a:ahLst/>
            <a:cxnLst/>
            <a:rect l="l" t="t" r="r" b="b"/>
            <a:pathLst>
              <a:path w="1398904" h="2080260">
                <a:moveTo>
                  <a:pt x="0" y="0"/>
                </a:moveTo>
                <a:lnTo>
                  <a:pt x="1398494" y="0"/>
                </a:lnTo>
                <a:lnTo>
                  <a:pt x="1398494" y="2079656"/>
                </a:lnTo>
                <a:lnTo>
                  <a:pt x="0" y="2079656"/>
                </a:lnTo>
                <a:lnTo>
                  <a:pt x="0" y="0"/>
                </a:lnTo>
                <a:close/>
              </a:path>
            </a:pathLst>
          </a:custGeom>
          <a:ln w="12700">
            <a:solidFill>
              <a:srgbClr val="A5A5A5"/>
            </a:solidFill>
          </a:ln>
        </p:spPr>
        <p:txBody>
          <a:bodyPr wrap="square" lIns="0" tIns="0" rIns="0" bIns="0" rtlCol="0"/>
          <a:lstStyle/>
          <a:p>
            <a:endParaRPr sz="3456"/>
          </a:p>
        </p:txBody>
      </p:sp>
      <p:sp>
        <p:nvSpPr>
          <p:cNvPr id="5" name="object 5"/>
          <p:cNvSpPr txBox="1"/>
          <p:nvPr/>
        </p:nvSpPr>
        <p:spPr>
          <a:xfrm>
            <a:off x="7942075" y="2497531"/>
            <a:ext cx="1419606" cy="1348703"/>
          </a:xfrm>
          <a:prstGeom prst="rect">
            <a:avLst/>
          </a:prstGeom>
        </p:spPr>
        <p:txBody>
          <a:bodyPr vert="horz" wrap="square" lIns="0" tIns="15240" rIns="0" bIns="0" rtlCol="0">
            <a:spAutoFit/>
          </a:bodyPr>
          <a:lstStyle/>
          <a:p>
            <a:pPr algn="ctr">
              <a:lnSpc>
                <a:spcPts val="2550"/>
              </a:lnSpc>
              <a:spcBef>
                <a:spcPts val="120"/>
              </a:spcBef>
            </a:pPr>
            <a:r>
              <a:rPr sz="2160" dirty="0">
                <a:latin typeface="Calibri"/>
                <a:cs typeface="Calibri"/>
              </a:rPr>
              <a:t>Source</a:t>
            </a:r>
            <a:r>
              <a:rPr sz="2160" spc="-24" dirty="0">
                <a:latin typeface="Calibri"/>
                <a:cs typeface="Calibri"/>
              </a:rPr>
              <a:t> code</a:t>
            </a:r>
            <a:endParaRPr sz="2160">
              <a:latin typeface="Calibri"/>
              <a:cs typeface="Calibri"/>
            </a:endParaRPr>
          </a:p>
          <a:p>
            <a:pPr algn="ctr">
              <a:lnSpc>
                <a:spcPts val="2550"/>
              </a:lnSpc>
            </a:pPr>
            <a:r>
              <a:rPr sz="2160" dirty="0">
                <a:latin typeface="Calibri"/>
                <a:cs typeface="Calibri"/>
              </a:rPr>
              <a:t>+</a:t>
            </a:r>
            <a:endParaRPr sz="2160">
              <a:latin typeface="Calibri"/>
              <a:cs typeface="Calibri"/>
            </a:endParaRPr>
          </a:p>
          <a:p>
            <a:pPr marL="15240" marR="6096" algn="ctr">
              <a:lnSpc>
                <a:spcPct val="102200"/>
              </a:lnSpc>
            </a:pPr>
            <a:r>
              <a:rPr sz="2160" spc="-12" dirty="0">
                <a:latin typeface="Calibri"/>
                <a:cs typeface="Calibri"/>
              </a:rPr>
              <a:t>appspec.yml </a:t>
            </a:r>
            <a:r>
              <a:rPr sz="2160" spc="-24" dirty="0">
                <a:latin typeface="Calibri"/>
                <a:cs typeface="Calibri"/>
              </a:rPr>
              <a:t>file</a:t>
            </a:r>
            <a:endParaRPr sz="2160">
              <a:latin typeface="Calibri"/>
              <a:cs typeface="Calibri"/>
            </a:endParaRPr>
          </a:p>
        </p:txBody>
      </p:sp>
      <p:sp>
        <p:nvSpPr>
          <p:cNvPr id="6" name="object 6"/>
          <p:cNvSpPr txBox="1">
            <a:spLocks noGrp="1"/>
          </p:cNvSpPr>
          <p:nvPr>
            <p:ph type="title"/>
          </p:nvPr>
        </p:nvSpPr>
        <p:spPr>
          <a:xfrm>
            <a:off x="1100327" y="440740"/>
            <a:ext cx="11567922" cy="827919"/>
          </a:xfrm>
          <a:prstGeom prst="rect">
            <a:avLst/>
          </a:prstGeom>
        </p:spPr>
        <p:txBody>
          <a:bodyPr vert="horz" wrap="square" lIns="0" tIns="15240" rIns="0" bIns="0" rtlCol="0" anchor="t">
            <a:spAutoFit/>
          </a:bodyPr>
          <a:lstStyle/>
          <a:p>
            <a:pPr marL="15240">
              <a:spcBef>
                <a:spcPts val="120"/>
              </a:spcBef>
              <a:tabLst>
                <a:tab pos="10187940" algn="l"/>
              </a:tabLst>
            </a:pPr>
            <a:r>
              <a:rPr dirty="0">
                <a:solidFill>
                  <a:schemeClr val="tx1"/>
                </a:solidFill>
              </a:rPr>
              <a:t>AWS</a:t>
            </a:r>
            <a:r>
              <a:rPr spc="-252" dirty="0">
                <a:solidFill>
                  <a:schemeClr val="tx1"/>
                </a:solidFill>
              </a:rPr>
              <a:t> </a:t>
            </a:r>
            <a:r>
              <a:rPr spc="-48" dirty="0">
                <a:solidFill>
                  <a:schemeClr val="tx1"/>
                </a:solidFill>
              </a:rPr>
              <a:t>CodeDeploy</a:t>
            </a:r>
            <a:r>
              <a:rPr spc="-245" dirty="0">
                <a:solidFill>
                  <a:schemeClr val="tx1"/>
                </a:solidFill>
              </a:rPr>
              <a:t> </a:t>
            </a:r>
            <a:r>
              <a:rPr dirty="0">
                <a:solidFill>
                  <a:schemeClr val="tx1"/>
                </a:solidFill>
              </a:rPr>
              <a:t>–</a:t>
            </a:r>
            <a:r>
              <a:rPr spc="-245" dirty="0">
                <a:solidFill>
                  <a:schemeClr val="tx1"/>
                </a:solidFill>
              </a:rPr>
              <a:t> </a:t>
            </a:r>
            <a:r>
              <a:rPr dirty="0">
                <a:solidFill>
                  <a:schemeClr val="tx1"/>
                </a:solidFill>
              </a:rPr>
              <a:t>Steps</a:t>
            </a:r>
            <a:r>
              <a:rPr spc="-240" dirty="0">
                <a:solidFill>
                  <a:schemeClr val="tx1"/>
                </a:solidFill>
              </a:rPr>
              <a:t> </a:t>
            </a:r>
            <a:r>
              <a:rPr dirty="0">
                <a:solidFill>
                  <a:schemeClr val="tx1"/>
                </a:solidFill>
              </a:rPr>
              <a:t>to</a:t>
            </a:r>
            <a:r>
              <a:rPr spc="-240" dirty="0">
                <a:solidFill>
                  <a:schemeClr val="tx1"/>
                </a:solidFill>
              </a:rPr>
              <a:t> </a:t>
            </a:r>
            <a:r>
              <a:rPr dirty="0">
                <a:solidFill>
                  <a:schemeClr val="tx1"/>
                </a:solidFill>
              </a:rPr>
              <a:t>make</a:t>
            </a:r>
            <a:r>
              <a:rPr spc="-245" dirty="0">
                <a:solidFill>
                  <a:schemeClr val="tx1"/>
                </a:solidFill>
              </a:rPr>
              <a:t> </a:t>
            </a:r>
            <a:r>
              <a:rPr spc="-30" dirty="0">
                <a:solidFill>
                  <a:schemeClr val="tx1"/>
                </a:solidFill>
              </a:rPr>
              <a:t>it</a:t>
            </a:r>
            <a:r>
              <a:rPr dirty="0">
                <a:solidFill>
                  <a:schemeClr val="tx1"/>
                </a:solidFill>
              </a:rPr>
              <a:t>	</a:t>
            </a:r>
            <a:r>
              <a:rPr spc="-137" dirty="0">
                <a:solidFill>
                  <a:schemeClr val="tx1"/>
                </a:solidFill>
              </a:rPr>
              <a:t>work</a:t>
            </a:r>
          </a:p>
        </p:txBody>
      </p:sp>
      <p:sp>
        <p:nvSpPr>
          <p:cNvPr id="7" name="object 7"/>
          <p:cNvSpPr txBox="1"/>
          <p:nvPr/>
        </p:nvSpPr>
        <p:spPr>
          <a:xfrm>
            <a:off x="1100327" y="1645167"/>
            <a:ext cx="5343906" cy="5231753"/>
          </a:xfrm>
          <a:prstGeom prst="rect">
            <a:avLst/>
          </a:prstGeom>
        </p:spPr>
        <p:txBody>
          <a:bodyPr vert="horz" wrap="square" lIns="0" tIns="142494" rIns="0" bIns="0" rtlCol="0">
            <a:spAutoFit/>
          </a:bodyPr>
          <a:lstStyle/>
          <a:p>
            <a:pPr marL="289560" marR="6096" indent="-274320">
              <a:lnSpc>
                <a:spcPct val="70500"/>
              </a:lnSpc>
              <a:spcBef>
                <a:spcPts val="1122"/>
              </a:spcBef>
              <a:buSzPct val="102127"/>
              <a:buFont typeface="Arial"/>
              <a:buChar char="•"/>
              <a:tabLst>
                <a:tab pos="289560" algn="l"/>
              </a:tabLst>
            </a:pPr>
            <a:r>
              <a:rPr sz="4230" baseline="1182" dirty="0">
                <a:latin typeface="Gill Sans MT"/>
                <a:cs typeface="Gill Sans MT"/>
              </a:rPr>
              <a:t>Each</a:t>
            </a:r>
            <a:r>
              <a:rPr sz="4230" spc="-53" baseline="1182" dirty="0">
                <a:latin typeface="Gill Sans MT"/>
                <a:cs typeface="Gill Sans MT"/>
              </a:rPr>
              <a:t> </a:t>
            </a:r>
            <a:r>
              <a:rPr sz="4230" baseline="1182" dirty="0">
                <a:latin typeface="Gill Sans MT"/>
                <a:cs typeface="Gill Sans MT"/>
              </a:rPr>
              <a:t>EC2</a:t>
            </a:r>
            <a:r>
              <a:rPr sz="4230" spc="-53" baseline="1182" dirty="0">
                <a:latin typeface="Gill Sans MT"/>
                <a:cs typeface="Gill Sans MT"/>
              </a:rPr>
              <a:t> </a:t>
            </a:r>
            <a:r>
              <a:rPr sz="4230" baseline="1182" dirty="0">
                <a:latin typeface="Gill Sans MT"/>
                <a:cs typeface="Gill Sans MT"/>
              </a:rPr>
              <a:t>Machine</a:t>
            </a:r>
            <a:r>
              <a:rPr sz="4230" spc="-36" baseline="1182" dirty="0">
                <a:latin typeface="Gill Sans MT"/>
                <a:cs typeface="Gill Sans MT"/>
              </a:rPr>
              <a:t> </a:t>
            </a:r>
            <a:r>
              <a:rPr sz="4230" baseline="1182" dirty="0">
                <a:latin typeface="Gill Sans MT"/>
                <a:cs typeface="Gill Sans MT"/>
              </a:rPr>
              <a:t>(or</a:t>
            </a:r>
            <a:r>
              <a:rPr sz="4230" spc="-44" baseline="1182" dirty="0">
                <a:latin typeface="Gill Sans MT"/>
                <a:cs typeface="Gill Sans MT"/>
              </a:rPr>
              <a:t> </a:t>
            </a:r>
            <a:r>
              <a:rPr sz="4230" baseline="1182" dirty="0">
                <a:latin typeface="Gill Sans MT"/>
                <a:cs typeface="Gill Sans MT"/>
              </a:rPr>
              <a:t>On</a:t>
            </a:r>
            <a:r>
              <a:rPr sz="4230" spc="-44" baseline="1182" dirty="0">
                <a:latin typeface="Gill Sans MT"/>
                <a:cs typeface="Gill Sans MT"/>
              </a:rPr>
              <a:t> </a:t>
            </a:r>
            <a:r>
              <a:rPr sz="4230" spc="-36" baseline="1182" dirty="0">
                <a:latin typeface="Gill Sans MT"/>
                <a:cs typeface="Gill Sans MT"/>
              </a:rPr>
              <a:t>Premise </a:t>
            </a:r>
            <a:r>
              <a:rPr sz="2820" dirty="0">
                <a:latin typeface="Gill Sans MT"/>
                <a:cs typeface="Gill Sans MT"/>
              </a:rPr>
              <a:t>machine)</a:t>
            </a:r>
            <a:r>
              <a:rPr sz="2820" spc="-60" dirty="0">
                <a:latin typeface="Gill Sans MT"/>
                <a:cs typeface="Gill Sans MT"/>
              </a:rPr>
              <a:t> </a:t>
            </a:r>
            <a:r>
              <a:rPr sz="2820" dirty="0">
                <a:latin typeface="Gill Sans MT"/>
                <a:cs typeface="Gill Sans MT"/>
              </a:rPr>
              <a:t>must</a:t>
            </a:r>
            <a:r>
              <a:rPr sz="2820" spc="-60" dirty="0">
                <a:latin typeface="Gill Sans MT"/>
                <a:cs typeface="Gill Sans MT"/>
              </a:rPr>
              <a:t> </a:t>
            </a:r>
            <a:r>
              <a:rPr sz="2820" dirty="0">
                <a:latin typeface="Gill Sans MT"/>
                <a:cs typeface="Gill Sans MT"/>
              </a:rPr>
              <a:t>be</a:t>
            </a:r>
            <a:r>
              <a:rPr sz="2820" spc="-60" dirty="0">
                <a:latin typeface="Gill Sans MT"/>
                <a:cs typeface="Gill Sans MT"/>
              </a:rPr>
              <a:t> </a:t>
            </a:r>
            <a:r>
              <a:rPr sz="2820" dirty="0">
                <a:latin typeface="Gill Sans MT"/>
                <a:cs typeface="Gill Sans MT"/>
              </a:rPr>
              <a:t>running</a:t>
            </a:r>
            <a:r>
              <a:rPr sz="2820" spc="-66" dirty="0">
                <a:latin typeface="Gill Sans MT"/>
                <a:cs typeface="Gill Sans MT"/>
              </a:rPr>
              <a:t> </a:t>
            </a:r>
            <a:r>
              <a:rPr sz="2820" spc="-30" dirty="0">
                <a:latin typeface="Gill Sans MT"/>
                <a:cs typeface="Gill Sans MT"/>
              </a:rPr>
              <a:t>the </a:t>
            </a:r>
            <a:r>
              <a:rPr sz="2820" spc="-12" dirty="0">
                <a:latin typeface="Gill Sans MT"/>
                <a:cs typeface="Gill Sans MT"/>
              </a:rPr>
              <a:t>CodeDeploy</a:t>
            </a:r>
            <a:r>
              <a:rPr sz="2820" spc="-156" dirty="0">
                <a:latin typeface="Gill Sans MT"/>
                <a:cs typeface="Gill Sans MT"/>
              </a:rPr>
              <a:t> </a:t>
            </a:r>
            <a:r>
              <a:rPr sz="2820" spc="-12" dirty="0">
                <a:latin typeface="Gill Sans MT"/>
                <a:cs typeface="Gill Sans MT"/>
              </a:rPr>
              <a:t>Agent</a:t>
            </a:r>
            <a:endParaRPr sz="2820">
              <a:latin typeface="Gill Sans MT"/>
              <a:cs typeface="Gill Sans MT"/>
            </a:endParaRPr>
          </a:p>
          <a:p>
            <a:pPr marL="289560" marR="70866" indent="-274320">
              <a:lnSpc>
                <a:spcPct val="69200"/>
              </a:lnSpc>
              <a:spcBef>
                <a:spcPts val="1368"/>
              </a:spcBef>
              <a:buFont typeface="Arial"/>
              <a:buChar char="•"/>
              <a:tabLst>
                <a:tab pos="289560" algn="l"/>
              </a:tabLst>
            </a:pPr>
            <a:r>
              <a:rPr dirty="0">
                <a:latin typeface="Gill Sans MT"/>
                <a:cs typeface="Gill Sans MT"/>
              </a:rPr>
              <a:t>The</a:t>
            </a:r>
            <a:r>
              <a:rPr spc="-144" dirty="0">
                <a:latin typeface="Gill Sans MT"/>
                <a:cs typeface="Gill Sans MT"/>
              </a:rPr>
              <a:t> </a:t>
            </a:r>
            <a:r>
              <a:rPr dirty="0">
                <a:latin typeface="Gill Sans MT"/>
                <a:cs typeface="Gill Sans MT"/>
              </a:rPr>
              <a:t>agent</a:t>
            </a:r>
            <a:r>
              <a:rPr spc="-132" dirty="0">
                <a:latin typeface="Gill Sans MT"/>
                <a:cs typeface="Gill Sans MT"/>
              </a:rPr>
              <a:t> </a:t>
            </a:r>
            <a:r>
              <a:rPr spc="-12" dirty="0">
                <a:latin typeface="Gill Sans MT"/>
                <a:cs typeface="Gill Sans MT"/>
              </a:rPr>
              <a:t>is</a:t>
            </a:r>
            <a:r>
              <a:rPr spc="-132" dirty="0">
                <a:latin typeface="Gill Sans MT"/>
                <a:cs typeface="Gill Sans MT"/>
              </a:rPr>
              <a:t> </a:t>
            </a:r>
            <a:r>
              <a:rPr spc="-66" dirty="0">
                <a:latin typeface="Gill Sans MT"/>
                <a:cs typeface="Gill Sans MT"/>
              </a:rPr>
              <a:t>continuously</a:t>
            </a:r>
            <a:r>
              <a:rPr spc="-132" dirty="0">
                <a:latin typeface="Gill Sans MT"/>
                <a:cs typeface="Gill Sans MT"/>
              </a:rPr>
              <a:t> </a:t>
            </a:r>
            <a:r>
              <a:rPr spc="-12" dirty="0">
                <a:latin typeface="Gill Sans MT"/>
                <a:cs typeface="Gill Sans MT"/>
              </a:rPr>
              <a:t>polling </a:t>
            </a:r>
            <a:r>
              <a:rPr dirty="0">
                <a:latin typeface="Gill Sans MT"/>
                <a:cs typeface="Gill Sans MT"/>
              </a:rPr>
              <a:t>AWS</a:t>
            </a:r>
            <a:r>
              <a:rPr spc="-137" dirty="0">
                <a:latin typeface="Gill Sans MT"/>
                <a:cs typeface="Gill Sans MT"/>
              </a:rPr>
              <a:t> </a:t>
            </a:r>
            <a:r>
              <a:rPr spc="-36" dirty="0">
                <a:latin typeface="Gill Sans MT"/>
                <a:cs typeface="Gill Sans MT"/>
              </a:rPr>
              <a:t>CodeDeploy</a:t>
            </a:r>
            <a:r>
              <a:rPr spc="-132" dirty="0">
                <a:latin typeface="Gill Sans MT"/>
                <a:cs typeface="Gill Sans MT"/>
              </a:rPr>
              <a:t> </a:t>
            </a:r>
            <a:r>
              <a:rPr spc="-48" dirty="0">
                <a:latin typeface="Gill Sans MT"/>
                <a:cs typeface="Gill Sans MT"/>
              </a:rPr>
              <a:t>for</a:t>
            </a:r>
            <a:r>
              <a:rPr spc="-137" dirty="0">
                <a:latin typeface="Gill Sans MT"/>
                <a:cs typeface="Gill Sans MT"/>
              </a:rPr>
              <a:t> </a:t>
            </a:r>
            <a:r>
              <a:rPr spc="-60" dirty="0">
                <a:latin typeface="Gill Sans MT"/>
                <a:cs typeface="Gill Sans MT"/>
              </a:rPr>
              <a:t>work</a:t>
            </a:r>
            <a:r>
              <a:rPr spc="-132" dirty="0">
                <a:latin typeface="Gill Sans MT"/>
                <a:cs typeface="Gill Sans MT"/>
              </a:rPr>
              <a:t> </a:t>
            </a:r>
            <a:r>
              <a:rPr dirty="0">
                <a:latin typeface="Gill Sans MT"/>
                <a:cs typeface="Gill Sans MT"/>
              </a:rPr>
              <a:t>to</a:t>
            </a:r>
            <a:r>
              <a:rPr spc="-132" dirty="0">
                <a:latin typeface="Gill Sans MT"/>
                <a:cs typeface="Gill Sans MT"/>
              </a:rPr>
              <a:t> </a:t>
            </a:r>
            <a:r>
              <a:rPr spc="-30" dirty="0">
                <a:latin typeface="Gill Sans MT"/>
                <a:cs typeface="Gill Sans MT"/>
              </a:rPr>
              <a:t>do</a:t>
            </a:r>
            <a:endParaRPr>
              <a:latin typeface="Gill Sans MT"/>
              <a:cs typeface="Gill Sans MT"/>
            </a:endParaRPr>
          </a:p>
          <a:p>
            <a:pPr marL="289560" indent="-274320">
              <a:lnSpc>
                <a:spcPts val="2940"/>
              </a:lnSpc>
              <a:spcBef>
                <a:spcPts val="144"/>
              </a:spcBef>
              <a:buFont typeface="Arial"/>
              <a:buChar char="•"/>
              <a:tabLst>
                <a:tab pos="289560" algn="l"/>
              </a:tabLst>
            </a:pPr>
            <a:r>
              <a:rPr spc="-30" dirty="0">
                <a:latin typeface="Gill Sans MT"/>
                <a:cs typeface="Gill Sans MT"/>
              </a:rPr>
              <a:t>CodeDeploy</a:t>
            </a:r>
            <a:r>
              <a:rPr spc="-144" dirty="0">
                <a:latin typeface="Gill Sans MT"/>
                <a:cs typeface="Gill Sans MT"/>
              </a:rPr>
              <a:t> </a:t>
            </a:r>
            <a:r>
              <a:rPr spc="-12" dirty="0">
                <a:latin typeface="Gill Sans MT"/>
                <a:cs typeface="Gill Sans MT"/>
              </a:rPr>
              <a:t>sends</a:t>
            </a:r>
            <a:r>
              <a:rPr spc="-144" dirty="0">
                <a:latin typeface="Gill Sans MT"/>
                <a:cs typeface="Gill Sans MT"/>
              </a:rPr>
              <a:t> </a:t>
            </a:r>
            <a:r>
              <a:rPr sz="4230" spc="-18" baseline="1182" dirty="0">
                <a:latin typeface="Gill Sans MT"/>
                <a:cs typeface="Gill Sans MT"/>
              </a:rPr>
              <a:t>appspec.yml</a:t>
            </a:r>
            <a:endParaRPr sz="4230" baseline="1182">
              <a:latin typeface="Gill Sans MT"/>
              <a:cs typeface="Gill Sans MT"/>
            </a:endParaRPr>
          </a:p>
          <a:p>
            <a:pPr marL="289560">
              <a:lnSpc>
                <a:spcPts val="2940"/>
              </a:lnSpc>
            </a:pPr>
            <a:r>
              <a:rPr spc="-12" dirty="0">
                <a:latin typeface="Gill Sans MT"/>
                <a:cs typeface="Gill Sans MT"/>
              </a:rPr>
              <a:t>file.</a:t>
            </a:r>
            <a:endParaRPr>
              <a:latin typeface="Gill Sans MT"/>
              <a:cs typeface="Gill Sans MT"/>
            </a:endParaRPr>
          </a:p>
          <a:p>
            <a:pPr marL="289560" marR="198882" indent="-274320">
              <a:lnSpc>
                <a:spcPct val="69200"/>
              </a:lnSpc>
              <a:spcBef>
                <a:spcPts val="1212"/>
              </a:spcBef>
              <a:buFont typeface="Arial"/>
              <a:buChar char="•"/>
              <a:tabLst>
                <a:tab pos="289560" algn="l"/>
              </a:tabLst>
            </a:pPr>
            <a:r>
              <a:rPr spc="-42" dirty="0">
                <a:latin typeface="Gill Sans MT"/>
                <a:cs typeface="Gill Sans MT"/>
              </a:rPr>
              <a:t>Application</a:t>
            </a:r>
            <a:r>
              <a:rPr spc="-156" dirty="0">
                <a:latin typeface="Gill Sans MT"/>
                <a:cs typeface="Gill Sans MT"/>
              </a:rPr>
              <a:t> </a:t>
            </a:r>
            <a:r>
              <a:rPr spc="-12" dirty="0">
                <a:latin typeface="Gill Sans MT"/>
                <a:cs typeface="Gill Sans MT"/>
              </a:rPr>
              <a:t>is</a:t>
            </a:r>
            <a:r>
              <a:rPr spc="-156" dirty="0">
                <a:latin typeface="Gill Sans MT"/>
                <a:cs typeface="Gill Sans MT"/>
              </a:rPr>
              <a:t> </a:t>
            </a:r>
            <a:r>
              <a:rPr spc="-12" dirty="0">
                <a:latin typeface="Gill Sans MT"/>
                <a:cs typeface="Gill Sans MT"/>
              </a:rPr>
              <a:t>pulled</a:t>
            </a:r>
            <a:r>
              <a:rPr spc="-150" dirty="0">
                <a:latin typeface="Gill Sans MT"/>
                <a:cs typeface="Gill Sans MT"/>
              </a:rPr>
              <a:t> </a:t>
            </a:r>
            <a:r>
              <a:rPr spc="-30" dirty="0">
                <a:latin typeface="Gill Sans MT"/>
                <a:cs typeface="Gill Sans MT"/>
              </a:rPr>
              <a:t>from</a:t>
            </a:r>
            <a:r>
              <a:rPr spc="-156" dirty="0">
                <a:latin typeface="Gill Sans MT"/>
                <a:cs typeface="Gill Sans MT"/>
              </a:rPr>
              <a:t> </a:t>
            </a:r>
            <a:r>
              <a:rPr spc="-24" dirty="0">
                <a:latin typeface="Gill Sans MT"/>
                <a:cs typeface="Gill Sans MT"/>
              </a:rPr>
              <a:t>GitHub </a:t>
            </a:r>
            <a:r>
              <a:rPr spc="-36" dirty="0">
                <a:latin typeface="Gill Sans MT"/>
                <a:cs typeface="Gill Sans MT"/>
              </a:rPr>
              <a:t>or</a:t>
            </a:r>
            <a:r>
              <a:rPr spc="-162" dirty="0">
                <a:latin typeface="Gill Sans MT"/>
                <a:cs typeface="Gill Sans MT"/>
              </a:rPr>
              <a:t> </a:t>
            </a:r>
            <a:r>
              <a:rPr spc="-30" dirty="0">
                <a:latin typeface="Gill Sans MT"/>
                <a:cs typeface="Gill Sans MT"/>
              </a:rPr>
              <a:t>S3</a:t>
            </a:r>
            <a:endParaRPr>
              <a:latin typeface="Gill Sans MT"/>
              <a:cs typeface="Gill Sans MT"/>
            </a:endParaRPr>
          </a:p>
          <a:p>
            <a:pPr marL="289560" marR="900684" indent="-274320">
              <a:lnSpc>
                <a:spcPct val="69200"/>
              </a:lnSpc>
              <a:spcBef>
                <a:spcPts val="1320"/>
              </a:spcBef>
              <a:buFont typeface="Arial"/>
              <a:buChar char="•"/>
              <a:tabLst>
                <a:tab pos="289560" algn="l"/>
              </a:tabLst>
            </a:pPr>
            <a:r>
              <a:rPr dirty="0">
                <a:latin typeface="Gill Sans MT"/>
                <a:cs typeface="Gill Sans MT"/>
              </a:rPr>
              <a:t>EC2</a:t>
            </a:r>
            <a:r>
              <a:rPr spc="-132" dirty="0">
                <a:latin typeface="Gill Sans MT"/>
                <a:cs typeface="Gill Sans MT"/>
              </a:rPr>
              <a:t> </a:t>
            </a:r>
            <a:r>
              <a:rPr spc="-60" dirty="0">
                <a:latin typeface="Gill Sans MT"/>
                <a:cs typeface="Gill Sans MT"/>
              </a:rPr>
              <a:t>will</a:t>
            </a:r>
            <a:r>
              <a:rPr spc="-137" dirty="0">
                <a:latin typeface="Gill Sans MT"/>
                <a:cs typeface="Gill Sans MT"/>
              </a:rPr>
              <a:t> </a:t>
            </a:r>
            <a:r>
              <a:rPr dirty="0">
                <a:latin typeface="Gill Sans MT"/>
                <a:cs typeface="Gill Sans MT"/>
              </a:rPr>
              <a:t>run</a:t>
            </a:r>
            <a:r>
              <a:rPr spc="-137" dirty="0">
                <a:latin typeface="Gill Sans MT"/>
                <a:cs typeface="Gill Sans MT"/>
              </a:rPr>
              <a:t> </a:t>
            </a:r>
            <a:r>
              <a:rPr dirty="0">
                <a:latin typeface="Gill Sans MT"/>
                <a:cs typeface="Gill Sans MT"/>
              </a:rPr>
              <a:t>the</a:t>
            </a:r>
            <a:r>
              <a:rPr spc="-126" dirty="0">
                <a:latin typeface="Gill Sans MT"/>
                <a:cs typeface="Gill Sans MT"/>
              </a:rPr>
              <a:t> </a:t>
            </a:r>
            <a:r>
              <a:rPr spc="-36" dirty="0">
                <a:latin typeface="Gill Sans MT"/>
                <a:cs typeface="Gill Sans MT"/>
              </a:rPr>
              <a:t>deployment </a:t>
            </a:r>
            <a:r>
              <a:rPr spc="-12" dirty="0">
                <a:latin typeface="Gill Sans MT"/>
                <a:cs typeface="Gill Sans MT"/>
              </a:rPr>
              <a:t>instructions</a:t>
            </a:r>
            <a:endParaRPr>
              <a:latin typeface="Gill Sans MT"/>
              <a:cs typeface="Gill Sans MT"/>
            </a:endParaRPr>
          </a:p>
          <a:p>
            <a:pPr marL="289560" indent="-274320">
              <a:lnSpc>
                <a:spcPts val="2940"/>
              </a:lnSpc>
              <a:spcBef>
                <a:spcPts val="144"/>
              </a:spcBef>
              <a:buFont typeface="Arial"/>
              <a:buChar char="•"/>
              <a:tabLst>
                <a:tab pos="289560" algn="l"/>
              </a:tabLst>
            </a:pPr>
            <a:r>
              <a:rPr spc="-48" dirty="0">
                <a:latin typeface="Gill Sans MT"/>
                <a:cs typeface="Gill Sans MT"/>
              </a:rPr>
              <a:t>CodeDeploy</a:t>
            </a:r>
            <a:r>
              <a:rPr spc="-192" dirty="0">
                <a:latin typeface="Gill Sans MT"/>
                <a:cs typeface="Gill Sans MT"/>
              </a:rPr>
              <a:t> </a:t>
            </a:r>
            <a:r>
              <a:rPr dirty="0">
                <a:latin typeface="Gill Sans MT"/>
                <a:cs typeface="Gill Sans MT"/>
              </a:rPr>
              <a:t>Agent</a:t>
            </a:r>
            <a:r>
              <a:rPr spc="-156" dirty="0">
                <a:latin typeface="Gill Sans MT"/>
                <a:cs typeface="Gill Sans MT"/>
              </a:rPr>
              <a:t> </a:t>
            </a:r>
            <a:r>
              <a:rPr spc="-60" dirty="0">
                <a:latin typeface="Gill Sans MT"/>
                <a:cs typeface="Gill Sans MT"/>
              </a:rPr>
              <a:t>will</a:t>
            </a:r>
            <a:r>
              <a:rPr spc="-96" dirty="0">
                <a:latin typeface="Gill Sans MT"/>
                <a:cs typeface="Gill Sans MT"/>
              </a:rPr>
              <a:t> </a:t>
            </a:r>
            <a:r>
              <a:rPr spc="-24" dirty="0">
                <a:latin typeface="Gill Sans MT"/>
                <a:cs typeface="Gill Sans MT"/>
              </a:rPr>
              <a:t>report</a:t>
            </a:r>
            <a:r>
              <a:rPr spc="-84" dirty="0">
                <a:latin typeface="Gill Sans MT"/>
                <a:cs typeface="Gill Sans MT"/>
              </a:rPr>
              <a:t> </a:t>
            </a:r>
            <a:r>
              <a:rPr spc="-30" dirty="0">
                <a:latin typeface="Gill Sans MT"/>
                <a:cs typeface="Gill Sans MT"/>
              </a:rPr>
              <a:t>of</a:t>
            </a:r>
            <a:endParaRPr>
              <a:latin typeface="Gill Sans MT"/>
              <a:cs typeface="Gill Sans MT"/>
            </a:endParaRPr>
          </a:p>
          <a:p>
            <a:pPr marL="289560" marR="162306">
              <a:lnSpc>
                <a:spcPct val="69200"/>
              </a:lnSpc>
              <a:spcBef>
                <a:spcPts val="546"/>
              </a:spcBef>
            </a:pPr>
            <a:r>
              <a:rPr spc="-48" dirty="0">
                <a:latin typeface="Gill Sans MT"/>
                <a:cs typeface="Gill Sans MT"/>
              </a:rPr>
              <a:t>success</a:t>
            </a:r>
            <a:r>
              <a:rPr spc="-96" dirty="0">
                <a:latin typeface="Gill Sans MT"/>
                <a:cs typeface="Gill Sans MT"/>
              </a:rPr>
              <a:t> </a:t>
            </a:r>
            <a:r>
              <a:rPr dirty="0">
                <a:latin typeface="Gill Sans MT"/>
                <a:cs typeface="Gill Sans MT"/>
              </a:rPr>
              <a:t>/</a:t>
            </a:r>
            <a:r>
              <a:rPr spc="-90" dirty="0">
                <a:latin typeface="Gill Sans MT"/>
                <a:cs typeface="Gill Sans MT"/>
              </a:rPr>
              <a:t> </a:t>
            </a:r>
            <a:r>
              <a:rPr spc="-48" dirty="0">
                <a:latin typeface="Gill Sans MT"/>
                <a:cs typeface="Gill Sans MT"/>
              </a:rPr>
              <a:t>failure</a:t>
            </a:r>
            <a:r>
              <a:rPr spc="-96" dirty="0">
                <a:latin typeface="Gill Sans MT"/>
                <a:cs typeface="Gill Sans MT"/>
              </a:rPr>
              <a:t> </a:t>
            </a:r>
            <a:r>
              <a:rPr dirty="0">
                <a:latin typeface="Gill Sans MT"/>
                <a:cs typeface="Gill Sans MT"/>
              </a:rPr>
              <a:t>of</a:t>
            </a:r>
            <a:r>
              <a:rPr spc="-96" dirty="0">
                <a:latin typeface="Gill Sans MT"/>
                <a:cs typeface="Gill Sans MT"/>
              </a:rPr>
              <a:t> </a:t>
            </a:r>
            <a:r>
              <a:rPr spc="-30" dirty="0">
                <a:latin typeface="Gill Sans MT"/>
                <a:cs typeface="Gill Sans MT"/>
              </a:rPr>
              <a:t>deployment</a:t>
            </a:r>
            <a:r>
              <a:rPr spc="-96" dirty="0">
                <a:latin typeface="Gill Sans MT"/>
                <a:cs typeface="Gill Sans MT"/>
              </a:rPr>
              <a:t> </a:t>
            </a:r>
            <a:r>
              <a:rPr spc="-30" dirty="0">
                <a:latin typeface="Gill Sans MT"/>
                <a:cs typeface="Gill Sans MT"/>
              </a:rPr>
              <a:t>on </a:t>
            </a:r>
            <a:r>
              <a:rPr dirty="0">
                <a:latin typeface="Gill Sans MT"/>
                <a:cs typeface="Gill Sans MT"/>
              </a:rPr>
              <a:t>the</a:t>
            </a:r>
            <a:r>
              <a:rPr spc="-132" dirty="0">
                <a:latin typeface="Gill Sans MT"/>
                <a:cs typeface="Gill Sans MT"/>
              </a:rPr>
              <a:t> </a:t>
            </a:r>
            <a:r>
              <a:rPr spc="-12" dirty="0">
                <a:latin typeface="Gill Sans MT"/>
                <a:cs typeface="Gill Sans MT"/>
              </a:rPr>
              <a:t>instance</a:t>
            </a:r>
            <a:endParaRPr>
              <a:latin typeface="Gill Sans MT"/>
              <a:cs typeface="Gill Sans MT"/>
            </a:endParaRPr>
          </a:p>
        </p:txBody>
      </p:sp>
      <p:sp>
        <p:nvSpPr>
          <p:cNvPr id="8" name="object 8"/>
          <p:cNvSpPr txBox="1"/>
          <p:nvPr/>
        </p:nvSpPr>
        <p:spPr>
          <a:xfrm>
            <a:off x="11079356" y="1954433"/>
            <a:ext cx="1678686" cy="430887"/>
          </a:xfrm>
          <a:prstGeom prst="rect">
            <a:avLst/>
          </a:prstGeom>
          <a:ln w="12700">
            <a:solidFill>
              <a:srgbClr val="A5A5A5"/>
            </a:solidFill>
          </a:ln>
        </p:spPr>
        <p:txBody>
          <a:bodyPr vert="horz" wrap="square" lIns="0" tIns="97536" rIns="0" bIns="0" rtlCol="0">
            <a:spAutoFit/>
          </a:bodyPr>
          <a:lstStyle/>
          <a:p>
            <a:pPr marL="444246">
              <a:spcBef>
                <a:spcPts val="768"/>
              </a:spcBef>
            </a:pPr>
            <a:r>
              <a:rPr sz="2160" spc="-12" dirty="0">
                <a:latin typeface="Calibri"/>
                <a:cs typeface="Calibri"/>
              </a:rPr>
              <a:t>GitHub</a:t>
            </a:r>
            <a:endParaRPr sz="2160">
              <a:latin typeface="Calibri"/>
              <a:cs typeface="Calibri"/>
            </a:endParaRPr>
          </a:p>
        </p:txBody>
      </p:sp>
      <p:sp>
        <p:nvSpPr>
          <p:cNvPr id="9" name="object 9"/>
          <p:cNvSpPr/>
          <p:nvPr/>
        </p:nvSpPr>
        <p:spPr>
          <a:xfrm>
            <a:off x="11079356" y="2682072"/>
            <a:ext cx="1678686" cy="630936"/>
          </a:xfrm>
          <a:custGeom>
            <a:avLst/>
            <a:gdLst/>
            <a:ahLst/>
            <a:cxnLst/>
            <a:rect l="l" t="t" r="r" b="b"/>
            <a:pathLst>
              <a:path w="1398904" h="525780">
                <a:moveTo>
                  <a:pt x="0" y="0"/>
                </a:moveTo>
                <a:lnTo>
                  <a:pt x="1398494" y="0"/>
                </a:lnTo>
                <a:lnTo>
                  <a:pt x="1398494" y="525569"/>
                </a:lnTo>
                <a:lnTo>
                  <a:pt x="0" y="525569"/>
                </a:lnTo>
                <a:lnTo>
                  <a:pt x="0" y="0"/>
                </a:lnTo>
                <a:close/>
              </a:path>
            </a:pathLst>
          </a:custGeom>
          <a:ln w="12700">
            <a:solidFill>
              <a:srgbClr val="A5A5A5"/>
            </a:solidFill>
          </a:ln>
        </p:spPr>
        <p:txBody>
          <a:bodyPr wrap="square" lIns="0" tIns="0" rIns="0" bIns="0" rtlCol="0"/>
          <a:lstStyle/>
          <a:p>
            <a:endParaRPr sz="3456"/>
          </a:p>
        </p:txBody>
      </p:sp>
      <p:sp>
        <p:nvSpPr>
          <p:cNvPr id="10" name="object 10"/>
          <p:cNvSpPr txBox="1"/>
          <p:nvPr/>
        </p:nvSpPr>
        <p:spPr>
          <a:xfrm>
            <a:off x="11289000" y="2801112"/>
            <a:ext cx="1258824"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Amazon</a:t>
            </a:r>
            <a:r>
              <a:rPr sz="2160" spc="-54" dirty="0">
                <a:latin typeface="Calibri"/>
                <a:cs typeface="Calibri"/>
              </a:rPr>
              <a:t> </a:t>
            </a:r>
            <a:r>
              <a:rPr sz="2160" spc="-30" dirty="0">
                <a:latin typeface="Calibri"/>
                <a:cs typeface="Calibri"/>
              </a:rPr>
              <a:t>S3</a:t>
            </a:r>
            <a:endParaRPr sz="2160">
              <a:latin typeface="Calibri"/>
              <a:cs typeface="Calibri"/>
            </a:endParaRPr>
          </a:p>
        </p:txBody>
      </p:sp>
      <p:grpSp>
        <p:nvGrpSpPr>
          <p:cNvPr id="11" name="object 11"/>
          <p:cNvGrpSpPr/>
          <p:nvPr/>
        </p:nvGrpSpPr>
        <p:grpSpPr>
          <a:xfrm>
            <a:off x="7388813" y="1759337"/>
            <a:ext cx="712470" cy="712470"/>
            <a:chOff x="6157344" y="1466114"/>
            <a:chExt cx="593725" cy="593725"/>
          </a:xfrm>
        </p:grpSpPr>
        <p:sp>
          <p:nvSpPr>
            <p:cNvPr id="12" name="object 12"/>
            <p:cNvSpPr/>
            <p:nvPr/>
          </p:nvSpPr>
          <p:spPr>
            <a:xfrm>
              <a:off x="6163694" y="1472464"/>
              <a:ext cx="581025" cy="581025"/>
            </a:xfrm>
            <a:custGeom>
              <a:avLst/>
              <a:gdLst/>
              <a:ahLst/>
              <a:cxnLst/>
              <a:rect l="l" t="t" r="r" b="b"/>
              <a:pathLst>
                <a:path w="581025" h="581025">
                  <a:moveTo>
                    <a:pt x="290225" y="0"/>
                  </a:moveTo>
                  <a:lnTo>
                    <a:pt x="243149" y="3798"/>
                  </a:lnTo>
                  <a:lnTo>
                    <a:pt x="198491" y="14795"/>
                  </a:lnTo>
                  <a:lnTo>
                    <a:pt x="156850" y="32394"/>
                  </a:lnTo>
                  <a:lnTo>
                    <a:pt x="118822" y="55996"/>
                  </a:lnTo>
                  <a:lnTo>
                    <a:pt x="85005" y="85005"/>
                  </a:lnTo>
                  <a:lnTo>
                    <a:pt x="55996" y="118822"/>
                  </a:lnTo>
                  <a:lnTo>
                    <a:pt x="32394" y="156850"/>
                  </a:lnTo>
                  <a:lnTo>
                    <a:pt x="14795" y="198492"/>
                  </a:lnTo>
                  <a:lnTo>
                    <a:pt x="3798" y="243150"/>
                  </a:lnTo>
                  <a:lnTo>
                    <a:pt x="0" y="290226"/>
                  </a:lnTo>
                  <a:lnTo>
                    <a:pt x="3798" y="337302"/>
                  </a:lnTo>
                  <a:lnTo>
                    <a:pt x="14795" y="381960"/>
                  </a:lnTo>
                  <a:lnTo>
                    <a:pt x="32394" y="423601"/>
                  </a:lnTo>
                  <a:lnTo>
                    <a:pt x="55996" y="461629"/>
                  </a:lnTo>
                  <a:lnTo>
                    <a:pt x="85005" y="495447"/>
                  </a:lnTo>
                  <a:lnTo>
                    <a:pt x="118822" y="524455"/>
                  </a:lnTo>
                  <a:lnTo>
                    <a:pt x="156850" y="548057"/>
                  </a:lnTo>
                  <a:lnTo>
                    <a:pt x="198491" y="565656"/>
                  </a:lnTo>
                  <a:lnTo>
                    <a:pt x="243149" y="576653"/>
                  </a:lnTo>
                  <a:lnTo>
                    <a:pt x="290225" y="580452"/>
                  </a:lnTo>
                  <a:lnTo>
                    <a:pt x="337301" y="576653"/>
                  </a:lnTo>
                  <a:lnTo>
                    <a:pt x="381959" y="565656"/>
                  </a:lnTo>
                  <a:lnTo>
                    <a:pt x="423601" y="548057"/>
                  </a:lnTo>
                  <a:lnTo>
                    <a:pt x="461629" y="524455"/>
                  </a:lnTo>
                  <a:lnTo>
                    <a:pt x="495446" y="495447"/>
                  </a:lnTo>
                  <a:lnTo>
                    <a:pt x="524455" y="461629"/>
                  </a:lnTo>
                  <a:lnTo>
                    <a:pt x="548057" y="423601"/>
                  </a:lnTo>
                  <a:lnTo>
                    <a:pt x="565656" y="381960"/>
                  </a:lnTo>
                  <a:lnTo>
                    <a:pt x="576653" y="337302"/>
                  </a:lnTo>
                  <a:lnTo>
                    <a:pt x="580452" y="290226"/>
                  </a:lnTo>
                  <a:lnTo>
                    <a:pt x="576653" y="243150"/>
                  </a:lnTo>
                  <a:lnTo>
                    <a:pt x="565656" y="198492"/>
                  </a:lnTo>
                  <a:lnTo>
                    <a:pt x="548057" y="156850"/>
                  </a:lnTo>
                  <a:lnTo>
                    <a:pt x="524455" y="118822"/>
                  </a:lnTo>
                  <a:lnTo>
                    <a:pt x="495446" y="85005"/>
                  </a:lnTo>
                  <a:lnTo>
                    <a:pt x="461629" y="55996"/>
                  </a:lnTo>
                  <a:lnTo>
                    <a:pt x="423601" y="32394"/>
                  </a:lnTo>
                  <a:lnTo>
                    <a:pt x="381959" y="14795"/>
                  </a:lnTo>
                  <a:lnTo>
                    <a:pt x="337301" y="3798"/>
                  </a:lnTo>
                  <a:lnTo>
                    <a:pt x="290225" y="0"/>
                  </a:lnTo>
                  <a:close/>
                </a:path>
              </a:pathLst>
            </a:custGeom>
            <a:solidFill>
              <a:srgbClr val="FFC000"/>
            </a:solidFill>
          </p:spPr>
          <p:txBody>
            <a:bodyPr wrap="square" lIns="0" tIns="0" rIns="0" bIns="0" rtlCol="0"/>
            <a:lstStyle/>
            <a:p>
              <a:endParaRPr sz="3456"/>
            </a:p>
          </p:txBody>
        </p:sp>
        <p:pic>
          <p:nvPicPr>
            <p:cNvPr id="13" name="object 13"/>
            <p:cNvPicPr/>
            <p:nvPr/>
          </p:nvPicPr>
          <p:blipFill>
            <a:blip r:embed="rId2" cstate="print"/>
            <a:stretch>
              <a:fillRect/>
            </a:stretch>
          </p:blipFill>
          <p:spPr>
            <a:xfrm>
              <a:off x="6324359" y="1639309"/>
              <a:ext cx="259123" cy="73163"/>
            </a:xfrm>
            <a:prstGeom prst="rect">
              <a:avLst/>
            </a:prstGeom>
          </p:spPr>
        </p:pic>
        <p:sp>
          <p:nvSpPr>
            <p:cNvPr id="14" name="object 14"/>
            <p:cNvSpPr/>
            <p:nvPr/>
          </p:nvSpPr>
          <p:spPr>
            <a:xfrm>
              <a:off x="6163694" y="1472464"/>
              <a:ext cx="581025" cy="581025"/>
            </a:xfrm>
            <a:custGeom>
              <a:avLst/>
              <a:gdLst/>
              <a:ahLst/>
              <a:cxnLst/>
              <a:rect l="l" t="t" r="r" b="b"/>
              <a:pathLst>
                <a:path w="581025" h="581025">
                  <a:moveTo>
                    <a:pt x="132921" y="416795"/>
                  </a:moveTo>
                  <a:lnTo>
                    <a:pt x="177858" y="443252"/>
                  </a:lnTo>
                  <a:lnTo>
                    <a:pt x="222780" y="460890"/>
                  </a:lnTo>
                  <a:lnTo>
                    <a:pt x="267686" y="469709"/>
                  </a:lnTo>
                  <a:lnTo>
                    <a:pt x="312578" y="469709"/>
                  </a:lnTo>
                  <a:lnTo>
                    <a:pt x="357454" y="460890"/>
                  </a:lnTo>
                  <a:lnTo>
                    <a:pt x="402316" y="443252"/>
                  </a:lnTo>
                  <a:lnTo>
                    <a:pt x="447163" y="416795"/>
                  </a:lnTo>
                </a:path>
                <a:path w="581025" h="581025">
                  <a:moveTo>
                    <a:pt x="0" y="290226"/>
                  </a:moveTo>
                  <a:lnTo>
                    <a:pt x="3798" y="243149"/>
                  </a:lnTo>
                  <a:lnTo>
                    <a:pt x="14795" y="198492"/>
                  </a:lnTo>
                  <a:lnTo>
                    <a:pt x="32394" y="156850"/>
                  </a:lnTo>
                  <a:lnTo>
                    <a:pt x="55996" y="118822"/>
                  </a:lnTo>
                  <a:lnTo>
                    <a:pt x="85005" y="85005"/>
                  </a:lnTo>
                  <a:lnTo>
                    <a:pt x="118822" y="55996"/>
                  </a:lnTo>
                  <a:lnTo>
                    <a:pt x="156850" y="32394"/>
                  </a:lnTo>
                  <a:lnTo>
                    <a:pt x="198492" y="14795"/>
                  </a:lnTo>
                  <a:lnTo>
                    <a:pt x="243149" y="3798"/>
                  </a:lnTo>
                  <a:lnTo>
                    <a:pt x="290226" y="0"/>
                  </a:lnTo>
                  <a:lnTo>
                    <a:pt x="337302" y="3798"/>
                  </a:lnTo>
                  <a:lnTo>
                    <a:pt x="381959" y="14795"/>
                  </a:lnTo>
                  <a:lnTo>
                    <a:pt x="423601" y="32394"/>
                  </a:lnTo>
                  <a:lnTo>
                    <a:pt x="461629" y="55996"/>
                  </a:lnTo>
                  <a:lnTo>
                    <a:pt x="495446" y="85005"/>
                  </a:lnTo>
                  <a:lnTo>
                    <a:pt x="524455" y="118822"/>
                  </a:lnTo>
                  <a:lnTo>
                    <a:pt x="548057" y="156850"/>
                  </a:lnTo>
                  <a:lnTo>
                    <a:pt x="565656" y="198492"/>
                  </a:lnTo>
                  <a:lnTo>
                    <a:pt x="576653" y="243149"/>
                  </a:lnTo>
                  <a:lnTo>
                    <a:pt x="580452" y="290226"/>
                  </a:lnTo>
                  <a:lnTo>
                    <a:pt x="576653" y="337302"/>
                  </a:lnTo>
                  <a:lnTo>
                    <a:pt x="565656" y="381959"/>
                  </a:lnTo>
                  <a:lnTo>
                    <a:pt x="548057" y="423601"/>
                  </a:lnTo>
                  <a:lnTo>
                    <a:pt x="524455" y="461629"/>
                  </a:lnTo>
                  <a:lnTo>
                    <a:pt x="495446" y="495446"/>
                  </a:lnTo>
                  <a:lnTo>
                    <a:pt x="461629" y="524455"/>
                  </a:lnTo>
                  <a:lnTo>
                    <a:pt x="423601" y="548057"/>
                  </a:lnTo>
                  <a:lnTo>
                    <a:pt x="381959" y="565656"/>
                  </a:lnTo>
                  <a:lnTo>
                    <a:pt x="337302" y="576653"/>
                  </a:lnTo>
                  <a:lnTo>
                    <a:pt x="290226" y="580452"/>
                  </a:lnTo>
                  <a:lnTo>
                    <a:pt x="243149" y="576653"/>
                  </a:lnTo>
                  <a:lnTo>
                    <a:pt x="198492" y="565656"/>
                  </a:lnTo>
                  <a:lnTo>
                    <a:pt x="156850" y="548057"/>
                  </a:lnTo>
                  <a:lnTo>
                    <a:pt x="118822" y="524455"/>
                  </a:lnTo>
                  <a:lnTo>
                    <a:pt x="85005" y="495446"/>
                  </a:lnTo>
                  <a:lnTo>
                    <a:pt x="55996" y="461629"/>
                  </a:lnTo>
                  <a:lnTo>
                    <a:pt x="32394" y="423601"/>
                  </a:lnTo>
                  <a:lnTo>
                    <a:pt x="14795" y="381959"/>
                  </a:lnTo>
                  <a:lnTo>
                    <a:pt x="3798" y="337302"/>
                  </a:lnTo>
                  <a:lnTo>
                    <a:pt x="0" y="290226"/>
                  </a:lnTo>
                  <a:close/>
                </a:path>
              </a:pathLst>
            </a:custGeom>
            <a:ln w="12700">
              <a:solidFill>
                <a:srgbClr val="BC8C00"/>
              </a:solidFill>
            </a:ln>
          </p:spPr>
          <p:txBody>
            <a:bodyPr wrap="square" lIns="0" tIns="0" rIns="0" bIns="0" rtlCol="0"/>
            <a:lstStyle/>
            <a:p>
              <a:endParaRPr sz="3456"/>
            </a:p>
          </p:txBody>
        </p:sp>
      </p:grpSp>
      <p:pic>
        <p:nvPicPr>
          <p:cNvPr id="15" name="object 15"/>
          <p:cNvPicPr/>
          <p:nvPr/>
        </p:nvPicPr>
        <p:blipFill>
          <a:blip r:embed="rId3" cstate="print"/>
          <a:stretch>
            <a:fillRect/>
          </a:stretch>
        </p:blipFill>
        <p:spPr>
          <a:xfrm>
            <a:off x="11079356" y="5109313"/>
            <a:ext cx="1078708" cy="1118662"/>
          </a:xfrm>
          <a:prstGeom prst="rect">
            <a:avLst/>
          </a:prstGeom>
        </p:spPr>
      </p:pic>
      <p:pic>
        <p:nvPicPr>
          <p:cNvPr id="16" name="object 16"/>
          <p:cNvPicPr/>
          <p:nvPr/>
        </p:nvPicPr>
        <p:blipFill>
          <a:blip r:embed="rId3" cstate="print"/>
          <a:stretch>
            <a:fillRect/>
          </a:stretch>
        </p:blipFill>
        <p:spPr>
          <a:xfrm>
            <a:off x="12398919" y="5109313"/>
            <a:ext cx="1078708" cy="1118662"/>
          </a:xfrm>
          <a:prstGeom prst="rect">
            <a:avLst/>
          </a:prstGeom>
        </p:spPr>
      </p:pic>
      <p:grpSp>
        <p:nvGrpSpPr>
          <p:cNvPr id="17" name="object 17"/>
          <p:cNvGrpSpPr/>
          <p:nvPr/>
        </p:nvGrpSpPr>
        <p:grpSpPr>
          <a:xfrm>
            <a:off x="7752166" y="5797734"/>
            <a:ext cx="5734050" cy="1993392"/>
            <a:chOff x="6460138" y="4831445"/>
            <a:chExt cx="4778375" cy="1661160"/>
          </a:xfrm>
        </p:grpSpPr>
        <p:pic>
          <p:nvPicPr>
            <p:cNvPr id="18" name="object 18"/>
            <p:cNvPicPr/>
            <p:nvPr/>
          </p:nvPicPr>
          <p:blipFill>
            <a:blip r:embed="rId3" cstate="print"/>
            <a:stretch>
              <a:fillRect/>
            </a:stretch>
          </p:blipFill>
          <p:spPr>
            <a:xfrm>
              <a:off x="9232795" y="5560084"/>
              <a:ext cx="898923" cy="932218"/>
            </a:xfrm>
            <a:prstGeom prst="rect">
              <a:avLst/>
            </a:prstGeom>
          </p:spPr>
        </p:pic>
        <p:pic>
          <p:nvPicPr>
            <p:cNvPr id="19" name="object 19"/>
            <p:cNvPicPr/>
            <p:nvPr/>
          </p:nvPicPr>
          <p:blipFill>
            <a:blip r:embed="rId3" cstate="print"/>
            <a:stretch>
              <a:fillRect/>
            </a:stretch>
          </p:blipFill>
          <p:spPr>
            <a:xfrm>
              <a:off x="10339081" y="5560084"/>
              <a:ext cx="898923" cy="932218"/>
            </a:xfrm>
            <a:prstGeom prst="rect">
              <a:avLst/>
            </a:prstGeom>
          </p:spPr>
        </p:pic>
        <p:pic>
          <p:nvPicPr>
            <p:cNvPr id="20" name="object 20"/>
            <p:cNvPicPr/>
            <p:nvPr/>
          </p:nvPicPr>
          <p:blipFill>
            <a:blip r:embed="rId4" cstate="print"/>
            <a:stretch>
              <a:fillRect/>
            </a:stretch>
          </p:blipFill>
          <p:spPr>
            <a:xfrm>
              <a:off x="6460138" y="4831445"/>
              <a:ext cx="1348328" cy="1617995"/>
            </a:xfrm>
            <a:prstGeom prst="rect">
              <a:avLst/>
            </a:prstGeom>
          </p:spPr>
        </p:pic>
        <p:sp>
          <p:nvSpPr>
            <p:cNvPr id="21" name="object 21"/>
            <p:cNvSpPr/>
            <p:nvPr/>
          </p:nvSpPr>
          <p:spPr>
            <a:xfrm>
              <a:off x="8090325" y="5449390"/>
              <a:ext cx="861060" cy="382270"/>
            </a:xfrm>
            <a:custGeom>
              <a:avLst/>
              <a:gdLst/>
              <a:ahLst/>
              <a:cxnLst/>
              <a:rect l="l" t="t" r="r" b="b"/>
              <a:pathLst>
                <a:path w="861059" h="382270">
                  <a:moveTo>
                    <a:pt x="191051" y="0"/>
                  </a:moveTo>
                  <a:lnTo>
                    <a:pt x="0" y="191051"/>
                  </a:lnTo>
                  <a:lnTo>
                    <a:pt x="191051" y="382102"/>
                  </a:lnTo>
                  <a:lnTo>
                    <a:pt x="191051" y="286577"/>
                  </a:lnTo>
                  <a:lnTo>
                    <a:pt x="860611" y="286577"/>
                  </a:lnTo>
                  <a:lnTo>
                    <a:pt x="860611" y="95525"/>
                  </a:lnTo>
                  <a:lnTo>
                    <a:pt x="191051" y="95525"/>
                  </a:lnTo>
                  <a:lnTo>
                    <a:pt x="191051" y="0"/>
                  </a:lnTo>
                  <a:close/>
                </a:path>
              </a:pathLst>
            </a:custGeom>
            <a:solidFill>
              <a:srgbClr val="5091D0"/>
            </a:solidFill>
          </p:spPr>
          <p:txBody>
            <a:bodyPr wrap="square" lIns="0" tIns="0" rIns="0" bIns="0" rtlCol="0"/>
            <a:lstStyle/>
            <a:p>
              <a:endParaRPr sz="3456"/>
            </a:p>
          </p:txBody>
        </p:sp>
        <p:sp>
          <p:nvSpPr>
            <p:cNvPr id="22" name="object 22"/>
            <p:cNvSpPr/>
            <p:nvPr/>
          </p:nvSpPr>
          <p:spPr>
            <a:xfrm>
              <a:off x="8090325" y="5449390"/>
              <a:ext cx="861060" cy="382270"/>
            </a:xfrm>
            <a:custGeom>
              <a:avLst/>
              <a:gdLst/>
              <a:ahLst/>
              <a:cxnLst/>
              <a:rect l="l" t="t" r="r" b="b"/>
              <a:pathLst>
                <a:path w="861059" h="382270">
                  <a:moveTo>
                    <a:pt x="0" y="191051"/>
                  </a:moveTo>
                  <a:lnTo>
                    <a:pt x="191051" y="0"/>
                  </a:lnTo>
                  <a:lnTo>
                    <a:pt x="191051" y="95525"/>
                  </a:lnTo>
                  <a:lnTo>
                    <a:pt x="860612" y="95525"/>
                  </a:lnTo>
                  <a:lnTo>
                    <a:pt x="860612" y="286577"/>
                  </a:lnTo>
                  <a:lnTo>
                    <a:pt x="191051" y="286577"/>
                  </a:lnTo>
                  <a:lnTo>
                    <a:pt x="191051" y="382103"/>
                  </a:lnTo>
                  <a:lnTo>
                    <a:pt x="0" y="191051"/>
                  </a:lnTo>
                  <a:close/>
                </a:path>
              </a:pathLst>
            </a:custGeom>
            <a:ln w="12700">
              <a:solidFill>
                <a:srgbClr val="386998"/>
              </a:solidFill>
            </a:ln>
          </p:spPr>
          <p:txBody>
            <a:bodyPr wrap="square" lIns="0" tIns="0" rIns="0" bIns="0" rtlCol="0"/>
            <a:lstStyle/>
            <a:p>
              <a:endParaRPr sz="3456"/>
            </a:p>
          </p:txBody>
        </p:sp>
      </p:grpSp>
      <p:pic>
        <p:nvPicPr>
          <p:cNvPr id="23" name="object 23"/>
          <p:cNvPicPr/>
          <p:nvPr/>
        </p:nvPicPr>
        <p:blipFill>
          <a:blip r:embed="rId5" cstate="print"/>
          <a:stretch>
            <a:fillRect/>
          </a:stretch>
        </p:blipFill>
        <p:spPr>
          <a:xfrm>
            <a:off x="12625451" y="2605019"/>
            <a:ext cx="625639" cy="750767"/>
          </a:xfrm>
          <a:prstGeom prst="rect">
            <a:avLst/>
          </a:prstGeom>
        </p:spPr>
      </p:pic>
      <p:grpSp>
        <p:nvGrpSpPr>
          <p:cNvPr id="24" name="object 24"/>
          <p:cNvGrpSpPr/>
          <p:nvPr/>
        </p:nvGrpSpPr>
        <p:grpSpPr>
          <a:xfrm>
            <a:off x="9781615" y="2368135"/>
            <a:ext cx="1048512" cy="473964"/>
            <a:chOff x="8151346" y="1973446"/>
            <a:chExt cx="873760" cy="394970"/>
          </a:xfrm>
        </p:grpSpPr>
        <p:sp>
          <p:nvSpPr>
            <p:cNvPr id="25" name="object 25"/>
            <p:cNvSpPr/>
            <p:nvPr/>
          </p:nvSpPr>
          <p:spPr>
            <a:xfrm>
              <a:off x="8157696" y="1979796"/>
              <a:ext cx="861060" cy="382270"/>
            </a:xfrm>
            <a:custGeom>
              <a:avLst/>
              <a:gdLst/>
              <a:ahLst/>
              <a:cxnLst/>
              <a:rect l="l" t="t" r="r" b="b"/>
              <a:pathLst>
                <a:path w="861059" h="382269">
                  <a:moveTo>
                    <a:pt x="669560" y="0"/>
                  </a:moveTo>
                  <a:lnTo>
                    <a:pt x="669560" y="95525"/>
                  </a:lnTo>
                  <a:lnTo>
                    <a:pt x="0" y="95525"/>
                  </a:lnTo>
                  <a:lnTo>
                    <a:pt x="0" y="286578"/>
                  </a:lnTo>
                  <a:lnTo>
                    <a:pt x="669560" y="286578"/>
                  </a:lnTo>
                  <a:lnTo>
                    <a:pt x="669560" y="382103"/>
                  </a:lnTo>
                  <a:lnTo>
                    <a:pt x="860611" y="191051"/>
                  </a:lnTo>
                  <a:lnTo>
                    <a:pt x="669560" y="0"/>
                  </a:lnTo>
                  <a:close/>
                </a:path>
              </a:pathLst>
            </a:custGeom>
            <a:solidFill>
              <a:srgbClr val="5091D0"/>
            </a:solidFill>
          </p:spPr>
          <p:txBody>
            <a:bodyPr wrap="square" lIns="0" tIns="0" rIns="0" bIns="0" rtlCol="0"/>
            <a:lstStyle/>
            <a:p>
              <a:endParaRPr sz="3456"/>
            </a:p>
          </p:txBody>
        </p:sp>
        <p:sp>
          <p:nvSpPr>
            <p:cNvPr id="26" name="object 26"/>
            <p:cNvSpPr/>
            <p:nvPr/>
          </p:nvSpPr>
          <p:spPr>
            <a:xfrm>
              <a:off x="8157696" y="1979796"/>
              <a:ext cx="861060" cy="382270"/>
            </a:xfrm>
            <a:custGeom>
              <a:avLst/>
              <a:gdLst/>
              <a:ahLst/>
              <a:cxnLst/>
              <a:rect l="l" t="t" r="r" b="b"/>
              <a:pathLst>
                <a:path w="861059" h="382269">
                  <a:moveTo>
                    <a:pt x="0" y="95525"/>
                  </a:moveTo>
                  <a:lnTo>
                    <a:pt x="669560" y="95525"/>
                  </a:lnTo>
                  <a:lnTo>
                    <a:pt x="669560" y="0"/>
                  </a:lnTo>
                  <a:lnTo>
                    <a:pt x="860612" y="191051"/>
                  </a:lnTo>
                  <a:lnTo>
                    <a:pt x="669560" y="382103"/>
                  </a:lnTo>
                  <a:lnTo>
                    <a:pt x="669560" y="286577"/>
                  </a:lnTo>
                  <a:lnTo>
                    <a:pt x="0" y="286577"/>
                  </a:lnTo>
                  <a:lnTo>
                    <a:pt x="0" y="95525"/>
                  </a:lnTo>
                  <a:close/>
                </a:path>
              </a:pathLst>
            </a:custGeom>
            <a:ln w="12700">
              <a:solidFill>
                <a:srgbClr val="386998"/>
              </a:solidFill>
            </a:ln>
          </p:spPr>
          <p:txBody>
            <a:bodyPr wrap="square" lIns="0" tIns="0" rIns="0" bIns="0" rtlCol="0"/>
            <a:lstStyle/>
            <a:p>
              <a:endParaRPr sz="3456"/>
            </a:p>
          </p:txBody>
        </p:sp>
      </p:grpSp>
      <p:grpSp>
        <p:nvGrpSpPr>
          <p:cNvPr id="27" name="object 27"/>
          <p:cNvGrpSpPr/>
          <p:nvPr/>
        </p:nvGrpSpPr>
        <p:grpSpPr>
          <a:xfrm>
            <a:off x="8382467" y="4596782"/>
            <a:ext cx="473964" cy="1048512"/>
            <a:chOff x="6985389" y="3830652"/>
            <a:chExt cx="394970" cy="873760"/>
          </a:xfrm>
        </p:grpSpPr>
        <p:sp>
          <p:nvSpPr>
            <p:cNvPr id="28" name="object 28"/>
            <p:cNvSpPr/>
            <p:nvPr/>
          </p:nvSpPr>
          <p:spPr>
            <a:xfrm>
              <a:off x="6991739" y="3837002"/>
              <a:ext cx="382270" cy="861060"/>
            </a:xfrm>
            <a:custGeom>
              <a:avLst/>
              <a:gdLst/>
              <a:ahLst/>
              <a:cxnLst/>
              <a:rect l="l" t="t" r="r" b="b"/>
              <a:pathLst>
                <a:path w="382270" h="861060">
                  <a:moveTo>
                    <a:pt x="286576" y="0"/>
                  </a:moveTo>
                  <a:lnTo>
                    <a:pt x="95525" y="0"/>
                  </a:lnTo>
                  <a:lnTo>
                    <a:pt x="95525" y="669561"/>
                  </a:lnTo>
                  <a:lnTo>
                    <a:pt x="0" y="669561"/>
                  </a:lnTo>
                  <a:lnTo>
                    <a:pt x="191051" y="860612"/>
                  </a:lnTo>
                  <a:lnTo>
                    <a:pt x="382102" y="669561"/>
                  </a:lnTo>
                  <a:lnTo>
                    <a:pt x="286576" y="669561"/>
                  </a:lnTo>
                  <a:lnTo>
                    <a:pt x="286576" y="0"/>
                  </a:lnTo>
                  <a:close/>
                </a:path>
              </a:pathLst>
            </a:custGeom>
            <a:solidFill>
              <a:srgbClr val="5091D0"/>
            </a:solidFill>
          </p:spPr>
          <p:txBody>
            <a:bodyPr wrap="square" lIns="0" tIns="0" rIns="0" bIns="0" rtlCol="0"/>
            <a:lstStyle/>
            <a:p>
              <a:endParaRPr sz="3456"/>
            </a:p>
          </p:txBody>
        </p:sp>
        <p:sp>
          <p:nvSpPr>
            <p:cNvPr id="29" name="object 29"/>
            <p:cNvSpPr/>
            <p:nvPr/>
          </p:nvSpPr>
          <p:spPr>
            <a:xfrm>
              <a:off x="6991739" y="3837002"/>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0" name="object 30"/>
          <p:cNvSpPr txBox="1"/>
          <p:nvPr/>
        </p:nvSpPr>
        <p:spPr>
          <a:xfrm>
            <a:off x="8872866" y="4688434"/>
            <a:ext cx="1377696"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Calibri"/>
                <a:cs typeface="Calibri"/>
              </a:rPr>
              <a:t>2. </a:t>
            </a:r>
            <a:r>
              <a:rPr sz="2160" spc="-12" dirty="0">
                <a:latin typeface="Calibri"/>
                <a:cs typeface="Calibri"/>
              </a:rPr>
              <a:t>Trigger deployment</a:t>
            </a:r>
            <a:endParaRPr sz="2160">
              <a:latin typeface="Calibri"/>
              <a:cs typeface="Calibri"/>
            </a:endParaRPr>
          </a:p>
        </p:txBody>
      </p:sp>
      <p:grpSp>
        <p:nvGrpSpPr>
          <p:cNvPr id="31" name="object 31"/>
          <p:cNvGrpSpPr/>
          <p:nvPr/>
        </p:nvGrpSpPr>
        <p:grpSpPr>
          <a:xfrm>
            <a:off x="11711107" y="3762042"/>
            <a:ext cx="473964" cy="1048512"/>
            <a:chOff x="9759256" y="3135035"/>
            <a:chExt cx="394970" cy="873760"/>
          </a:xfrm>
        </p:grpSpPr>
        <p:sp>
          <p:nvSpPr>
            <p:cNvPr id="32" name="object 32"/>
            <p:cNvSpPr/>
            <p:nvPr/>
          </p:nvSpPr>
          <p:spPr>
            <a:xfrm>
              <a:off x="9765605" y="3141385"/>
              <a:ext cx="382270" cy="861060"/>
            </a:xfrm>
            <a:custGeom>
              <a:avLst/>
              <a:gdLst/>
              <a:ahLst/>
              <a:cxnLst/>
              <a:rect l="l" t="t" r="r" b="b"/>
              <a:pathLst>
                <a:path w="382270" h="861060">
                  <a:moveTo>
                    <a:pt x="286578" y="0"/>
                  </a:moveTo>
                  <a:lnTo>
                    <a:pt x="95525" y="0"/>
                  </a:lnTo>
                  <a:lnTo>
                    <a:pt x="95525" y="669560"/>
                  </a:lnTo>
                  <a:lnTo>
                    <a:pt x="0" y="669560"/>
                  </a:lnTo>
                  <a:lnTo>
                    <a:pt x="191051" y="860611"/>
                  </a:lnTo>
                  <a:lnTo>
                    <a:pt x="382103" y="669560"/>
                  </a:lnTo>
                  <a:lnTo>
                    <a:pt x="286578" y="669560"/>
                  </a:lnTo>
                  <a:lnTo>
                    <a:pt x="286578" y="0"/>
                  </a:lnTo>
                  <a:close/>
                </a:path>
              </a:pathLst>
            </a:custGeom>
            <a:solidFill>
              <a:srgbClr val="5091D0"/>
            </a:solidFill>
          </p:spPr>
          <p:txBody>
            <a:bodyPr wrap="square" lIns="0" tIns="0" rIns="0" bIns="0" rtlCol="0"/>
            <a:lstStyle/>
            <a:p>
              <a:endParaRPr sz="3456"/>
            </a:p>
          </p:txBody>
        </p:sp>
        <p:sp>
          <p:nvSpPr>
            <p:cNvPr id="33" name="object 33"/>
            <p:cNvSpPr/>
            <p:nvPr/>
          </p:nvSpPr>
          <p:spPr>
            <a:xfrm>
              <a:off x="9765606" y="3141385"/>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4" name="object 34"/>
          <p:cNvSpPr txBox="1"/>
          <p:nvPr/>
        </p:nvSpPr>
        <p:spPr>
          <a:xfrm>
            <a:off x="9751575" y="3020569"/>
            <a:ext cx="84201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1. </a:t>
            </a:r>
            <a:r>
              <a:rPr sz="2160" spc="-24" dirty="0">
                <a:latin typeface="Calibri"/>
                <a:cs typeface="Calibri"/>
              </a:rPr>
              <a:t>push</a:t>
            </a:r>
            <a:endParaRPr sz="2160">
              <a:latin typeface="Calibri"/>
              <a:cs typeface="Calibri"/>
            </a:endParaRPr>
          </a:p>
        </p:txBody>
      </p:sp>
      <p:sp>
        <p:nvSpPr>
          <p:cNvPr id="35" name="object 35"/>
          <p:cNvSpPr txBox="1"/>
          <p:nvPr/>
        </p:nvSpPr>
        <p:spPr>
          <a:xfrm>
            <a:off x="9840487" y="6122214"/>
            <a:ext cx="71628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3. </a:t>
            </a:r>
            <a:r>
              <a:rPr sz="2160" spc="-24" dirty="0">
                <a:latin typeface="Calibri"/>
                <a:cs typeface="Calibri"/>
              </a:rPr>
              <a:t>poll</a:t>
            </a:r>
            <a:endParaRPr sz="2160">
              <a:latin typeface="Calibri"/>
              <a:cs typeface="Calibri"/>
            </a:endParaRPr>
          </a:p>
        </p:txBody>
      </p:sp>
      <p:sp>
        <p:nvSpPr>
          <p:cNvPr id="36" name="object 36"/>
          <p:cNvSpPr txBox="1"/>
          <p:nvPr/>
        </p:nvSpPr>
        <p:spPr>
          <a:xfrm>
            <a:off x="12199412" y="3942282"/>
            <a:ext cx="2042160" cy="671979"/>
          </a:xfrm>
          <a:prstGeom prst="rect">
            <a:avLst/>
          </a:prstGeom>
        </p:spPr>
        <p:txBody>
          <a:bodyPr vert="horz" wrap="square" lIns="0" tIns="15240" rIns="0" bIns="0" rtlCol="0">
            <a:spAutoFit/>
          </a:bodyPr>
          <a:lstStyle/>
          <a:p>
            <a:pPr marL="15240">
              <a:lnSpc>
                <a:spcPts val="2562"/>
              </a:lnSpc>
              <a:spcBef>
                <a:spcPts val="120"/>
              </a:spcBef>
            </a:pPr>
            <a:r>
              <a:rPr sz="2160" dirty="0">
                <a:latin typeface="Calibri"/>
                <a:cs typeface="Calibri"/>
              </a:rPr>
              <a:t>4.</a:t>
            </a:r>
            <a:r>
              <a:rPr sz="2160" spc="-24" dirty="0">
                <a:latin typeface="Calibri"/>
                <a:cs typeface="Calibri"/>
              </a:rPr>
              <a:t> </a:t>
            </a:r>
            <a:r>
              <a:rPr sz="2160" dirty="0">
                <a:latin typeface="Calibri"/>
                <a:cs typeface="Calibri"/>
              </a:rPr>
              <a:t>Download</a:t>
            </a:r>
            <a:r>
              <a:rPr sz="2160" spc="6" dirty="0">
                <a:latin typeface="Calibri"/>
                <a:cs typeface="Calibri"/>
              </a:rPr>
              <a:t> </a:t>
            </a:r>
            <a:r>
              <a:rPr sz="2160" spc="-24" dirty="0">
                <a:latin typeface="Calibri"/>
                <a:cs typeface="Calibri"/>
              </a:rPr>
              <a:t>code</a:t>
            </a:r>
            <a:endParaRPr sz="2160">
              <a:latin typeface="Calibri"/>
              <a:cs typeface="Calibri"/>
            </a:endParaRPr>
          </a:p>
          <a:p>
            <a:pPr marL="15240">
              <a:lnSpc>
                <a:spcPts val="2562"/>
              </a:lnSpc>
            </a:pPr>
            <a:r>
              <a:rPr sz="2160" dirty="0">
                <a:latin typeface="Calibri"/>
                <a:cs typeface="Calibri"/>
              </a:rPr>
              <a:t>+</a:t>
            </a:r>
            <a:r>
              <a:rPr sz="2160" spc="-48" dirty="0">
                <a:latin typeface="Calibri"/>
                <a:cs typeface="Calibri"/>
              </a:rPr>
              <a:t> </a:t>
            </a:r>
            <a:r>
              <a:rPr sz="2160" dirty="0">
                <a:latin typeface="Calibri"/>
                <a:cs typeface="Calibri"/>
              </a:rPr>
              <a:t>appspec.yml</a:t>
            </a:r>
            <a:r>
              <a:rPr sz="2160" spc="-48" dirty="0">
                <a:latin typeface="Calibri"/>
                <a:cs typeface="Calibri"/>
              </a:rPr>
              <a:t> </a:t>
            </a:r>
            <a:r>
              <a:rPr sz="2160" spc="-24" dirty="0">
                <a:latin typeface="Calibri"/>
                <a:cs typeface="Calibri"/>
              </a:rPr>
              <a:t>file</a:t>
            </a:r>
            <a:endParaRPr sz="2160">
              <a:latin typeface="Calibri"/>
              <a:cs typeface="Calibri"/>
            </a:endParaRPr>
          </a:p>
        </p:txBody>
      </p:sp>
      <p:sp>
        <p:nvSpPr>
          <p:cNvPr id="37" name="object 37"/>
          <p:cNvSpPr txBox="1"/>
          <p:nvPr/>
        </p:nvSpPr>
        <p:spPr>
          <a:xfrm>
            <a:off x="11053184" y="6217310"/>
            <a:ext cx="243840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EC2</a:t>
            </a:r>
            <a:r>
              <a:rPr sz="2160" spc="-24" dirty="0">
                <a:latin typeface="Calibri"/>
                <a:cs typeface="Calibri"/>
              </a:rPr>
              <a:t> </a:t>
            </a:r>
            <a:r>
              <a:rPr sz="2160" dirty="0">
                <a:latin typeface="Calibri"/>
                <a:cs typeface="Calibri"/>
              </a:rPr>
              <a:t>instances</a:t>
            </a:r>
            <a:r>
              <a:rPr sz="2160" spc="-30" dirty="0">
                <a:latin typeface="Calibri"/>
                <a:cs typeface="Calibri"/>
              </a:rPr>
              <a:t> </a:t>
            </a:r>
            <a:r>
              <a:rPr sz="2160" dirty="0">
                <a:latin typeface="Calibri"/>
                <a:cs typeface="Calibri"/>
              </a:rPr>
              <a:t>+</a:t>
            </a:r>
            <a:r>
              <a:rPr sz="2160" spc="-18" dirty="0">
                <a:latin typeface="Calibri"/>
                <a:cs typeface="Calibri"/>
              </a:rPr>
              <a:t> </a:t>
            </a:r>
            <a:r>
              <a:rPr sz="2160" spc="-24" dirty="0">
                <a:latin typeface="Calibri"/>
                <a:cs typeface="Calibri"/>
              </a:rPr>
              <a:t>agent</a:t>
            </a:r>
            <a:endParaRPr sz="216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AWS</a:t>
            </a:r>
            <a:r>
              <a:rPr spc="-330" dirty="0">
                <a:solidFill>
                  <a:schemeClr val="tx1"/>
                </a:solidFill>
              </a:rPr>
              <a:t> </a:t>
            </a:r>
            <a:r>
              <a:rPr spc="-60" dirty="0">
                <a:solidFill>
                  <a:schemeClr val="tx1"/>
                </a:solidFill>
              </a:rPr>
              <a:t>CodeDeploy</a:t>
            </a:r>
          </a:p>
        </p:txBody>
      </p:sp>
      <p:sp>
        <p:nvSpPr>
          <p:cNvPr id="5" name="object 5"/>
          <p:cNvSpPr txBox="1"/>
          <p:nvPr/>
        </p:nvSpPr>
        <p:spPr>
          <a:xfrm>
            <a:off x="1100327" y="1598980"/>
            <a:ext cx="12323826" cy="529042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EC2</a:t>
            </a:r>
            <a:r>
              <a:rPr sz="3360" spc="-132" dirty="0">
                <a:latin typeface="Gill Sans MT"/>
                <a:cs typeface="Gill Sans MT"/>
              </a:rPr>
              <a:t> </a:t>
            </a:r>
            <a:r>
              <a:rPr sz="3360" spc="-48" dirty="0">
                <a:latin typeface="Gill Sans MT"/>
                <a:cs typeface="Gill Sans MT"/>
              </a:rPr>
              <a:t>instances</a:t>
            </a:r>
            <a:r>
              <a:rPr sz="3360" spc="-137" dirty="0">
                <a:latin typeface="Gill Sans MT"/>
                <a:cs typeface="Gill Sans MT"/>
              </a:rPr>
              <a:t> </a:t>
            </a:r>
            <a:r>
              <a:rPr sz="3360" dirty="0">
                <a:latin typeface="Gill Sans MT"/>
                <a:cs typeface="Gill Sans MT"/>
              </a:rPr>
              <a:t>are</a:t>
            </a:r>
            <a:r>
              <a:rPr sz="3360" spc="-132" dirty="0">
                <a:latin typeface="Gill Sans MT"/>
                <a:cs typeface="Gill Sans MT"/>
              </a:rPr>
              <a:t> </a:t>
            </a:r>
            <a:r>
              <a:rPr sz="3360" spc="-12" dirty="0">
                <a:latin typeface="Gill Sans MT"/>
                <a:cs typeface="Gill Sans MT"/>
              </a:rPr>
              <a:t>grouped</a:t>
            </a:r>
            <a:r>
              <a:rPr sz="3360" spc="-137" dirty="0">
                <a:latin typeface="Gill Sans MT"/>
                <a:cs typeface="Gill Sans MT"/>
              </a:rPr>
              <a:t> </a:t>
            </a:r>
            <a:r>
              <a:rPr sz="3360" dirty="0">
                <a:latin typeface="Gill Sans MT"/>
                <a:cs typeface="Gill Sans MT"/>
              </a:rPr>
              <a:t>by</a:t>
            </a:r>
            <a:r>
              <a:rPr sz="3360" spc="-137" dirty="0">
                <a:latin typeface="Gill Sans MT"/>
                <a:cs typeface="Gill Sans MT"/>
              </a:rPr>
              <a:t> </a:t>
            </a:r>
            <a:r>
              <a:rPr sz="3360" spc="-30" dirty="0">
                <a:latin typeface="Gill Sans MT"/>
                <a:cs typeface="Gill Sans MT"/>
              </a:rPr>
              <a:t>deployment</a:t>
            </a:r>
            <a:r>
              <a:rPr sz="3360" spc="-126" dirty="0">
                <a:latin typeface="Gill Sans MT"/>
                <a:cs typeface="Gill Sans MT"/>
              </a:rPr>
              <a:t> </a:t>
            </a:r>
            <a:r>
              <a:rPr sz="3360" spc="-12" dirty="0">
                <a:latin typeface="Gill Sans MT"/>
                <a:cs typeface="Gill Sans MT"/>
              </a:rPr>
              <a:t>group</a:t>
            </a:r>
            <a:r>
              <a:rPr sz="3360" spc="-132" dirty="0">
                <a:latin typeface="Gill Sans MT"/>
                <a:cs typeface="Gill Sans MT"/>
              </a:rPr>
              <a:t> </a:t>
            </a:r>
            <a:r>
              <a:rPr sz="3360" dirty="0">
                <a:latin typeface="Gill Sans MT"/>
                <a:cs typeface="Gill Sans MT"/>
              </a:rPr>
              <a:t>(dev</a:t>
            </a:r>
            <a:r>
              <a:rPr sz="3360" spc="-126" dirty="0">
                <a:latin typeface="Gill Sans MT"/>
                <a:cs typeface="Gill Sans MT"/>
              </a:rPr>
              <a:t> </a:t>
            </a:r>
            <a:r>
              <a:rPr sz="3360" dirty="0">
                <a:latin typeface="Gill Sans MT"/>
                <a:cs typeface="Gill Sans MT"/>
              </a:rPr>
              <a:t>/</a:t>
            </a:r>
            <a:r>
              <a:rPr sz="3360" spc="-132" dirty="0">
                <a:latin typeface="Gill Sans MT"/>
                <a:cs typeface="Gill Sans MT"/>
              </a:rPr>
              <a:t> </a:t>
            </a:r>
            <a:r>
              <a:rPr sz="3360" spc="-36" dirty="0">
                <a:latin typeface="Gill Sans MT"/>
                <a:cs typeface="Gill Sans MT"/>
              </a:rPr>
              <a:t>test</a:t>
            </a:r>
            <a:r>
              <a:rPr sz="3360" spc="-126" dirty="0">
                <a:latin typeface="Gill Sans MT"/>
                <a:cs typeface="Gill Sans MT"/>
              </a:rPr>
              <a:t> </a:t>
            </a:r>
            <a:r>
              <a:rPr sz="3360" dirty="0">
                <a:latin typeface="Gill Sans MT"/>
                <a:cs typeface="Gill Sans MT"/>
              </a:rPr>
              <a:t>/</a:t>
            </a:r>
            <a:r>
              <a:rPr sz="3360" spc="-132" dirty="0">
                <a:latin typeface="Gill Sans MT"/>
                <a:cs typeface="Gill Sans MT"/>
              </a:rPr>
              <a:t> </a:t>
            </a:r>
            <a:r>
              <a:rPr sz="3360" spc="-12" dirty="0">
                <a:latin typeface="Gill Sans MT"/>
                <a:cs typeface="Gill Sans MT"/>
              </a:rPr>
              <a:t>prod)</a:t>
            </a:r>
            <a:endParaRPr sz="3360" dirty="0">
              <a:latin typeface="Gill Sans MT"/>
              <a:cs typeface="Gill Sans MT"/>
            </a:endParaRPr>
          </a:p>
          <a:p>
            <a:pPr marL="289560" indent="-274320">
              <a:spcBef>
                <a:spcPts val="780"/>
              </a:spcBef>
              <a:buFont typeface="Arial"/>
              <a:buChar char="•"/>
              <a:tabLst>
                <a:tab pos="289560" algn="l"/>
              </a:tabLst>
            </a:pPr>
            <a:r>
              <a:rPr sz="3360" spc="-48" dirty="0">
                <a:latin typeface="Gill Sans MT"/>
                <a:cs typeface="Gill Sans MT"/>
              </a:rPr>
              <a:t>Lots</a:t>
            </a:r>
            <a:r>
              <a:rPr sz="3360" spc="-156" dirty="0">
                <a:latin typeface="Gill Sans MT"/>
                <a:cs typeface="Gill Sans MT"/>
              </a:rPr>
              <a:t> </a:t>
            </a:r>
            <a:r>
              <a:rPr sz="3360" dirty="0">
                <a:latin typeface="Gill Sans MT"/>
                <a:cs typeface="Gill Sans MT"/>
              </a:rPr>
              <a:t>of</a:t>
            </a:r>
            <a:r>
              <a:rPr sz="3360" spc="-144" dirty="0">
                <a:latin typeface="Gill Sans MT"/>
                <a:cs typeface="Gill Sans MT"/>
              </a:rPr>
              <a:t> </a:t>
            </a:r>
            <a:r>
              <a:rPr sz="3360" spc="-66" dirty="0">
                <a:latin typeface="Gill Sans MT"/>
                <a:cs typeface="Gill Sans MT"/>
              </a:rPr>
              <a:t>flexibility</a:t>
            </a:r>
            <a:r>
              <a:rPr sz="3360" spc="-150" dirty="0">
                <a:latin typeface="Gill Sans MT"/>
                <a:cs typeface="Gill Sans MT"/>
              </a:rPr>
              <a:t> </a:t>
            </a:r>
            <a:r>
              <a:rPr sz="3360" dirty="0">
                <a:latin typeface="Gill Sans MT"/>
                <a:cs typeface="Gill Sans MT"/>
              </a:rPr>
              <a:t>to</a:t>
            </a:r>
            <a:r>
              <a:rPr sz="3360" spc="-150" dirty="0">
                <a:latin typeface="Gill Sans MT"/>
                <a:cs typeface="Gill Sans MT"/>
              </a:rPr>
              <a:t> </a:t>
            </a:r>
            <a:r>
              <a:rPr sz="3360" spc="-12" dirty="0">
                <a:latin typeface="Gill Sans MT"/>
                <a:cs typeface="Gill Sans MT"/>
              </a:rPr>
              <a:t>define</a:t>
            </a:r>
            <a:r>
              <a:rPr sz="3360" spc="-150" dirty="0">
                <a:latin typeface="Gill Sans MT"/>
                <a:cs typeface="Gill Sans MT"/>
              </a:rPr>
              <a:t> </a:t>
            </a:r>
            <a:r>
              <a:rPr sz="3360" dirty="0">
                <a:latin typeface="Gill Sans MT"/>
                <a:cs typeface="Gill Sans MT"/>
              </a:rPr>
              <a:t>any</a:t>
            </a:r>
            <a:r>
              <a:rPr sz="3360" spc="-150" dirty="0">
                <a:latin typeface="Gill Sans MT"/>
                <a:cs typeface="Gill Sans MT"/>
              </a:rPr>
              <a:t> </a:t>
            </a:r>
            <a:r>
              <a:rPr sz="3360" spc="-36" dirty="0">
                <a:latin typeface="Gill Sans MT"/>
                <a:cs typeface="Gill Sans MT"/>
              </a:rPr>
              <a:t>kind</a:t>
            </a:r>
            <a:r>
              <a:rPr sz="3360" spc="-150" dirty="0">
                <a:latin typeface="Gill Sans MT"/>
                <a:cs typeface="Gill Sans MT"/>
              </a:rPr>
              <a:t> </a:t>
            </a:r>
            <a:r>
              <a:rPr sz="3360" dirty="0">
                <a:latin typeface="Gill Sans MT"/>
                <a:cs typeface="Gill Sans MT"/>
              </a:rPr>
              <a:t>of</a:t>
            </a:r>
            <a:r>
              <a:rPr sz="3360" spc="-144" dirty="0">
                <a:latin typeface="Gill Sans MT"/>
                <a:cs typeface="Gill Sans MT"/>
              </a:rPr>
              <a:t> </a:t>
            </a:r>
            <a:r>
              <a:rPr sz="3360" spc="-12" dirty="0">
                <a:latin typeface="Gill Sans MT"/>
                <a:cs typeface="Gill Sans MT"/>
              </a:rPr>
              <a:t>deployments</a:t>
            </a:r>
            <a:endParaRPr sz="3360" dirty="0">
              <a:latin typeface="Gill Sans MT"/>
              <a:cs typeface="Gill Sans MT"/>
            </a:endParaRPr>
          </a:p>
          <a:p>
            <a:pPr marL="289560" marR="361188" indent="-274320">
              <a:lnSpc>
                <a:spcPts val="3600"/>
              </a:lnSpc>
              <a:spcBef>
                <a:spcPts val="1374"/>
              </a:spcBef>
              <a:buFont typeface="Arial"/>
              <a:buChar char="•"/>
              <a:tabLst>
                <a:tab pos="289560" algn="l"/>
              </a:tabLst>
            </a:pPr>
            <a:r>
              <a:rPr sz="3360" spc="-42" dirty="0">
                <a:latin typeface="Gill Sans MT"/>
                <a:cs typeface="Gill Sans MT"/>
              </a:rPr>
              <a:t>CodeDeploy</a:t>
            </a:r>
            <a:r>
              <a:rPr sz="3360" spc="-132"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be</a:t>
            </a:r>
            <a:r>
              <a:rPr sz="3360" spc="-126" dirty="0">
                <a:latin typeface="Gill Sans MT"/>
                <a:cs typeface="Gill Sans MT"/>
              </a:rPr>
              <a:t> </a:t>
            </a:r>
            <a:r>
              <a:rPr sz="3360" spc="-12" dirty="0">
                <a:latin typeface="Gill Sans MT"/>
                <a:cs typeface="Gill Sans MT"/>
              </a:rPr>
              <a:t>chained</a:t>
            </a:r>
            <a:r>
              <a:rPr sz="3360" spc="-132" dirty="0">
                <a:latin typeface="Gill Sans MT"/>
                <a:cs typeface="Gill Sans MT"/>
              </a:rPr>
              <a:t> </a:t>
            </a:r>
            <a:r>
              <a:rPr sz="3360" spc="-24" dirty="0">
                <a:latin typeface="Gill Sans MT"/>
                <a:cs typeface="Gill Sans MT"/>
              </a:rPr>
              <a:t>into</a:t>
            </a:r>
            <a:r>
              <a:rPr sz="3360" spc="-132" dirty="0">
                <a:latin typeface="Gill Sans MT"/>
                <a:cs typeface="Gill Sans MT"/>
              </a:rPr>
              <a:t> </a:t>
            </a:r>
            <a:r>
              <a:rPr sz="3360" spc="-36" dirty="0">
                <a:latin typeface="Gill Sans MT"/>
                <a:cs typeface="Gill Sans MT"/>
              </a:rPr>
              <a:t>CodePipeline</a:t>
            </a:r>
            <a:r>
              <a:rPr sz="3360" spc="-126" dirty="0">
                <a:latin typeface="Gill Sans MT"/>
                <a:cs typeface="Gill Sans MT"/>
              </a:rPr>
              <a:t> </a:t>
            </a:r>
            <a:r>
              <a:rPr sz="3360" dirty="0">
                <a:latin typeface="Gill Sans MT"/>
                <a:cs typeface="Gill Sans MT"/>
              </a:rPr>
              <a:t>and</a:t>
            </a:r>
            <a:r>
              <a:rPr sz="3360" spc="-132" dirty="0">
                <a:latin typeface="Gill Sans MT"/>
                <a:cs typeface="Gill Sans MT"/>
              </a:rPr>
              <a:t> </a:t>
            </a:r>
            <a:r>
              <a:rPr sz="3360" dirty="0">
                <a:latin typeface="Gill Sans MT"/>
                <a:cs typeface="Gill Sans MT"/>
              </a:rPr>
              <a:t>use</a:t>
            </a:r>
            <a:r>
              <a:rPr sz="3360" spc="-132" dirty="0">
                <a:latin typeface="Gill Sans MT"/>
                <a:cs typeface="Gill Sans MT"/>
              </a:rPr>
              <a:t> </a:t>
            </a:r>
            <a:r>
              <a:rPr sz="3360" spc="-42" dirty="0">
                <a:latin typeface="Gill Sans MT"/>
                <a:cs typeface="Gill Sans MT"/>
              </a:rPr>
              <a:t>artifacts</a:t>
            </a:r>
            <a:r>
              <a:rPr sz="3360" spc="-126" dirty="0">
                <a:latin typeface="Gill Sans MT"/>
                <a:cs typeface="Gill Sans MT"/>
              </a:rPr>
              <a:t> </a:t>
            </a:r>
            <a:r>
              <a:rPr sz="3360" spc="-24" dirty="0">
                <a:latin typeface="Gill Sans MT"/>
                <a:cs typeface="Gill Sans MT"/>
              </a:rPr>
              <a:t>from </a:t>
            </a:r>
            <a:r>
              <a:rPr sz="3360" spc="-12" dirty="0">
                <a:latin typeface="Gill Sans MT"/>
                <a:cs typeface="Gill Sans MT"/>
              </a:rPr>
              <a:t>there</a:t>
            </a:r>
            <a:endParaRPr sz="3360" dirty="0">
              <a:latin typeface="Gill Sans MT"/>
              <a:cs typeface="Gill Sans MT"/>
            </a:endParaRPr>
          </a:p>
          <a:p>
            <a:pPr marL="289560" marR="6096" indent="-274320">
              <a:lnSpc>
                <a:spcPts val="3600"/>
              </a:lnSpc>
              <a:spcBef>
                <a:spcPts val="1206"/>
              </a:spcBef>
              <a:buFont typeface="Arial"/>
              <a:buChar char="•"/>
              <a:tabLst>
                <a:tab pos="289560" algn="l"/>
              </a:tabLst>
            </a:pPr>
            <a:r>
              <a:rPr sz="3360" spc="-42" dirty="0">
                <a:latin typeface="Gill Sans MT"/>
                <a:cs typeface="Gill Sans MT"/>
              </a:rPr>
              <a:t>CodeDeploy</a:t>
            </a:r>
            <a:r>
              <a:rPr sz="3360" spc="-192" dirty="0">
                <a:latin typeface="Gill Sans MT"/>
                <a:cs typeface="Gill Sans MT"/>
              </a:rPr>
              <a:t> </a:t>
            </a:r>
            <a:r>
              <a:rPr sz="3360" dirty="0">
                <a:latin typeface="Gill Sans MT"/>
                <a:cs typeface="Gill Sans MT"/>
              </a:rPr>
              <a:t>can</a:t>
            </a:r>
            <a:r>
              <a:rPr sz="3360" spc="-192" dirty="0">
                <a:latin typeface="Gill Sans MT"/>
                <a:cs typeface="Gill Sans MT"/>
              </a:rPr>
              <a:t> </a:t>
            </a:r>
            <a:r>
              <a:rPr sz="3360" spc="-108" dirty="0">
                <a:latin typeface="Gill Sans MT"/>
                <a:cs typeface="Gill Sans MT"/>
              </a:rPr>
              <a:t>re-</a:t>
            </a:r>
            <a:r>
              <a:rPr sz="3360" dirty="0">
                <a:latin typeface="Gill Sans MT"/>
                <a:cs typeface="Gill Sans MT"/>
              </a:rPr>
              <a:t>use</a:t>
            </a:r>
            <a:r>
              <a:rPr sz="3360" spc="-144" dirty="0">
                <a:latin typeface="Gill Sans MT"/>
                <a:cs typeface="Gill Sans MT"/>
              </a:rPr>
              <a:t> </a:t>
            </a:r>
            <a:r>
              <a:rPr sz="3360" spc="-54" dirty="0">
                <a:latin typeface="Gill Sans MT"/>
                <a:cs typeface="Gill Sans MT"/>
              </a:rPr>
              <a:t>existing</a:t>
            </a:r>
            <a:r>
              <a:rPr sz="3360" spc="-137" dirty="0">
                <a:latin typeface="Gill Sans MT"/>
                <a:cs typeface="Gill Sans MT"/>
              </a:rPr>
              <a:t> </a:t>
            </a:r>
            <a:r>
              <a:rPr sz="3360" dirty="0">
                <a:latin typeface="Gill Sans MT"/>
                <a:cs typeface="Gill Sans MT"/>
              </a:rPr>
              <a:t>setup</a:t>
            </a:r>
            <a:r>
              <a:rPr sz="3360" spc="-144" dirty="0">
                <a:latin typeface="Gill Sans MT"/>
                <a:cs typeface="Gill Sans MT"/>
              </a:rPr>
              <a:t> </a:t>
            </a:r>
            <a:r>
              <a:rPr sz="3360" spc="-108" dirty="0">
                <a:latin typeface="Gill Sans MT"/>
                <a:cs typeface="Gill Sans MT"/>
              </a:rPr>
              <a:t>tools,</a:t>
            </a:r>
            <a:r>
              <a:rPr sz="3360" spc="-270" dirty="0">
                <a:latin typeface="Gill Sans MT"/>
                <a:cs typeface="Gill Sans MT"/>
              </a:rPr>
              <a:t> </a:t>
            </a:r>
            <a:r>
              <a:rPr sz="3360" spc="-72" dirty="0">
                <a:latin typeface="Gill Sans MT"/>
                <a:cs typeface="Gill Sans MT"/>
              </a:rPr>
              <a:t>works</a:t>
            </a:r>
            <a:r>
              <a:rPr sz="3360" spc="-137" dirty="0">
                <a:latin typeface="Gill Sans MT"/>
                <a:cs typeface="Gill Sans MT"/>
              </a:rPr>
              <a:t> </a:t>
            </a:r>
            <a:r>
              <a:rPr sz="3360" spc="-24" dirty="0">
                <a:latin typeface="Gill Sans MT"/>
                <a:cs typeface="Gill Sans MT"/>
              </a:rPr>
              <a:t>with</a:t>
            </a:r>
            <a:r>
              <a:rPr sz="3360" spc="-144" dirty="0">
                <a:latin typeface="Gill Sans MT"/>
                <a:cs typeface="Gill Sans MT"/>
              </a:rPr>
              <a:t> </a:t>
            </a:r>
            <a:r>
              <a:rPr sz="3360" dirty="0">
                <a:latin typeface="Gill Sans MT"/>
                <a:cs typeface="Gill Sans MT"/>
              </a:rPr>
              <a:t>any</a:t>
            </a:r>
            <a:r>
              <a:rPr sz="3360" spc="-144" dirty="0">
                <a:latin typeface="Gill Sans MT"/>
                <a:cs typeface="Gill Sans MT"/>
              </a:rPr>
              <a:t> </a:t>
            </a:r>
            <a:r>
              <a:rPr sz="3360" spc="-30" dirty="0">
                <a:latin typeface="Gill Sans MT"/>
                <a:cs typeface="Gill Sans MT"/>
              </a:rPr>
              <a:t>application, </a:t>
            </a:r>
            <a:r>
              <a:rPr sz="3360" dirty="0">
                <a:latin typeface="Gill Sans MT"/>
                <a:cs typeface="Gill Sans MT"/>
              </a:rPr>
              <a:t>auto</a:t>
            </a:r>
            <a:r>
              <a:rPr sz="3360" spc="-192" dirty="0">
                <a:latin typeface="Gill Sans MT"/>
                <a:cs typeface="Gill Sans MT"/>
              </a:rPr>
              <a:t> </a:t>
            </a:r>
            <a:r>
              <a:rPr sz="3360" spc="-42" dirty="0">
                <a:latin typeface="Gill Sans MT"/>
                <a:cs typeface="Gill Sans MT"/>
              </a:rPr>
              <a:t>scaling</a:t>
            </a:r>
            <a:r>
              <a:rPr sz="3360" spc="-174" dirty="0">
                <a:latin typeface="Gill Sans MT"/>
                <a:cs typeface="Gill Sans MT"/>
              </a:rPr>
              <a:t> </a:t>
            </a:r>
            <a:r>
              <a:rPr sz="3360" spc="-12" dirty="0">
                <a:latin typeface="Gill Sans MT"/>
                <a:cs typeface="Gill Sans MT"/>
              </a:rPr>
              <a:t>integration</a:t>
            </a:r>
            <a:endParaRPr sz="3360" dirty="0">
              <a:latin typeface="Gill Sans MT"/>
              <a:cs typeface="Gill Sans MT"/>
            </a:endParaRPr>
          </a:p>
          <a:p>
            <a:pPr marL="289560" indent="-274320">
              <a:spcBef>
                <a:spcPts val="816"/>
              </a:spcBef>
              <a:buFont typeface="Arial"/>
              <a:buChar char="•"/>
              <a:tabLst>
                <a:tab pos="289560" algn="l"/>
              </a:tabLst>
            </a:pPr>
            <a:r>
              <a:rPr sz="3360" spc="-78" dirty="0">
                <a:latin typeface="Gill Sans MT"/>
                <a:cs typeface="Gill Sans MT"/>
              </a:rPr>
              <a:t>Note:</a:t>
            </a:r>
            <a:r>
              <a:rPr sz="3360" spc="-270" dirty="0">
                <a:latin typeface="Gill Sans MT"/>
                <a:cs typeface="Gill Sans MT"/>
              </a:rPr>
              <a:t> </a:t>
            </a:r>
            <a:r>
              <a:rPr sz="3360" spc="-24" dirty="0">
                <a:latin typeface="Gill Sans MT"/>
                <a:cs typeface="Gill Sans MT"/>
              </a:rPr>
              <a:t>Blue</a:t>
            </a:r>
            <a:r>
              <a:rPr sz="3360" spc="-210" dirty="0">
                <a:latin typeface="Gill Sans MT"/>
                <a:cs typeface="Gill Sans MT"/>
              </a:rPr>
              <a:t> </a:t>
            </a:r>
            <a:r>
              <a:rPr sz="3360" dirty="0">
                <a:latin typeface="Gill Sans MT"/>
                <a:cs typeface="Gill Sans MT"/>
              </a:rPr>
              <a:t>/</a:t>
            </a:r>
            <a:r>
              <a:rPr sz="3360" spc="-150" dirty="0">
                <a:latin typeface="Gill Sans MT"/>
                <a:cs typeface="Gill Sans MT"/>
              </a:rPr>
              <a:t> </a:t>
            </a:r>
            <a:r>
              <a:rPr sz="3360" spc="-30" dirty="0">
                <a:latin typeface="Gill Sans MT"/>
                <a:cs typeface="Gill Sans MT"/>
              </a:rPr>
              <a:t>Green</a:t>
            </a:r>
            <a:r>
              <a:rPr sz="3360" spc="-132" dirty="0">
                <a:latin typeface="Gill Sans MT"/>
                <a:cs typeface="Gill Sans MT"/>
              </a:rPr>
              <a:t> </a:t>
            </a:r>
            <a:r>
              <a:rPr sz="3360" spc="-30" dirty="0">
                <a:latin typeface="Gill Sans MT"/>
                <a:cs typeface="Gill Sans MT"/>
              </a:rPr>
              <a:t>only</a:t>
            </a:r>
            <a:r>
              <a:rPr sz="3360" spc="-137" dirty="0">
                <a:latin typeface="Gill Sans MT"/>
                <a:cs typeface="Gill Sans MT"/>
              </a:rPr>
              <a:t> </a:t>
            </a:r>
            <a:r>
              <a:rPr sz="3360" spc="-72" dirty="0">
                <a:latin typeface="Gill Sans MT"/>
                <a:cs typeface="Gill Sans MT"/>
              </a:rPr>
              <a:t>works</a:t>
            </a:r>
            <a:r>
              <a:rPr sz="3360" spc="-137" dirty="0">
                <a:latin typeface="Gill Sans MT"/>
                <a:cs typeface="Gill Sans MT"/>
              </a:rPr>
              <a:t> </a:t>
            </a:r>
            <a:r>
              <a:rPr sz="3360" spc="-24" dirty="0">
                <a:latin typeface="Gill Sans MT"/>
                <a:cs typeface="Gill Sans MT"/>
              </a:rPr>
              <a:t>with</a:t>
            </a:r>
            <a:r>
              <a:rPr sz="3360" spc="-132" dirty="0">
                <a:latin typeface="Gill Sans MT"/>
                <a:cs typeface="Gill Sans MT"/>
              </a:rPr>
              <a:t> </a:t>
            </a:r>
            <a:r>
              <a:rPr sz="3360" dirty="0">
                <a:latin typeface="Gill Sans MT"/>
                <a:cs typeface="Gill Sans MT"/>
              </a:rPr>
              <a:t>EC2</a:t>
            </a:r>
            <a:r>
              <a:rPr sz="3360" spc="-132" dirty="0">
                <a:latin typeface="Gill Sans MT"/>
                <a:cs typeface="Gill Sans MT"/>
              </a:rPr>
              <a:t> </a:t>
            </a:r>
            <a:r>
              <a:rPr sz="3360" spc="-48" dirty="0">
                <a:latin typeface="Gill Sans MT"/>
                <a:cs typeface="Gill Sans MT"/>
              </a:rPr>
              <a:t>instances</a:t>
            </a:r>
            <a:r>
              <a:rPr sz="3360" spc="-137" dirty="0">
                <a:latin typeface="Gill Sans MT"/>
                <a:cs typeface="Gill Sans MT"/>
              </a:rPr>
              <a:t> </a:t>
            </a:r>
            <a:r>
              <a:rPr sz="3360" dirty="0">
                <a:latin typeface="Gill Sans MT"/>
                <a:cs typeface="Gill Sans MT"/>
              </a:rPr>
              <a:t>(not</a:t>
            </a:r>
            <a:r>
              <a:rPr sz="3360" spc="-126" dirty="0">
                <a:latin typeface="Gill Sans MT"/>
                <a:cs typeface="Gill Sans MT"/>
              </a:rPr>
              <a:t> </a:t>
            </a:r>
            <a:r>
              <a:rPr sz="3360" dirty="0">
                <a:latin typeface="Gill Sans MT"/>
                <a:cs typeface="Gill Sans MT"/>
              </a:rPr>
              <a:t>on</a:t>
            </a:r>
            <a:r>
              <a:rPr sz="3360" spc="-132" dirty="0">
                <a:latin typeface="Gill Sans MT"/>
                <a:cs typeface="Gill Sans MT"/>
              </a:rPr>
              <a:t> </a:t>
            </a:r>
            <a:r>
              <a:rPr sz="3360" spc="-12" dirty="0">
                <a:latin typeface="Gill Sans MT"/>
                <a:cs typeface="Gill Sans MT"/>
              </a:rPr>
              <a:t>premise)</a:t>
            </a:r>
            <a:endParaRPr sz="3360" dirty="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Support</a:t>
            </a:r>
            <a:r>
              <a:rPr sz="3360" spc="-132" dirty="0">
                <a:latin typeface="Gill Sans MT"/>
                <a:cs typeface="Gill Sans MT"/>
              </a:rPr>
              <a:t> </a:t>
            </a:r>
            <a:r>
              <a:rPr sz="3360" spc="-120" dirty="0">
                <a:latin typeface="Gill Sans MT"/>
                <a:cs typeface="Gill Sans MT"/>
              </a:rPr>
              <a:t>for</a:t>
            </a:r>
            <a:r>
              <a:rPr sz="3360" spc="-204" dirty="0">
                <a:latin typeface="Gill Sans MT"/>
                <a:cs typeface="Gill Sans MT"/>
              </a:rPr>
              <a:t> </a:t>
            </a:r>
            <a:r>
              <a:rPr sz="3360" dirty="0">
                <a:latin typeface="Gill Sans MT"/>
                <a:cs typeface="Gill Sans MT"/>
              </a:rPr>
              <a:t>AWS</a:t>
            </a:r>
            <a:r>
              <a:rPr sz="3360" spc="-60" dirty="0">
                <a:latin typeface="Gill Sans MT"/>
                <a:cs typeface="Gill Sans MT"/>
              </a:rPr>
              <a:t> </a:t>
            </a:r>
            <a:r>
              <a:rPr sz="3360" dirty="0">
                <a:latin typeface="Gill Sans MT"/>
                <a:cs typeface="Gill Sans MT"/>
              </a:rPr>
              <a:t>Lambda</a:t>
            </a:r>
            <a:r>
              <a:rPr sz="3360" spc="-54" dirty="0">
                <a:latin typeface="Gill Sans MT"/>
                <a:cs typeface="Gill Sans MT"/>
              </a:rPr>
              <a:t> </a:t>
            </a:r>
            <a:r>
              <a:rPr sz="3360" spc="-72" dirty="0">
                <a:latin typeface="Gill Sans MT"/>
                <a:cs typeface="Gill Sans MT"/>
              </a:rPr>
              <a:t>deployments,</a:t>
            </a:r>
            <a:r>
              <a:rPr sz="3360" spc="-270" dirty="0">
                <a:latin typeface="Gill Sans MT"/>
                <a:cs typeface="Gill Sans MT"/>
              </a:rPr>
              <a:t> </a:t>
            </a:r>
            <a:r>
              <a:rPr sz="3360" spc="-30" dirty="0">
                <a:latin typeface="Gill Sans MT"/>
                <a:cs typeface="Gill Sans MT"/>
              </a:rPr>
              <a:t>EC2</a:t>
            </a:r>
            <a:endParaRPr sz="3360" dirty="0">
              <a:latin typeface="Gill Sans MT"/>
              <a:cs typeface="Gill Sans MT"/>
            </a:endParaRPr>
          </a:p>
          <a:p>
            <a:pPr marL="289560" indent="-274320">
              <a:spcBef>
                <a:spcPts val="780"/>
              </a:spcBef>
              <a:buFont typeface="Arial"/>
              <a:buChar char="•"/>
              <a:tabLst>
                <a:tab pos="289560" algn="l"/>
              </a:tabLst>
            </a:pPr>
            <a:r>
              <a:rPr sz="3360" spc="-42" dirty="0">
                <a:latin typeface="Gill Sans MT"/>
                <a:cs typeface="Gill Sans MT"/>
              </a:rPr>
              <a:t>CodeDeploy</a:t>
            </a:r>
            <a:r>
              <a:rPr sz="3360" spc="-156" dirty="0">
                <a:latin typeface="Gill Sans MT"/>
                <a:cs typeface="Gill Sans MT"/>
              </a:rPr>
              <a:t> </a:t>
            </a:r>
            <a:r>
              <a:rPr sz="3360" dirty="0">
                <a:latin typeface="Gill Sans MT"/>
                <a:cs typeface="Gill Sans MT"/>
              </a:rPr>
              <a:t>does</a:t>
            </a:r>
            <a:r>
              <a:rPr sz="3360" spc="-156" dirty="0">
                <a:latin typeface="Gill Sans MT"/>
                <a:cs typeface="Gill Sans MT"/>
              </a:rPr>
              <a:t> </a:t>
            </a:r>
            <a:r>
              <a:rPr sz="3360" dirty="0">
                <a:latin typeface="Gill Sans MT"/>
                <a:cs typeface="Gill Sans MT"/>
              </a:rPr>
              <a:t>not</a:t>
            </a:r>
            <a:r>
              <a:rPr sz="3360" spc="-150" dirty="0">
                <a:latin typeface="Gill Sans MT"/>
                <a:cs typeface="Gill Sans MT"/>
              </a:rPr>
              <a:t> </a:t>
            </a:r>
            <a:r>
              <a:rPr sz="3360" spc="-72" dirty="0">
                <a:latin typeface="Gill Sans MT"/>
                <a:cs typeface="Gill Sans MT"/>
              </a:rPr>
              <a:t>provision</a:t>
            </a:r>
            <a:r>
              <a:rPr sz="3360" spc="-150" dirty="0">
                <a:latin typeface="Gill Sans MT"/>
                <a:cs typeface="Gill Sans MT"/>
              </a:rPr>
              <a:t> </a:t>
            </a:r>
            <a:r>
              <a:rPr sz="3360" spc="-12" dirty="0">
                <a:latin typeface="Gill Sans MT"/>
                <a:cs typeface="Gill Sans MT"/>
              </a:rPr>
              <a:t>resources</a:t>
            </a:r>
            <a:endParaRPr sz="3360" dirty="0">
              <a:latin typeface="Gill Sans MT"/>
              <a:cs typeface="Gill Sans M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rPr>
              <a:t>CodePipeline</a:t>
            </a:r>
          </a:p>
        </p:txBody>
      </p:sp>
      <p:sp>
        <p:nvSpPr>
          <p:cNvPr id="5" name="object 5"/>
          <p:cNvSpPr txBox="1"/>
          <p:nvPr/>
        </p:nvSpPr>
        <p:spPr>
          <a:xfrm>
            <a:off x="1085087" y="1602637"/>
            <a:ext cx="11369802" cy="5292473"/>
          </a:xfrm>
          <a:prstGeom prst="rect">
            <a:avLst/>
          </a:prstGeom>
        </p:spPr>
        <p:txBody>
          <a:bodyPr vert="horz" wrap="square" lIns="0" tIns="66293" rIns="0" bIns="0" rtlCol="0">
            <a:spAutoFit/>
          </a:bodyPr>
          <a:lstStyle/>
          <a:p>
            <a:pPr marL="304800" indent="-274320">
              <a:spcBef>
                <a:spcPts val="521"/>
              </a:spcBef>
              <a:buFont typeface="Arial"/>
              <a:buChar char="•"/>
              <a:tabLst>
                <a:tab pos="304800" algn="l"/>
              </a:tabLst>
            </a:pPr>
            <a:r>
              <a:rPr sz="3360" spc="-60" dirty="0">
                <a:latin typeface="Gill Sans MT"/>
                <a:cs typeface="Gill Sans MT"/>
              </a:rPr>
              <a:t>Continuous</a:t>
            </a:r>
            <a:r>
              <a:rPr sz="3360" spc="-120" dirty="0">
                <a:latin typeface="Gill Sans MT"/>
                <a:cs typeface="Gill Sans MT"/>
              </a:rPr>
              <a:t> </a:t>
            </a:r>
            <a:r>
              <a:rPr sz="3360" spc="-12" dirty="0">
                <a:latin typeface="Gill Sans MT"/>
                <a:cs typeface="Gill Sans MT"/>
              </a:rPr>
              <a:t>delivery</a:t>
            </a:r>
            <a:endParaRPr sz="3360">
              <a:latin typeface="Gill Sans MT"/>
              <a:cs typeface="Gill Sans MT"/>
            </a:endParaRPr>
          </a:p>
          <a:p>
            <a:pPr marL="304800" indent="-274320">
              <a:spcBef>
                <a:spcPts val="402"/>
              </a:spcBef>
              <a:buFont typeface="Arial"/>
              <a:buChar char="•"/>
              <a:tabLst>
                <a:tab pos="304800" algn="l"/>
              </a:tabLst>
            </a:pPr>
            <a:r>
              <a:rPr sz="3360" spc="-36" dirty="0">
                <a:latin typeface="Gill Sans MT"/>
                <a:cs typeface="Gill Sans MT"/>
              </a:rPr>
              <a:t>Visual</a:t>
            </a:r>
            <a:r>
              <a:rPr sz="3360" spc="-192" dirty="0">
                <a:latin typeface="Gill Sans MT"/>
                <a:cs typeface="Gill Sans MT"/>
              </a:rPr>
              <a:t> </a:t>
            </a:r>
            <a:r>
              <a:rPr sz="3360" spc="-12" dirty="0">
                <a:latin typeface="Gill Sans MT"/>
                <a:cs typeface="Gill Sans MT"/>
              </a:rPr>
              <a:t>workflow</a:t>
            </a:r>
            <a:endParaRPr sz="3360">
              <a:latin typeface="Gill Sans MT"/>
              <a:cs typeface="Gill Sans MT"/>
            </a:endParaRPr>
          </a:p>
          <a:p>
            <a:pPr marL="304800" indent="-274320">
              <a:spcBef>
                <a:spcPts val="402"/>
              </a:spcBef>
              <a:buFont typeface="Arial"/>
              <a:buChar char="•"/>
              <a:tabLst>
                <a:tab pos="304800" algn="l"/>
              </a:tabLst>
            </a:pPr>
            <a:r>
              <a:rPr sz="3360" spc="-78" dirty="0">
                <a:latin typeface="Gill Sans MT"/>
                <a:cs typeface="Gill Sans MT"/>
              </a:rPr>
              <a:t>Source:</a:t>
            </a:r>
            <a:r>
              <a:rPr sz="3360" spc="-270" dirty="0">
                <a:latin typeface="Gill Sans MT"/>
                <a:cs typeface="Gill Sans MT"/>
              </a:rPr>
              <a:t> </a:t>
            </a:r>
            <a:r>
              <a:rPr sz="3360" spc="-36" dirty="0">
                <a:latin typeface="Gill Sans MT"/>
                <a:cs typeface="Gill Sans MT"/>
              </a:rPr>
              <a:t>GitHub</a:t>
            </a:r>
            <a:r>
              <a:rPr sz="3360" spc="-198" dirty="0">
                <a:latin typeface="Gill Sans MT"/>
                <a:cs typeface="Gill Sans MT"/>
              </a:rPr>
              <a:t> </a:t>
            </a:r>
            <a:r>
              <a:rPr sz="3360" dirty="0">
                <a:latin typeface="Gill Sans MT"/>
                <a:cs typeface="Gill Sans MT"/>
              </a:rPr>
              <a:t>/</a:t>
            </a:r>
            <a:r>
              <a:rPr sz="3360" spc="-108" dirty="0">
                <a:latin typeface="Gill Sans MT"/>
                <a:cs typeface="Gill Sans MT"/>
              </a:rPr>
              <a:t> </a:t>
            </a:r>
            <a:r>
              <a:rPr sz="3360" spc="-42" dirty="0">
                <a:latin typeface="Gill Sans MT"/>
                <a:cs typeface="Gill Sans MT"/>
              </a:rPr>
              <a:t>CodeCommit</a:t>
            </a:r>
            <a:r>
              <a:rPr sz="3360" spc="-90"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Amazon</a:t>
            </a:r>
            <a:r>
              <a:rPr sz="3360" spc="-96" dirty="0">
                <a:latin typeface="Gill Sans MT"/>
                <a:cs typeface="Gill Sans MT"/>
              </a:rPr>
              <a:t> </a:t>
            </a:r>
            <a:r>
              <a:rPr sz="3360" spc="-30" dirty="0">
                <a:latin typeface="Gill Sans MT"/>
                <a:cs typeface="Gill Sans MT"/>
              </a:rPr>
              <a:t>S3</a:t>
            </a:r>
            <a:endParaRPr sz="3360">
              <a:latin typeface="Gill Sans MT"/>
              <a:cs typeface="Gill Sans MT"/>
            </a:endParaRPr>
          </a:p>
          <a:p>
            <a:pPr marL="304800" indent="-274320">
              <a:spcBef>
                <a:spcPts val="408"/>
              </a:spcBef>
              <a:buFont typeface="Arial"/>
              <a:buChar char="•"/>
              <a:tabLst>
                <a:tab pos="304800" algn="l"/>
              </a:tabLst>
            </a:pPr>
            <a:r>
              <a:rPr sz="3360" spc="-96" dirty="0">
                <a:latin typeface="Gill Sans MT"/>
                <a:cs typeface="Gill Sans MT"/>
              </a:rPr>
              <a:t>Build:</a:t>
            </a:r>
            <a:r>
              <a:rPr sz="3360" spc="-282" dirty="0">
                <a:latin typeface="Gill Sans MT"/>
                <a:cs typeface="Gill Sans MT"/>
              </a:rPr>
              <a:t> </a:t>
            </a:r>
            <a:r>
              <a:rPr sz="3360" spc="-48" dirty="0">
                <a:latin typeface="Gill Sans MT"/>
                <a:cs typeface="Gill Sans MT"/>
              </a:rPr>
              <a:t>CodeBuild</a:t>
            </a:r>
            <a:r>
              <a:rPr sz="3360" spc="-90" dirty="0">
                <a:latin typeface="Gill Sans MT"/>
                <a:cs typeface="Gill Sans MT"/>
              </a:rPr>
              <a:t> </a:t>
            </a:r>
            <a:r>
              <a:rPr sz="3360" dirty="0">
                <a:latin typeface="Gill Sans MT"/>
                <a:cs typeface="Gill Sans MT"/>
              </a:rPr>
              <a:t>/</a:t>
            </a:r>
            <a:r>
              <a:rPr sz="3360" spc="-48" dirty="0">
                <a:latin typeface="Gill Sans MT"/>
                <a:cs typeface="Gill Sans MT"/>
              </a:rPr>
              <a:t> </a:t>
            </a:r>
            <a:r>
              <a:rPr sz="3360" spc="-66" dirty="0">
                <a:latin typeface="Gill Sans MT"/>
                <a:cs typeface="Gill Sans MT"/>
              </a:rPr>
              <a:t>Jenkins</a:t>
            </a:r>
            <a:r>
              <a:rPr sz="3360" spc="-60" dirty="0">
                <a:latin typeface="Gill Sans MT"/>
                <a:cs typeface="Gill Sans MT"/>
              </a:rPr>
              <a:t> </a:t>
            </a:r>
            <a:r>
              <a:rPr sz="3360" dirty="0">
                <a:latin typeface="Gill Sans MT"/>
                <a:cs typeface="Gill Sans MT"/>
              </a:rPr>
              <a:t>/</a:t>
            </a:r>
            <a:r>
              <a:rPr sz="3360" spc="-54" dirty="0">
                <a:latin typeface="Gill Sans MT"/>
                <a:cs typeface="Gill Sans MT"/>
              </a:rPr>
              <a:t> </a:t>
            </a:r>
            <a:r>
              <a:rPr sz="3360" spc="-24" dirty="0">
                <a:latin typeface="Gill Sans MT"/>
                <a:cs typeface="Gill Sans MT"/>
              </a:rPr>
              <a:t>etc…</a:t>
            </a:r>
            <a:endParaRPr sz="3360">
              <a:latin typeface="Gill Sans MT"/>
              <a:cs typeface="Gill Sans MT"/>
            </a:endParaRPr>
          </a:p>
          <a:p>
            <a:pPr marL="304800" indent="-274320">
              <a:spcBef>
                <a:spcPts val="431"/>
              </a:spcBef>
              <a:buFont typeface="Arial"/>
              <a:buChar char="•"/>
              <a:tabLst>
                <a:tab pos="304800" algn="l"/>
              </a:tabLst>
            </a:pPr>
            <a:r>
              <a:rPr sz="3360" spc="-36" dirty="0">
                <a:latin typeface="Gill Sans MT"/>
                <a:cs typeface="Gill Sans MT"/>
              </a:rPr>
              <a:t>Load</a:t>
            </a:r>
            <a:r>
              <a:rPr sz="3360" spc="-480" dirty="0">
                <a:latin typeface="Gill Sans MT"/>
                <a:cs typeface="Gill Sans MT"/>
              </a:rPr>
              <a:t> </a:t>
            </a:r>
            <a:r>
              <a:rPr sz="3360" spc="-144" dirty="0">
                <a:latin typeface="Gill Sans MT"/>
                <a:cs typeface="Gill Sans MT"/>
              </a:rPr>
              <a:t>Testing:</a:t>
            </a:r>
            <a:r>
              <a:rPr sz="3360" spc="-270" dirty="0">
                <a:latin typeface="Gill Sans MT"/>
                <a:cs typeface="Gill Sans MT"/>
              </a:rPr>
              <a:t> </a:t>
            </a:r>
            <a:r>
              <a:rPr sz="3360" dirty="0">
                <a:latin typeface="Gill Sans MT"/>
                <a:cs typeface="Gill Sans MT"/>
              </a:rPr>
              <a:t>3</a:t>
            </a:r>
            <a:r>
              <a:rPr sz="3420" baseline="23391" dirty="0">
                <a:latin typeface="Gill Sans MT"/>
                <a:cs typeface="Gill Sans MT"/>
              </a:rPr>
              <a:t>rd</a:t>
            </a:r>
            <a:r>
              <a:rPr sz="3420" spc="251" baseline="23391" dirty="0">
                <a:latin typeface="Gill Sans MT"/>
                <a:cs typeface="Gill Sans MT"/>
              </a:rPr>
              <a:t> </a:t>
            </a:r>
            <a:r>
              <a:rPr sz="3360" dirty="0">
                <a:latin typeface="Gill Sans MT"/>
                <a:cs typeface="Gill Sans MT"/>
              </a:rPr>
              <a:t>party</a:t>
            </a:r>
            <a:r>
              <a:rPr sz="3360" spc="-60" dirty="0">
                <a:latin typeface="Gill Sans MT"/>
                <a:cs typeface="Gill Sans MT"/>
              </a:rPr>
              <a:t> </a:t>
            </a:r>
            <a:r>
              <a:rPr sz="3360" spc="-12" dirty="0">
                <a:latin typeface="Gill Sans MT"/>
                <a:cs typeface="Gill Sans MT"/>
              </a:rPr>
              <a:t>tools</a:t>
            </a:r>
            <a:endParaRPr sz="3360">
              <a:latin typeface="Gill Sans MT"/>
              <a:cs typeface="Gill Sans MT"/>
            </a:endParaRPr>
          </a:p>
          <a:p>
            <a:pPr marL="304800" indent="-274320">
              <a:spcBef>
                <a:spcPts val="402"/>
              </a:spcBef>
              <a:buFont typeface="Arial"/>
              <a:buChar char="•"/>
              <a:tabLst>
                <a:tab pos="304800" algn="l"/>
              </a:tabLst>
            </a:pPr>
            <a:r>
              <a:rPr sz="3360" spc="-78" dirty="0">
                <a:latin typeface="Gill Sans MT"/>
                <a:cs typeface="Gill Sans MT"/>
              </a:rPr>
              <a:t>Deploy:</a:t>
            </a:r>
            <a:r>
              <a:rPr sz="3360" spc="-474" dirty="0">
                <a:latin typeface="Gill Sans MT"/>
                <a:cs typeface="Gill Sans MT"/>
              </a:rPr>
              <a:t> </a:t>
            </a:r>
            <a:r>
              <a:rPr sz="3360" dirty="0">
                <a:latin typeface="Gill Sans MT"/>
                <a:cs typeface="Gill Sans MT"/>
              </a:rPr>
              <a:t>AWS</a:t>
            </a:r>
            <a:r>
              <a:rPr sz="3360" spc="-120" dirty="0">
                <a:latin typeface="Gill Sans MT"/>
                <a:cs typeface="Gill Sans MT"/>
              </a:rPr>
              <a:t> </a:t>
            </a:r>
            <a:r>
              <a:rPr sz="3360" spc="-36" dirty="0">
                <a:latin typeface="Gill Sans MT"/>
                <a:cs typeface="Gill Sans MT"/>
              </a:rPr>
              <a:t>CodeDeploy</a:t>
            </a:r>
            <a:r>
              <a:rPr sz="3360" spc="-90" dirty="0">
                <a:latin typeface="Gill Sans MT"/>
                <a:cs typeface="Gill Sans MT"/>
              </a:rPr>
              <a:t> </a:t>
            </a:r>
            <a:r>
              <a:rPr sz="3360" dirty="0">
                <a:latin typeface="Gill Sans MT"/>
                <a:cs typeface="Gill Sans MT"/>
              </a:rPr>
              <a:t>/</a:t>
            </a:r>
            <a:r>
              <a:rPr sz="3360" spc="-84" dirty="0">
                <a:latin typeface="Gill Sans MT"/>
                <a:cs typeface="Gill Sans MT"/>
              </a:rPr>
              <a:t> </a:t>
            </a:r>
            <a:r>
              <a:rPr sz="3360" spc="-54" dirty="0">
                <a:latin typeface="Gill Sans MT"/>
                <a:cs typeface="Gill Sans MT"/>
              </a:rPr>
              <a:t>Beanstalk</a:t>
            </a:r>
            <a:r>
              <a:rPr sz="3360" spc="-78" dirty="0">
                <a:latin typeface="Gill Sans MT"/>
                <a:cs typeface="Gill Sans MT"/>
              </a:rPr>
              <a:t> </a:t>
            </a:r>
            <a:r>
              <a:rPr sz="3360" dirty="0">
                <a:latin typeface="Gill Sans MT"/>
                <a:cs typeface="Gill Sans MT"/>
              </a:rPr>
              <a:t>/</a:t>
            </a:r>
            <a:r>
              <a:rPr sz="3360" spc="-78" dirty="0">
                <a:latin typeface="Gill Sans MT"/>
                <a:cs typeface="Gill Sans MT"/>
              </a:rPr>
              <a:t> </a:t>
            </a:r>
            <a:r>
              <a:rPr sz="3360" spc="-60" dirty="0">
                <a:latin typeface="Gill Sans MT"/>
                <a:cs typeface="Gill Sans MT"/>
              </a:rPr>
              <a:t>CloudFormation</a:t>
            </a:r>
            <a:r>
              <a:rPr sz="3360" spc="-84" dirty="0">
                <a:latin typeface="Gill Sans MT"/>
                <a:cs typeface="Gill Sans MT"/>
              </a:rPr>
              <a:t> </a:t>
            </a:r>
            <a:r>
              <a:rPr sz="3360" dirty="0">
                <a:latin typeface="Gill Sans MT"/>
                <a:cs typeface="Gill Sans MT"/>
              </a:rPr>
              <a:t>/</a:t>
            </a:r>
            <a:r>
              <a:rPr sz="3360" spc="-84" dirty="0">
                <a:latin typeface="Gill Sans MT"/>
                <a:cs typeface="Gill Sans MT"/>
              </a:rPr>
              <a:t> </a:t>
            </a:r>
            <a:r>
              <a:rPr sz="3360" spc="-24" dirty="0">
                <a:latin typeface="Gill Sans MT"/>
                <a:cs typeface="Gill Sans MT"/>
              </a:rPr>
              <a:t>ECS…</a:t>
            </a:r>
            <a:endParaRPr sz="3360">
              <a:latin typeface="Gill Sans MT"/>
              <a:cs typeface="Gill Sans MT"/>
            </a:endParaRPr>
          </a:p>
          <a:p>
            <a:pPr marL="304800" indent="-274320">
              <a:lnSpc>
                <a:spcPts val="3995"/>
              </a:lnSpc>
              <a:spcBef>
                <a:spcPts val="288"/>
              </a:spcBef>
              <a:buFont typeface="Arial"/>
              <a:buChar char="•"/>
              <a:tabLst>
                <a:tab pos="304800" algn="l"/>
              </a:tabLst>
            </a:pPr>
            <a:r>
              <a:rPr sz="3360" dirty="0">
                <a:latin typeface="Gill Sans MT"/>
                <a:cs typeface="Gill Sans MT"/>
              </a:rPr>
              <a:t>Made</a:t>
            </a:r>
            <a:r>
              <a:rPr sz="3360" spc="-54" dirty="0">
                <a:latin typeface="Gill Sans MT"/>
                <a:cs typeface="Gill Sans MT"/>
              </a:rPr>
              <a:t> </a:t>
            </a:r>
            <a:r>
              <a:rPr sz="3360" dirty="0">
                <a:latin typeface="Gill Sans MT"/>
                <a:cs typeface="Gill Sans MT"/>
              </a:rPr>
              <a:t>of</a:t>
            </a:r>
            <a:r>
              <a:rPr sz="3360" spc="-42" dirty="0">
                <a:latin typeface="Gill Sans MT"/>
                <a:cs typeface="Gill Sans MT"/>
              </a:rPr>
              <a:t> </a:t>
            </a:r>
            <a:r>
              <a:rPr sz="3360" spc="-12" dirty="0">
                <a:latin typeface="Gill Sans MT"/>
                <a:cs typeface="Gill Sans MT"/>
              </a:rPr>
              <a:t>stages:</a:t>
            </a:r>
            <a:endParaRPr sz="3360">
              <a:latin typeface="Gill Sans MT"/>
              <a:cs typeface="Gill Sans MT"/>
            </a:endParaRPr>
          </a:p>
          <a:p>
            <a:pPr marL="853440" lvl="1" indent="-274320">
              <a:lnSpc>
                <a:spcPts val="3366"/>
              </a:lnSpc>
              <a:buFont typeface="Arial"/>
              <a:buChar char="•"/>
              <a:tabLst>
                <a:tab pos="853440" algn="l"/>
              </a:tabLst>
            </a:pPr>
            <a:r>
              <a:rPr dirty="0">
                <a:latin typeface="Gill Sans MT"/>
                <a:cs typeface="Gill Sans MT"/>
              </a:rPr>
              <a:t>Each</a:t>
            </a:r>
            <a:r>
              <a:rPr spc="-126" dirty="0">
                <a:latin typeface="Gill Sans MT"/>
                <a:cs typeface="Gill Sans MT"/>
              </a:rPr>
              <a:t> </a:t>
            </a:r>
            <a:r>
              <a:rPr dirty="0">
                <a:latin typeface="Gill Sans MT"/>
                <a:cs typeface="Gill Sans MT"/>
              </a:rPr>
              <a:t>stage</a:t>
            </a:r>
            <a:r>
              <a:rPr spc="-120" dirty="0">
                <a:latin typeface="Gill Sans MT"/>
                <a:cs typeface="Gill Sans MT"/>
              </a:rPr>
              <a:t> </a:t>
            </a:r>
            <a:r>
              <a:rPr dirty="0">
                <a:latin typeface="Gill Sans MT"/>
                <a:cs typeface="Gill Sans MT"/>
              </a:rPr>
              <a:t>can</a:t>
            </a:r>
            <a:r>
              <a:rPr spc="-120" dirty="0">
                <a:latin typeface="Gill Sans MT"/>
                <a:cs typeface="Gill Sans MT"/>
              </a:rPr>
              <a:t> </a:t>
            </a:r>
            <a:r>
              <a:rPr spc="-12" dirty="0">
                <a:latin typeface="Gill Sans MT"/>
                <a:cs typeface="Gill Sans MT"/>
              </a:rPr>
              <a:t>have</a:t>
            </a:r>
            <a:r>
              <a:rPr spc="-120" dirty="0">
                <a:latin typeface="Gill Sans MT"/>
                <a:cs typeface="Gill Sans MT"/>
              </a:rPr>
              <a:t> </a:t>
            </a:r>
            <a:r>
              <a:rPr spc="-36" dirty="0">
                <a:latin typeface="Gill Sans MT"/>
                <a:cs typeface="Gill Sans MT"/>
              </a:rPr>
              <a:t>sequential</a:t>
            </a:r>
            <a:r>
              <a:rPr spc="-126" dirty="0">
                <a:latin typeface="Gill Sans MT"/>
                <a:cs typeface="Gill Sans MT"/>
              </a:rPr>
              <a:t> </a:t>
            </a:r>
            <a:r>
              <a:rPr spc="-42" dirty="0">
                <a:latin typeface="Gill Sans MT"/>
                <a:cs typeface="Gill Sans MT"/>
              </a:rPr>
              <a:t>actions</a:t>
            </a:r>
            <a:r>
              <a:rPr spc="-120" dirty="0">
                <a:latin typeface="Gill Sans MT"/>
                <a:cs typeface="Gill Sans MT"/>
              </a:rPr>
              <a:t> </a:t>
            </a:r>
            <a:r>
              <a:rPr dirty="0">
                <a:latin typeface="Gill Sans MT"/>
                <a:cs typeface="Gill Sans MT"/>
              </a:rPr>
              <a:t>and</a:t>
            </a:r>
            <a:r>
              <a:rPr spc="-114" dirty="0">
                <a:latin typeface="Gill Sans MT"/>
                <a:cs typeface="Gill Sans MT"/>
              </a:rPr>
              <a:t> </a:t>
            </a:r>
            <a:r>
              <a:rPr dirty="0">
                <a:latin typeface="Gill Sans MT"/>
                <a:cs typeface="Gill Sans MT"/>
              </a:rPr>
              <a:t>/</a:t>
            </a:r>
            <a:r>
              <a:rPr spc="-120" dirty="0">
                <a:latin typeface="Gill Sans MT"/>
                <a:cs typeface="Gill Sans MT"/>
              </a:rPr>
              <a:t> </a:t>
            </a:r>
            <a:r>
              <a:rPr spc="-36" dirty="0">
                <a:latin typeface="Gill Sans MT"/>
                <a:cs typeface="Gill Sans MT"/>
              </a:rPr>
              <a:t>or</a:t>
            </a:r>
            <a:r>
              <a:rPr spc="-120" dirty="0">
                <a:latin typeface="Gill Sans MT"/>
                <a:cs typeface="Gill Sans MT"/>
              </a:rPr>
              <a:t> </a:t>
            </a:r>
            <a:r>
              <a:rPr spc="-36" dirty="0">
                <a:latin typeface="Gill Sans MT"/>
                <a:cs typeface="Gill Sans MT"/>
              </a:rPr>
              <a:t>parallel</a:t>
            </a:r>
            <a:r>
              <a:rPr spc="-120" dirty="0">
                <a:latin typeface="Gill Sans MT"/>
                <a:cs typeface="Gill Sans MT"/>
              </a:rPr>
              <a:t> </a:t>
            </a:r>
            <a:r>
              <a:rPr spc="-12" dirty="0">
                <a:latin typeface="Gill Sans MT"/>
                <a:cs typeface="Gill Sans MT"/>
              </a:rPr>
              <a:t>actions</a:t>
            </a:r>
            <a:endParaRPr>
              <a:latin typeface="Gill Sans MT"/>
              <a:cs typeface="Gill Sans MT"/>
            </a:endParaRPr>
          </a:p>
          <a:p>
            <a:pPr marL="853440" lvl="1" indent="-274320">
              <a:lnSpc>
                <a:spcPts val="3396"/>
              </a:lnSpc>
              <a:buFont typeface="Arial"/>
              <a:buChar char="•"/>
              <a:tabLst>
                <a:tab pos="853440" algn="l"/>
              </a:tabLst>
            </a:pPr>
            <a:r>
              <a:rPr dirty="0">
                <a:latin typeface="Gill Sans MT"/>
                <a:cs typeface="Gill Sans MT"/>
              </a:rPr>
              <a:t>Stages</a:t>
            </a:r>
            <a:r>
              <a:rPr spc="-120" dirty="0">
                <a:latin typeface="Gill Sans MT"/>
                <a:cs typeface="Gill Sans MT"/>
              </a:rPr>
              <a:t> </a:t>
            </a:r>
            <a:r>
              <a:rPr spc="-54" dirty="0">
                <a:latin typeface="Gill Sans MT"/>
                <a:cs typeface="Gill Sans MT"/>
              </a:rPr>
              <a:t>examples:</a:t>
            </a:r>
            <a:r>
              <a:rPr spc="-240" dirty="0">
                <a:latin typeface="Gill Sans MT"/>
                <a:cs typeface="Gill Sans MT"/>
              </a:rPr>
              <a:t> </a:t>
            </a:r>
            <a:r>
              <a:rPr spc="-36" dirty="0">
                <a:latin typeface="Gill Sans MT"/>
                <a:cs typeface="Gill Sans MT"/>
              </a:rPr>
              <a:t>Build</a:t>
            </a:r>
            <a:r>
              <a:rPr spc="-42" dirty="0">
                <a:latin typeface="Gill Sans MT"/>
                <a:cs typeface="Gill Sans MT"/>
              </a:rPr>
              <a:t> </a:t>
            </a:r>
            <a:r>
              <a:rPr dirty="0">
                <a:latin typeface="Gill Sans MT"/>
                <a:cs typeface="Gill Sans MT"/>
              </a:rPr>
              <a:t>/</a:t>
            </a:r>
            <a:r>
              <a:rPr spc="-408" dirty="0">
                <a:latin typeface="Gill Sans MT"/>
                <a:cs typeface="Gill Sans MT"/>
              </a:rPr>
              <a:t> </a:t>
            </a:r>
            <a:r>
              <a:rPr spc="-168" dirty="0">
                <a:latin typeface="Gill Sans MT"/>
                <a:cs typeface="Gill Sans MT"/>
              </a:rPr>
              <a:t>Test</a:t>
            </a:r>
            <a:r>
              <a:rPr spc="-30" dirty="0">
                <a:latin typeface="Gill Sans MT"/>
                <a:cs typeface="Gill Sans MT"/>
              </a:rPr>
              <a:t> </a:t>
            </a:r>
            <a:r>
              <a:rPr dirty="0">
                <a:latin typeface="Gill Sans MT"/>
                <a:cs typeface="Gill Sans MT"/>
              </a:rPr>
              <a:t>/</a:t>
            </a:r>
            <a:r>
              <a:rPr spc="-42" dirty="0">
                <a:latin typeface="Gill Sans MT"/>
                <a:cs typeface="Gill Sans MT"/>
              </a:rPr>
              <a:t> </a:t>
            </a:r>
            <a:r>
              <a:rPr spc="-24" dirty="0">
                <a:latin typeface="Gill Sans MT"/>
                <a:cs typeface="Gill Sans MT"/>
              </a:rPr>
              <a:t>Deploy</a:t>
            </a:r>
            <a:r>
              <a:rPr spc="-48" dirty="0">
                <a:latin typeface="Gill Sans MT"/>
                <a:cs typeface="Gill Sans MT"/>
              </a:rPr>
              <a:t> </a:t>
            </a:r>
            <a:r>
              <a:rPr dirty="0">
                <a:latin typeface="Gill Sans MT"/>
                <a:cs typeface="Gill Sans MT"/>
              </a:rPr>
              <a:t>/</a:t>
            </a:r>
            <a:r>
              <a:rPr spc="-36" dirty="0">
                <a:latin typeface="Gill Sans MT"/>
                <a:cs typeface="Gill Sans MT"/>
              </a:rPr>
              <a:t> </a:t>
            </a:r>
            <a:r>
              <a:rPr spc="-42" dirty="0">
                <a:latin typeface="Gill Sans MT"/>
                <a:cs typeface="Gill Sans MT"/>
              </a:rPr>
              <a:t>Load</a:t>
            </a:r>
            <a:r>
              <a:rPr spc="-408" dirty="0">
                <a:latin typeface="Gill Sans MT"/>
                <a:cs typeface="Gill Sans MT"/>
              </a:rPr>
              <a:t> </a:t>
            </a:r>
            <a:r>
              <a:rPr spc="-168" dirty="0">
                <a:latin typeface="Gill Sans MT"/>
                <a:cs typeface="Gill Sans MT"/>
              </a:rPr>
              <a:t>Test</a:t>
            </a:r>
            <a:r>
              <a:rPr spc="-36" dirty="0">
                <a:latin typeface="Gill Sans MT"/>
                <a:cs typeface="Gill Sans MT"/>
              </a:rPr>
              <a:t> </a:t>
            </a:r>
            <a:r>
              <a:rPr dirty="0">
                <a:latin typeface="Gill Sans MT"/>
                <a:cs typeface="Gill Sans MT"/>
              </a:rPr>
              <a:t>/</a:t>
            </a:r>
            <a:r>
              <a:rPr spc="-42" dirty="0">
                <a:latin typeface="Gill Sans MT"/>
                <a:cs typeface="Gill Sans MT"/>
              </a:rPr>
              <a:t> </a:t>
            </a:r>
            <a:r>
              <a:rPr spc="-24" dirty="0">
                <a:latin typeface="Gill Sans MT"/>
                <a:cs typeface="Gill Sans MT"/>
              </a:rPr>
              <a:t>etc…</a:t>
            </a:r>
            <a:endParaRPr>
              <a:latin typeface="Gill Sans MT"/>
              <a:cs typeface="Gill Sans MT"/>
            </a:endParaRPr>
          </a:p>
          <a:p>
            <a:pPr marL="853440" lvl="1" indent="-274320">
              <a:spcBef>
                <a:spcPts val="30"/>
              </a:spcBef>
              <a:buFont typeface="Arial"/>
              <a:buChar char="•"/>
              <a:tabLst>
                <a:tab pos="853440" algn="l"/>
              </a:tabLst>
            </a:pPr>
            <a:r>
              <a:rPr spc="-12" dirty="0">
                <a:latin typeface="Gill Sans MT"/>
                <a:cs typeface="Gill Sans MT"/>
              </a:rPr>
              <a:t>Manual</a:t>
            </a:r>
            <a:r>
              <a:rPr spc="-120" dirty="0">
                <a:latin typeface="Gill Sans MT"/>
                <a:cs typeface="Gill Sans MT"/>
              </a:rPr>
              <a:t> </a:t>
            </a:r>
            <a:r>
              <a:rPr spc="-36" dirty="0">
                <a:latin typeface="Gill Sans MT"/>
                <a:cs typeface="Gill Sans MT"/>
              </a:rPr>
              <a:t>approval</a:t>
            </a:r>
            <a:r>
              <a:rPr spc="-120" dirty="0">
                <a:latin typeface="Gill Sans MT"/>
                <a:cs typeface="Gill Sans MT"/>
              </a:rPr>
              <a:t> </a:t>
            </a:r>
            <a:r>
              <a:rPr dirty="0">
                <a:latin typeface="Gill Sans MT"/>
                <a:cs typeface="Gill Sans MT"/>
              </a:rPr>
              <a:t>can</a:t>
            </a:r>
            <a:r>
              <a:rPr spc="-120" dirty="0">
                <a:latin typeface="Gill Sans MT"/>
                <a:cs typeface="Gill Sans MT"/>
              </a:rPr>
              <a:t> </a:t>
            </a:r>
            <a:r>
              <a:rPr dirty="0">
                <a:latin typeface="Gill Sans MT"/>
                <a:cs typeface="Gill Sans MT"/>
              </a:rPr>
              <a:t>be</a:t>
            </a:r>
            <a:r>
              <a:rPr spc="-114" dirty="0">
                <a:latin typeface="Gill Sans MT"/>
                <a:cs typeface="Gill Sans MT"/>
              </a:rPr>
              <a:t> </a:t>
            </a:r>
            <a:r>
              <a:rPr spc="-12" dirty="0">
                <a:latin typeface="Gill Sans MT"/>
                <a:cs typeface="Gill Sans MT"/>
              </a:rPr>
              <a:t>defined</a:t>
            </a:r>
            <a:r>
              <a:rPr spc="-120" dirty="0">
                <a:latin typeface="Gill Sans MT"/>
                <a:cs typeface="Gill Sans MT"/>
              </a:rPr>
              <a:t> </a:t>
            </a:r>
            <a:r>
              <a:rPr dirty="0">
                <a:latin typeface="Gill Sans MT"/>
                <a:cs typeface="Gill Sans MT"/>
              </a:rPr>
              <a:t>at</a:t>
            </a:r>
            <a:r>
              <a:rPr spc="-120" dirty="0">
                <a:latin typeface="Gill Sans MT"/>
                <a:cs typeface="Gill Sans MT"/>
              </a:rPr>
              <a:t> </a:t>
            </a:r>
            <a:r>
              <a:rPr dirty="0">
                <a:latin typeface="Gill Sans MT"/>
                <a:cs typeface="Gill Sans MT"/>
              </a:rPr>
              <a:t>any</a:t>
            </a:r>
            <a:r>
              <a:rPr spc="-126" dirty="0">
                <a:latin typeface="Gill Sans MT"/>
                <a:cs typeface="Gill Sans MT"/>
              </a:rPr>
              <a:t> </a:t>
            </a:r>
            <a:r>
              <a:rPr spc="-12" dirty="0">
                <a:latin typeface="Gill Sans MT"/>
                <a:cs typeface="Gill Sans MT"/>
              </a:rPr>
              <a:t>stage</a:t>
            </a:r>
            <a:endParaRPr>
              <a:latin typeface="Gill Sans MT"/>
              <a:cs typeface="Gill Sans MT"/>
            </a:endParaRPr>
          </a:p>
        </p:txBody>
      </p:sp>
      <p:pic>
        <p:nvPicPr>
          <p:cNvPr id="6" name="object 6"/>
          <p:cNvPicPr/>
          <p:nvPr/>
        </p:nvPicPr>
        <p:blipFill>
          <a:blip r:embed="rId2" cstate="print"/>
          <a:stretch>
            <a:fillRect/>
          </a:stretch>
        </p:blipFill>
        <p:spPr>
          <a:xfrm>
            <a:off x="11965741" y="449394"/>
            <a:ext cx="1658815" cy="198513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rPr>
              <a:t>T</a:t>
            </a:r>
            <a:r>
              <a:rPr spc="-60" dirty="0">
                <a:solidFill>
                  <a:schemeClr val="tx1"/>
                </a:solidFill>
              </a:rPr>
              <a:t>ec</a:t>
            </a:r>
            <a:r>
              <a:rPr spc="-54" dirty="0">
                <a:solidFill>
                  <a:schemeClr val="tx1"/>
                </a:solidFill>
              </a:rPr>
              <a:t>hn</a:t>
            </a:r>
            <a:r>
              <a:rPr spc="-60" dirty="0">
                <a:solidFill>
                  <a:schemeClr val="tx1"/>
                </a:solidFill>
              </a:rPr>
              <a:t>olo</a:t>
            </a:r>
            <a:r>
              <a:rPr spc="-66" dirty="0">
                <a:solidFill>
                  <a:schemeClr val="tx1"/>
                </a:solidFill>
              </a:rPr>
              <a:t>g</a:t>
            </a:r>
            <a:r>
              <a:rPr spc="-60" dirty="0">
                <a:solidFill>
                  <a:schemeClr val="tx1"/>
                </a:solidFill>
              </a:rPr>
              <a:t>y</a:t>
            </a:r>
            <a:r>
              <a:rPr spc="-228" dirty="0">
                <a:solidFill>
                  <a:schemeClr val="tx1"/>
                </a:solidFill>
              </a:rPr>
              <a:t> </a:t>
            </a:r>
            <a:r>
              <a:rPr spc="-54" dirty="0">
                <a:solidFill>
                  <a:schemeClr val="tx1"/>
                </a:solidFill>
              </a:rPr>
              <a:t>Stack</a:t>
            </a:r>
            <a:r>
              <a:rPr spc="-240" dirty="0">
                <a:solidFill>
                  <a:schemeClr val="tx1"/>
                </a:solidFill>
              </a:rPr>
              <a:t> </a:t>
            </a:r>
            <a:r>
              <a:rPr spc="-78" dirty="0">
                <a:solidFill>
                  <a:schemeClr val="tx1"/>
                </a:solidFill>
              </a:rPr>
              <a:t>for</a:t>
            </a:r>
            <a:r>
              <a:rPr spc="-240" dirty="0">
                <a:solidFill>
                  <a:schemeClr val="tx1"/>
                </a:solidFill>
              </a:rPr>
              <a:t> </a:t>
            </a:r>
            <a:r>
              <a:rPr spc="-108" dirty="0">
                <a:solidFill>
                  <a:schemeClr val="tx1"/>
                </a:solidFill>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latin typeface="Calibri"/>
                <a:cs typeface="Calibri"/>
              </a:rPr>
              <a:t>Code</a:t>
            </a:r>
            <a:endParaRPr sz="2160">
              <a:latin typeface="Calibri"/>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Build</a:t>
            </a:r>
            <a:endParaRPr sz="2160">
              <a:latin typeface="Calibri"/>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latin typeface="Calibri"/>
                <a:cs typeface="Calibri"/>
              </a:rPr>
              <a:t>Test</a:t>
            </a:r>
            <a:endParaRPr sz="2160">
              <a:latin typeface="Calibri"/>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Deploy</a:t>
            </a:r>
            <a:endParaRPr sz="2160">
              <a:latin typeface="Calibri"/>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Provision</a:t>
            </a:r>
            <a:endParaRPr sz="2160">
              <a:latin typeface="Calibri"/>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latin typeface="Times New Roman"/>
              <a:cs typeface="Times New Roman"/>
            </a:endParaRPr>
          </a:p>
          <a:p>
            <a:pPr algn="ctr">
              <a:lnSpc>
                <a:spcPts val="2550"/>
              </a:lnSpc>
            </a:pPr>
            <a:r>
              <a:rPr sz="2160" spc="-30" dirty="0">
                <a:latin typeface="Calibri"/>
                <a:cs typeface="Calibri"/>
              </a:rPr>
              <a:t>AWS</a:t>
            </a:r>
            <a:endParaRPr sz="2160">
              <a:latin typeface="Calibri"/>
              <a:cs typeface="Calibri"/>
            </a:endParaRPr>
          </a:p>
          <a:p>
            <a:pPr algn="ctr">
              <a:lnSpc>
                <a:spcPts val="2550"/>
              </a:lnSpc>
            </a:pPr>
            <a:r>
              <a:rPr sz="2160" spc="-12" dirty="0">
                <a:latin typeface="Calibri"/>
                <a:cs typeface="Calibri"/>
              </a:rPr>
              <a:t>CodeCommit</a:t>
            </a:r>
            <a:endParaRPr sz="2160">
              <a:latin typeface="Calibri"/>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latin typeface="Calibri"/>
                <a:cs typeface="Calibri"/>
              </a:rPr>
              <a:t>GitHub </a:t>
            </a:r>
            <a:r>
              <a:rPr sz="2160" dirty="0">
                <a:latin typeface="Calibri"/>
                <a:cs typeface="Calibri"/>
              </a:rPr>
              <a:t>Or</a:t>
            </a:r>
            <a:r>
              <a:rPr sz="2160" spc="-24" dirty="0">
                <a:latin typeface="Calibri"/>
                <a:cs typeface="Calibri"/>
              </a:rPr>
              <a:t> </a:t>
            </a:r>
            <a:r>
              <a:rPr sz="2160" dirty="0">
                <a:latin typeface="Calibri"/>
                <a:cs typeface="Calibri"/>
              </a:rPr>
              <a:t>3</a:t>
            </a:r>
            <a:r>
              <a:rPr sz="2160" baseline="23148" dirty="0">
                <a:latin typeface="Calibri"/>
                <a:cs typeface="Calibri"/>
              </a:rPr>
              <a:t>rd</a:t>
            </a:r>
            <a:r>
              <a:rPr sz="2160" spc="215" baseline="23148" dirty="0">
                <a:latin typeface="Calibri"/>
                <a:cs typeface="Calibri"/>
              </a:rPr>
              <a:t> </a:t>
            </a:r>
            <a:r>
              <a:rPr sz="2160" spc="-12" dirty="0">
                <a:latin typeface="Calibri"/>
                <a:cs typeface="Calibri"/>
              </a:rPr>
              <a:t>party</a:t>
            </a:r>
            <a:endParaRPr sz="2160">
              <a:latin typeface="Calibri"/>
              <a:cs typeface="Calibri"/>
            </a:endParaRPr>
          </a:p>
          <a:p>
            <a:pPr marL="122682">
              <a:lnSpc>
                <a:spcPts val="2550"/>
              </a:lnSpc>
            </a:pPr>
            <a:r>
              <a:rPr sz="2160" dirty="0">
                <a:latin typeface="Calibri"/>
                <a:cs typeface="Calibri"/>
              </a:rPr>
              <a:t>code </a:t>
            </a:r>
            <a:r>
              <a:rPr sz="2160" spc="-12" dirty="0">
                <a:latin typeface="Calibri"/>
                <a:cs typeface="Calibri"/>
              </a:rPr>
              <a:t>repository</a:t>
            </a:r>
            <a:endParaRPr sz="2160">
              <a:latin typeface="Calibri"/>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latin typeface="Times New Roman"/>
              <a:cs typeface="Times New Roman"/>
            </a:endParaRPr>
          </a:p>
          <a:p>
            <a:pPr marL="1226820"/>
            <a:r>
              <a:rPr sz="2160" dirty="0">
                <a:latin typeface="Calibri"/>
                <a:cs typeface="Calibri"/>
              </a:rPr>
              <a:t>AWS</a:t>
            </a:r>
            <a:r>
              <a:rPr sz="2160" spc="-102" dirty="0">
                <a:latin typeface="Calibri"/>
                <a:cs typeface="Calibri"/>
              </a:rPr>
              <a:t> </a:t>
            </a:r>
            <a:r>
              <a:rPr sz="2160" spc="-12" dirty="0">
                <a:latin typeface="Calibri"/>
                <a:cs typeface="Calibri"/>
              </a:rPr>
              <a:t>CodeBuild</a:t>
            </a:r>
            <a:endParaRPr sz="2160">
              <a:latin typeface="Calibri"/>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latin typeface="Times New Roman"/>
              <a:cs typeface="Times New Roman"/>
            </a:endParaRPr>
          </a:p>
          <a:p>
            <a:pPr algn="ctr">
              <a:lnSpc>
                <a:spcPts val="2562"/>
              </a:lnSpc>
            </a:pPr>
            <a:r>
              <a:rPr sz="2160" dirty="0">
                <a:latin typeface="Calibri"/>
                <a:cs typeface="Calibri"/>
              </a:rPr>
              <a:t>Jenkins</a:t>
            </a:r>
            <a:r>
              <a:rPr sz="2160" spc="-18" dirty="0">
                <a:latin typeface="Calibri"/>
                <a:cs typeface="Calibri"/>
              </a:rPr>
              <a:t> </a:t>
            </a:r>
            <a:r>
              <a:rPr sz="2160" spc="-30" dirty="0">
                <a:latin typeface="Calibri"/>
                <a:cs typeface="Calibri"/>
              </a:rPr>
              <a:t>CI</a:t>
            </a:r>
            <a:endParaRPr sz="2160">
              <a:latin typeface="Calibri"/>
              <a:cs typeface="Calibri"/>
            </a:endParaRPr>
          </a:p>
          <a:p>
            <a:pPr algn="ctr">
              <a:lnSpc>
                <a:spcPts val="2562"/>
              </a:lnSpc>
            </a:pPr>
            <a:r>
              <a:rPr sz="2160" dirty="0">
                <a:latin typeface="Calibri"/>
                <a:cs typeface="Calibri"/>
              </a:rPr>
              <a:t>Or</a:t>
            </a:r>
            <a:r>
              <a:rPr sz="2160" spc="-18" dirty="0">
                <a:latin typeface="Calibri"/>
                <a:cs typeface="Calibri"/>
              </a:rPr>
              <a:t> </a:t>
            </a:r>
            <a:r>
              <a:rPr sz="2160" dirty="0">
                <a:latin typeface="Calibri"/>
                <a:cs typeface="Calibri"/>
              </a:rPr>
              <a:t>3</a:t>
            </a:r>
            <a:r>
              <a:rPr sz="2160" baseline="23148" dirty="0">
                <a:latin typeface="Calibri"/>
                <a:cs typeface="Calibri"/>
              </a:rPr>
              <a:t>rd</a:t>
            </a:r>
            <a:r>
              <a:rPr sz="2160" spc="215" baseline="23148" dirty="0">
                <a:latin typeface="Calibri"/>
                <a:cs typeface="Calibri"/>
              </a:rPr>
              <a:t> </a:t>
            </a:r>
            <a:r>
              <a:rPr sz="2160" dirty="0">
                <a:latin typeface="Calibri"/>
                <a:cs typeface="Calibri"/>
              </a:rPr>
              <a:t>party</a:t>
            </a:r>
            <a:r>
              <a:rPr sz="2160" spc="-12" dirty="0">
                <a:latin typeface="Calibri"/>
                <a:cs typeface="Calibri"/>
              </a:rPr>
              <a:t> </a:t>
            </a:r>
            <a:r>
              <a:rPr sz="2160" dirty="0">
                <a:latin typeface="Calibri"/>
                <a:cs typeface="Calibri"/>
              </a:rPr>
              <a:t>CI</a:t>
            </a:r>
            <a:r>
              <a:rPr sz="2160" spc="-12" dirty="0">
                <a:latin typeface="Calibri"/>
                <a:cs typeface="Calibri"/>
              </a:rPr>
              <a:t> servers</a:t>
            </a:r>
            <a:endParaRPr sz="2160">
              <a:latin typeface="Calibri"/>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latin typeface="Calibri"/>
                <a:cs typeface="Calibri"/>
              </a:rPr>
              <a:t>Orchestrate:</a:t>
            </a:r>
            <a:r>
              <a:rPr sz="2160" spc="-66" dirty="0">
                <a:latin typeface="Calibri"/>
                <a:cs typeface="Calibri"/>
              </a:rPr>
              <a:t> </a:t>
            </a:r>
            <a:r>
              <a:rPr sz="2160" dirty="0">
                <a:latin typeface="Calibri"/>
                <a:cs typeface="Calibri"/>
              </a:rPr>
              <a:t>AWS</a:t>
            </a:r>
            <a:r>
              <a:rPr sz="2160" spc="-66" dirty="0">
                <a:latin typeface="Calibri"/>
                <a:cs typeface="Calibri"/>
              </a:rPr>
              <a:t> </a:t>
            </a:r>
            <a:r>
              <a:rPr sz="2160" spc="-12" dirty="0">
                <a:latin typeface="Calibri"/>
                <a:cs typeface="Calibri"/>
              </a:rPr>
              <a:t>CodePipeline</a:t>
            </a:r>
            <a:endParaRPr sz="2160">
              <a:latin typeface="Calibri"/>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a:lstStyle/>
          <a:p>
            <a:r>
              <a:rPr lang="en-US" dirty="0"/>
              <a:t>Amazon views </a:t>
            </a:r>
            <a:r>
              <a:rPr lang="en-US" dirty="0">
                <a:solidFill>
                  <a:srgbClr val="FFC000"/>
                </a:solidFill>
                <a:latin typeface="+mn-lt"/>
              </a:rPr>
              <a:t>serverless</a:t>
            </a:r>
            <a:r>
              <a:rPr lang="en-US" dirty="0"/>
              <a:t> as the native architecture</a:t>
            </a:r>
            <a:br>
              <a:rPr lang="en-US" dirty="0"/>
            </a:br>
            <a:r>
              <a:rPr lang="en-US" dirty="0"/>
              <a:t>of the cloud</a:t>
            </a:r>
          </a:p>
        </p:txBody>
      </p:sp>
      <p:sp>
        <p:nvSpPr>
          <p:cNvPr id="3" name="TextBox 2">
            <a:extLst>
              <a:ext uri="{FF2B5EF4-FFF2-40B4-BE49-F238E27FC236}">
                <a16:creationId xmlns:a16="http://schemas.microsoft.com/office/drawing/2014/main" id="{16A08D81-8C5F-8549-91C2-CFE217D42D10}"/>
              </a:ext>
            </a:extLst>
          </p:cNvPr>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grpSp>
        <p:nvGrpSpPr>
          <p:cNvPr id="188" name="Group 187">
            <a:extLst>
              <a:ext uri="{FF2B5EF4-FFF2-40B4-BE49-F238E27FC236}">
                <a16:creationId xmlns:a16="http://schemas.microsoft.com/office/drawing/2014/main" id="{8A17D970-0ECA-4E5C-8FBB-8AB43172C63B}"/>
              </a:ext>
            </a:extLst>
          </p:cNvPr>
          <p:cNvGrpSpPr/>
          <p:nvPr/>
        </p:nvGrpSpPr>
        <p:grpSpPr>
          <a:xfrm>
            <a:off x="1349893" y="2598955"/>
            <a:ext cx="2420855" cy="3088681"/>
            <a:chOff x="881072" y="2509001"/>
            <a:chExt cx="2420855" cy="3088681"/>
          </a:xfrm>
        </p:grpSpPr>
        <p:grpSp>
          <p:nvGrpSpPr>
            <p:cNvPr id="20" name="Graphic 344">
              <a:extLst>
                <a:ext uri="{FF2B5EF4-FFF2-40B4-BE49-F238E27FC236}">
                  <a16:creationId xmlns:a16="http://schemas.microsoft.com/office/drawing/2014/main" id="{126C2FDB-5794-4628-9B41-D747C6E788FE}"/>
                </a:ext>
              </a:extLst>
            </p:cNvPr>
            <p:cNvGrpSpPr/>
            <p:nvPr/>
          </p:nvGrpSpPr>
          <p:grpSpPr>
            <a:xfrm>
              <a:off x="922028" y="2509001"/>
              <a:ext cx="1999100" cy="1999100"/>
              <a:chOff x="1788050" y="2374116"/>
              <a:chExt cx="660952" cy="660952"/>
            </a:xfrm>
          </p:grpSpPr>
          <p:sp>
            <p:nvSpPr>
              <p:cNvPr id="21" name="Freeform: Shape 20">
                <a:extLst>
                  <a:ext uri="{FF2B5EF4-FFF2-40B4-BE49-F238E27FC236}">
                    <a16:creationId xmlns:a16="http://schemas.microsoft.com/office/drawing/2014/main" id="{699D7EF5-0FB0-4ABA-9D98-99FFECE37006}"/>
                  </a:ext>
                </a:extLst>
              </p:cNvPr>
              <p:cNvSpPr/>
              <p:nvPr/>
            </p:nvSpPr>
            <p:spPr>
              <a:xfrm>
                <a:off x="1937425" y="2841079"/>
                <a:ext cx="475885" cy="46267"/>
              </a:xfrm>
              <a:custGeom>
                <a:avLst/>
                <a:gdLst>
                  <a:gd name="connsiteX0" fmla="*/ 4957 w 475885"/>
                  <a:gd name="connsiteY0" fmla="*/ 4957 h 46266"/>
                  <a:gd name="connsiteX1" fmla="*/ 4957 w 475885"/>
                  <a:gd name="connsiteY1" fmla="*/ 29743 h 46266"/>
                  <a:gd name="connsiteX2" fmla="*/ 6610 w 475885"/>
                  <a:gd name="connsiteY2" fmla="*/ 31065 h 46266"/>
                  <a:gd name="connsiteX3" fmla="*/ 32387 w 475885"/>
                  <a:gd name="connsiteY3" fmla="*/ 41970 h 46266"/>
                  <a:gd name="connsiteX4" fmla="*/ 448786 w 475885"/>
                  <a:gd name="connsiteY4" fmla="*/ 41970 h 46266"/>
                  <a:gd name="connsiteX5" fmla="*/ 470267 w 475885"/>
                  <a:gd name="connsiteY5" fmla="*/ 32387 h 46266"/>
                  <a:gd name="connsiteX6" fmla="*/ 473242 w 475885"/>
                  <a:gd name="connsiteY6" fmla="*/ 30073 h 46266"/>
                  <a:gd name="connsiteX7" fmla="*/ 472911 w 475885"/>
                  <a:gd name="connsiteY7" fmla="*/ 5288 h 46266"/>
                  <a:gd name="connsiteX8" fmla="*/ 4957 w 475885"/>
                  <a:gd name="connsiteY8" fmla="*/ 4957 h 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885" h="46266">
                    <a:moveTo>
                      <a:pt x="4957" y="4957"/>
                    </a:moveTo>
                    <a:lnTo>
                      <a:pt x="4957" y="29743"/>
                    </a:lnTo>
                    <a:lnTo>
                      <a:pt x="6610" y="31065"/>
                    </a:lnTo>
                    <a:cubicBezTo>
                      <a:pt x="14210" y="36683"/>
                      <a:pt x="23133" y="41970"/>
                      <a:pt x="32387" y="41970"/>
                    </a:cubicBezTo>
                    <a:lnTo>
                      <a:pt x="448786" y="41970"/>
                    </a:lnTo>
                    <a:cubicBezTo>
                      <a:pt x="456718" y="41970"/>
                      <a:pt x="463988" y="37013"/>
                      <a:pt x="470267" y="32387"/>
                    </a:cubicBezTo>
                    <a:lnTo>
                      <a:pt x="473242" y="30073"/>
                    </a:lnTo>
                    <a:lnTo>
                      <a:pt x="472911" y="5288"/>
                    </a:lnTo>
                    <a:lnTo>
                      <a:pt x="4957" y="4957"/>
                    </a:lnTo>
                    <a:close/>
                  </a:path>
                </a:pathLst>
              </a:custGeom>
              <a:noFill/>
              <a:ln w="19050" cap="flat">
                <a:solidFill>
                  <a:schemeClr val="tx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042A7D8-FC1F-491C-9BA5-A6B684D34009}"/>
                  </a:ext>
                </a:extLst>
              </p:cNvPr>
              <p:cNvSpPr/>
              <p:nvPr/>
            </p:nvSpPr>
            <p:spPr>
              <a:xfrm>
                <a:off x="2002859" y="2582316"/>
                <a:ext cx="343695" cy="241247"/>
              </a:xfrm>
              <a:custGeom>
                <a:avLst/>
                <a:gdLst>
                  <a:gd name="connsiteX0" fmla="*/ 95838 w 343695"/>
                  <a:gd name="connsiteY0" fmla="*/ 4957 h 241247"/>
                  <a:gd name="connsiteX1" fmla="*/ 332459 w 343695"/>
                  <a:gd name="connsiteY1" fmla="*/ 4957 h 241247"/>
                  <a:gd name="connsiteX2" fmla="*/ 341712 w 343695"/>
                  <a:gd name="connsiteY2" fmla="*/ 14541 h 241247"/>
                  <a:gd name="connsiteX3" fmla="*/ 341712 w 343695"/>
                  <a:gd name="connsiteY3" fmla="*/ 231003 h 241247"/>
                  <a:gd name="connsiteX4" fmla="*/ 333450 w 343695"/>
                  <a:gd name="connsiteY4" fmla="*/ 239265 h 241247"/>
                  <a:gd name="connsiteX5" fmla="*/ 14210 w 343695"/>
                  <a:gd name="connsiteY5" fmla="*/ 239265 h 241247"/>
                  <a:gd name="connsiteX6" fmla="*/ 4957 w 343695"/>
                  <a:gd name="connsiteY6" fmla="*/ 230011 h 241247"/>
                  <a:gd name="connsiteX7" fmla="*/ 4957 w 343695"/>
                  <a:gd name="connsiteY7" fmla="*/ 98482 h 24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95" h="241247">
                    <a:moveTo>
                      <a:pt x="95838" y="4957"/>
                    </a:moveTo>
                    <a:lnTo>
                      <a:pt x="332459" y="4957"/>
                    </a:lnTo>
                    <a:cubicBezTo>
                      <a:pt x="337746" y="4957"/>
                      <a:pt x="341712" y="9253"/>
                      <a:pt x="341712" y="14541"/>
                    </a:cubicBezTo>
                    <a:lnTo>
                      <a:pt x="341712" y="231003"/>
                    </a:lnTo>
                    <a:cubicBezTo>
                      <a:pt x="341712" y="236290"/>
                      <a:pt x="338738" y="239265"/>
                      <a:pt x="333450" y="239265"/>
                    </a:cubicBezTo>
                    <a:lnTo>
                      <a:pt x="14210" y="239265"/>
                    </a:lnTo>
                    <a:cubicBezTo>
                      <a:pt x="8923" y="239265"/>
                      <a:pt x="4957" y="234968"/>
                      <a:pt x="4957" y="230011"/>
                    </a:cubicBezTo>
                    <a:lnTo>
                      <a:pt x="4957" y="98482"/>
                    </a:lnTo>
                  </a:path>
                </a:pathLst>
              </a:custGeom>
              <a:noFill/>
              <a:ln w="19050" cap="flat">
                <a:solidFill>
                  <a:schemeClr val="tx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1B5DECD-BD3E-40CE-A6D5-B157D7EB50D2}"/>
                  </a:ext>
                </a:extLst>
              </p:cNvPr>
              <p:cNvSpPr/>
              <p:nvPr/>
            </p:nvSpPr>
            <p:spPr>
              <a:xfrm>
                <a:off x="1978404" y="2561826"/>
                <a:ext cx="393266" cy="287514"/>
              </a:xfrm>
              <a:custGeom>
                <a:avLst/>
                <a:gdLst>
                  <a:gd name="connsiteX0" fmla="*/ 121285 w 393266"/>
                  <a:gd name="connsiteY0" fmla="*/ 4957 h 287514"/>
                  <a:gd name="connsiteX1" fmla="*/ 381369 w 393266"/>
                  <a:gd name="connsiteY1" fmla="*/ 4957 h 287514"/>
                  <a:gd name="connsiteX2" fmla="*/ 390623 w 393266"/>
                  <a:gd name="connsiteY2" fmla="*/ 14210 h 287514"/>
                  <a:gd name="connsiteX3" fmla="*/ 390623 w 393266"/>
                  <a:gd name="connsiteY3" fmla="*/ 274956 h 287514"/>
                  <a:gd name="connsiteX4" fmla="*/ 381369 w 393266"/>
                  <a:gd name="connsiteY4" fmla="*/ 284209 h 287514"/>
                  <a:gd name="connsiteX5" fmla="*/ 14210 w 393266"/>
                  <a:gd name="connsiteY5" fmla="*/ 284209 h 287514"/>
                  <a:gd name="connsiteX6" fmla="*/ 4957 w 393266"/>
                  <a:gd name="connsiteY6" fmla="*/ 274956 h 287514"/>
                  <a:gd name="connsiteX7" fmla="*/ 4957 w 393266"/>
                  <a:gd name="connsiteY7" fmla="*/ 117649 h 28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66" h="287514">
                    <a:moveTo>
                      <a:pt x="121285" y="4957"/>
                    </a:moveTo>
                    <a:lnTo>
                      <a:pt x="381369" y="4957"/>
                    </a:lnTo>
                    <a:cubicBezTo>
                      <a:pt x="386657" y="4957"/>
                      <a:pt x="390623" y="9253"/>
                      <a:pt x="390623" y="14210"/>
                    </a:cubicBezTo>
                    <a:lnTo>
                      <a:pt x="390623" y="274956"/>
                    </a:lnTo>
                    <a:cubicBezTo>
                      <a:pt x="390623" y="280244"/>
                      <a:pt x="386326" y="284209"/>
                      <a:pt x="381369" y="284209"/>
                    </a:cubicBezTo>
                    <a:lnTo>
                      <a:pt x="14210" y="284209"/>
                    </a:lnTo>
                    <a:cubicBezTo>
                      <a:pt x="8923" y="284209"/>
                      <a:pt x="4957" y="279913"/>
                      <a:pt x="4957" y="274956"/>
                    </a:cubicBezTo>
                    <a:lnTo>
                      <a:pt x="4957" y="117649"/>
                    </a:lnTo>
                  </a:path>
                </a:pathLst>
              </a:custGeom>
              <a:noFill/>
              <a:ln w="19050" cap="flat">
                <a:solidFill>
                  <a:schemeClr val="tx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799FA6C9-57C1-43E9-B852-406401FF3AD5}"/>
                  </a:ext>
                </a:extLst>
              </p:cNvPr>
              <p:cNvSpPr/>
              <p:nvPr/>
            </p:nvSpPr>
            <p:spPr>
              <a:xfrm>
                <a:off x="2152944" y="2623828"/>
                <a:ext cx="178457" cy="175152"/>
              </a:xfrm>
              <a:custGeom>
                <a:avLst/>
                <a:gdLst>
                  <a:gd name="connsiteX0" fmla="*/ 13170 w 178457"/>
                  <a:gd name="connsiteY0" fmla="*/ 126039 h 175152"/>
                  <a:gd name="connsiteX1" fmla="*/ 41922 w 178457"/>
                  <a:gd name="connsiteY1" fmla="*/ 119429 h 175152"/>
                  <a:gd name="connsiteX2" fmla="*/ 119584 w 178457"/>
                  <a:gd name="connsiteY2" fmla="*/ 41767 h 175152"/>
                  <a:gd name="connsiteX3" fmla="*/ 126193 w 178457"/>
                  <a:gd name="connsiteY3" fmla="*/ 13016 h 175152"/>
                  <a:gd name="connsiteX4" fmla="*/ 157919 w 178457"/>
                  <a:gd name="connsiteY4" fmla="*/ 7728 h 175152"/>
                  <a:gd name="connsiteX5" fmla="*/ 142056 w 178457"/>
                  <a:gd name="connsiteY5" fmla="*/ 23591 h 175152"/>
                  <a:gd name="connsiteX6" fmla="*/ 154944 w 178457"/>
                  <a:gd name="connsiteY6" fmla="*/ 36149 h 175152"/>
                  <a:gd name="connsiteX7" fmla="*/ 170807 w 178457"/>
                  <a:gd name="connsiteY7" fmla="*/ 20286 h 175152"/>
                  <a:gd name="connsiteX8" fmla="*/ 165520 w 178457"/>
                  <a:gd name="connsiteY8" fmla="*/ 52012 h 175152"/>
                  <a:gd name="connsiteX9" fmla="*/ 136768 w 178457"/>
                  <a:gd name="connsiteY9" fmla="*/ 58622 h 175152"/>
                  <a:gd name="connsiteX10" fmla="*/ 59106 w 178457"/>
                  <a:gd name="connsiteY10" fmla="*/ 136284 h 175152"/>
                  <a:gd name="connsiteX11" fmla="*/ 52497 w 178457"/>
                  <a:gd name="connsiteY11" fmla="*/ 165035 h 175152"/>
                  <a:gd name="connsiteX12" fmla="*/ 20771 w 178457"/>
                  <a:gd name="connsiteY12" fmla="*/ 170323 h 175152"/>
                  <a:gd name="connsiteX13" fmla="*/ 36634 w 178457"/>
                  <a:gd name="connsiteY13" fmla="*/ 154460 h 175152"/>
                  <a:gd name="connsiteX14" fmla="*/ 24076 w 178457"/>
                  <a:gd name="connsiteY14" fmla="*/ 141902 h 175152"/>
                  <a:gd name="connsiteX15" fmla="*/ 8213 w 178457"/>
                  <a:gd name="connsiteY15" fmla="*/ 157764 h 175152"/>
                  <a:gd name="connsiteX16" fmla="*/ 13170 w 178457"/>
                  <a:gd name="connsiteY16" fmla="*/ 126039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457" h="175152">
                    <a:moveTo>
                      <a:pt x="13170" y="126039"/>
                    </a:moveTo>
                    <a:cubicBezTo>
                      <a:pt x="20771" y="118107"/>
                      <a:pt x="32007" y="116124"/>
                      <a:pt x="41922" y="119429"/>
                    </a:cubicBezTo>
                    <a:lnTo>
                      <a:pt x="119584" y="41767"/>
                    </a:lnTo>
                    <a:cubicBezTo>
                      <a:pt x="116279" y="32184"/>
                      <a:pt x="118592" y="20947"/>
                      <a:pt x="126193" y="13016"/>
                    </a:cubicBezTo>
                    <a:cubicBezTo>
                      <a:pt x="134785" y="4424"/>
                      <a:pt x="147674" y="2771"/>
                      <a:pt x="157919" y="7728"/>
                    </a:cubicBezTo>
                    <a:lnTo>
                      <a:pt x="142056" y="23591"/>
                    </a:lnTo>
                    <a:lnTo>
                      <a:pt x="154944" y="36149"/>
                    </a:lnTo>
                    <a:lnTo>
                      <a:pt x="170807" y="20286"/>
                    </a:lnTo>
                    <a:cubicBezTo>
                      <a:pt x="175764" y="30531"/>
                      <a:pt x="174112" y="43420"/>
                      <a:pt x="165520" y="52012"/>
                    </a:cubicBezTo>
                    <a:cubicBezTo>
                      <a:pt x="157919" y="59613"/>
                      <a:pt x="146683" y="61926"/>
                      <a:pt x="136768" y="58622"/>
                    </a:cubicBezTo>
                    <a:lnTo>
                      <a:pt x="59106" y="136284"/>
                    </a:lnTo>
                    <a:cubicBezTo>
                      <a:pt x="62411" y="145867"/>
                      <a:pt x="60098" y="157103"/>
                      <a:pt x="52497" y="165035"/>
                    </a:cubicBezTo>
                    <a:cubicBezTo>
                      <a:pt x="43904" y="173627"/>
                      <a:pt x="31016" y="175280"/>
                      <a:pt x="20771" y="170323"/>
                    </a:cubicBezTo>
                    <a:lnTo>
                      <a:pt x="36634" y="154460"/>
                    </a:lnTo>
                    <a:lnTo>
                      <a:pt x="24076" y="141902"/>
                    </a:lnTo>
                    <a:lnTo>
                      <a:pt x="8213" y="157764"/>
                    </a:lnTo>
                    <a:cubicBezTo>
                      <a:pt x="2595" y="147520"/>
                      <a:pt x="4247" y="134631"/>
                      <a:pt x="13170" y="126039"/>
                    </a:cubicBezTo>
                    <a:close/>
                  </a:path>
                </a:pathLst>
              </a:custGeom>
              <a:noFill/>
              <a:ln w="19050" cap="flat">
                <a:solidFill>
                  <a:schemeClr val="tx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EBD2EFDF-769E-4686-B72C-6F52AB0044F1}"/>
                  </a:ext>
                </a:extLst>
              </p:cNvPr>
              <p:cNvSpPr/>
              <p:nvPr/>
            </p:nvSpPr>
            <p:spPr>
              <a:xfrm>
                <a:off x="1871330" y="2523491"/>
                <a:ext cx="56181" cy="9914"/>
              </a:xfrm>
              <a:custGeom>
                <a:avLst/>
                <a:gdLst>
                  <a:gd name="connsiteX0" fmla="*/ 4957 w 56180"/>
                  <a:gd name="connsiteY0" fmla="*/ 4957 h 9914"/>
                  <a:gd name="connsiteX1" fmla="*/ 54198 w 56180"/>
                  <a:gd name="connsiteY1" fmla="*/ 4957 h 9914"/>
                </a:gdLst>
                <a:ahLst/>
                <a:cxnLst>
                  <a:cxn ang="0">
                    <a:pos x="connsiteX0" y="connsiteY0"/>
                  </a:cxn>
                  <a:cxn ang="0">
                    <a:pos x="connsiteX1" y="connsiteY1"/>
                  </a:cxn>
                </a:cxnLst>
                <a:rect l="l" t="t" r="r" b="b"/>
                <a:pathLst>
                  <a:path w="56180" h="9914">
                    <a:moveTo>
                      <a:pt x="4957" y="4957"/>
                    </a:moveTo>
                    <a:lnTo>
                      <a:pt x="54198" y="4957"/>
                    </a:lnTo>
                  </a:path>
                </a:pathLst>
              </a:custGeom>
              <a:ln w="19050" cap="flat">
                <a:solidFill>
                  <a:schemeClr val="tx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E3DC28C9-C6D3-452C-81A8-B62292D6BB03}"/>
                  </a:ext>
                </a:extLst>
              </p:cNvPr>
              <p:cNvSpPr/>
              <p:nvPr/>
            </p:nvSpPr>
            <p:spPr>
              <a:xfrm>
                <a:off x="1838613" y="2539684"/>
                <a:ext cx="49571" cy="9914"/>
              </a:xfrm>
              <a:custGeom>
                <a:avLst/>
                <a:gdLst>
                  <a:gd name="connsiteX0" fmla="*/ 4957 w 49571"/>
                  <a:gd name="connsiteY0" fmla="*/ 4957 h 9914"/>
                  <a:gd name="connsiteX1" fmla="*/ 45936 w 49571"/>
                  <a:gd name="connsiteY1" fmla="*/ 4957 h 9914"/>
                </a:gdLst>
                <a:ahLst/>
                <a:cxnLst>
                  <a:cxn ang="0">
                    <a:pos x="connsiteX0" y="connsiteY0"/>
                  </a:cxn>
                  <a:cxn ang="0">
                    <a:pos x="connsiteX1" y="connsiteY1"/>
                  </a:cxn>
                </a:cxnLst>
                <a:rect l="l" t="t" r="r" b="b"/>
                <a:pathLst>
                  <a:path w="49571" h="9914">
                    <a:moveTo>
                      <a:pt x="4957" y="4957"/>
                    </a:moveTo>
                    <a:lnTo>
                      <a:pt x="45936" y="4957"/>
                    </a:lnTo>
                  </a:path>
                </a:pathLst>
              </a:custGeom>
              <a:ln w="19050" cap="flat">
                <a:solidFill>
                  <a:schemeClr val="tx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CBBF704-C4F0-4F1A-A7C2-C0B0320B11FF}"/>
                  </a:ext>
                </a:extLst>
              </p:cNvPr>
              <p:cNvSpPr/>
              <p:nvPr/>
            </p:nvSpPr>
            <p:spPr>
              <a:xfrm>
                <a:off x="1826385" y="2523491"/>
                <a:ext cx="33048" cy="9914"/>
              </a:xfrm>
              <a:custGeom>
                <a:avLst/>
                <a:gdLst>
                  <a:gd name="connsiteX0" fmla="*/ 29412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29412" y="4957"/>
                    </a:moveTo>
                    <a:lnTo>
                      <a:pt x="4957" y="4957"/>
                    </a:lnTo>
                  </a:path>
                </a:pathLst>
              </a:custGeom>
              <a:ln w="19050" cap="flat">
                <a:solidFill>
                  <a:schemeClr val="tx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EF458146-AEE2-472D-ADAF-C7A3F6A17D8C}"/>
                  </a:ext>
                </a:extLst>
              </p:cNvPr>
              <p:cNvSpPr/>
              <p:nvPr/>
            </p:nvSpPr>
            <p:spPr>
              <a:xfrm>
                <a:off x="1887854" y="2539684"/>
                <a:ext cx="29743" cy="9914"/>
              </a:xfrm>
              <a:custGeom>
                <a:avLst/>
                <a:gdLst>
                  <a:gd name="connsiteX0" fmla="*/ 25447 w 29742"/>
                  <a:gd name="connsiteY0" fmla="*/ 4957 h 9914"/>
                  <a:gd name="connsiteX1" fmla="*/ 4957 w 29742"/>
                  <a:gd name="connsiteY1" fmla="*/ 4957 h 9914"/>
                </a:gdLst>
                <a:ahLst/>
                <a:cxnLst>
                  <a:cxn ang="0">
                    <a:pos x="connsiteX0" y="connsiteY0"/>
                  </a:cxn>
                  <a:cxn ang="0">
                    <a:pos x="connsiteX1" y="connsiteY1"/>
                  </a:cxn>
                </a:cxnLst>
                <a:rect l="l" t="t" r="r" b="b"/>
                <a:pathLst>
                  <a:path w="29742" h="9914">
                    <a:moveTo>
                      <a:pt x="25447" y="4957"/>
                    </a:moveTo>
                    <a:lnTo>
                      <a:pt x="4957" y="4957"/>
                    </a:lnTo>
                  </a:path>
                </a:pathLst>
              </a:custGeom>
              <a:ln w="19050" cap="flat">
                <a:solidFill>
                  <a:schemeClr val="tx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E38A6DE-51F0-4FA9-AA51-40F285640BF8}"/>
                  </a:ext>
                </a:extLst>
              </p:cNvPr>
              <p:cNvSpPr/>
              <p:nvPr/>
            </p:nvSpPr>
            <p:spPr>
              <a:xfrm>
                <a:off x="1902725" y="2484825"/>
                <a:ext cx="185067" cy="185067"/>
              </a:xfrm>
              <a:custGeom>
                <a:avLst/>
                <a:gdLst>
                  <a:gd name="connsiteX0" fmla="*/ 4957 w 185066"/>
                  <a:gd name="connsiteY0" fmla="*/ 92864 h 185066"/>
                  <a:gd name="connsiteX1" fmla="*/ 92864 w 185066"/>
                  <a:gd name="connsiteY1" fmla="*/ 180770 h 185066"/>
                  <a:gd name="connsiteX2" fmla="*/ 180770 w 185066"/>
                  <a:gd name="connsiteY2" fmla="*/ 92864 h 185066"/>
                  <a:gd name="connsiteX3" fmla="*/ 148714 w 185066"/>
                  <a:gd name="connsiteY3" fmla="*/ 25116 h 185066"/>
                  <a:gd name="connsiteX4" fmla="*/ 92864 w 185066"/>
                  <a:gd name="connsiteY4" fmla="*/ 4957 h 185066"/>
                  <a:gd name="connsiteX5" fmla="*/ 28421 w 185066"/>
                  <a:gd name="connsiteY5" fmla="*/ 33048 h 18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66" h="185066">
                    <a:moveTo>
                      <a:pt x="4957" y="92864"/>
                    </a:moveTo>
                    <a:cubicBezTo>
                      <a:pt x="4957" y="141444"/>
                      <a:pt x="44284" y="180770"/>
                      <a:pt x="92864" y="180770"/>
                    </a:cubicBezTo>
                    <a:cubicBezTo>
                      <a:pt x="141444" y="180770"/>
                      <a:pt x="180770" y="141444"/>
                      <a:pt x="180770" y="92864"/>
                    </a:cubicBezTo>
                    <a:cubicBezTo>
                      <a:pt x="180770" y="65434"/>
                      <a:pt x="168212" y="41310"/>
                      <a:pt x="148714" y="25116"/>
                    </a:cubicBezTo>
                    <a:cubicBezTo>
                      <a:pt x="133512" y="12228"/>
                      <a:pt x="114014" y="4957"/>
                      <a:pt x="92864" y="4957"/>
                    </a:cubicBezTo>
                    <a:cubicBezTo>
                      <a:pt x="67417" y="4957"/>
                      <a:pt x="44284" y="15863"/>
                      <a:pt x="28421" y="33048"/>
                    </a:cubicBezTo>
                  </a:path>
                </a:pathLst>
              </a:custGeom>
              <a:noFill/>
              <a:ln w="19050" cap="flat">
                <a:solidFill>
                  <a:schemeClr val="tx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7C7A7073-B62D-4755-ABEB-E30344340571}"/>
                  </a:ext>
                </a:extLst>
              </p:cNvPr>
              <p:cNvSpPr/>
              <p:nvPr/>
            </p:nvSpPr>
            <p:spPr>
              <a:xfrm>
                <a:off x="1923876" y="2505976"/>
                <a:ext cx="142105" cy="142105"/>
              </a:xfrm>
              <a:custGeom>
                <a:avLst/>
                <a:gdLst>
                  <a:gd name="connsiteX0" fmla="*/ 138469 w 142104"/>
                  <a:gd name="connsiteY0" fmla="*/ 71713 h 142104"/>
                  <a:gd name="connsiteX1" fmla="*/ 71713 w 142104"/>
                  <a:gd name="connsiteY1" fmla="*/ 138469 h 142104"/>
                  <a:gd name="connsiteX2" fmla="*/ 4957 w 142104"/>
                  <a:gd name="connsiteY2" fmla="*/ 71713 h 142104"/>
                  <a:gd name="connsiteX3" fmla="*/ 71713 w 142104"/>
                  <a:gd name="connsiteY3" fmla="*/ 4957 h 142104"/>
                </a:gdLst>
                <a:ahLst/>
                <a:cxnLst>
                  <a:cxn ang="0">
                    <a:pos x="connsiteX0" y="connsiteY0"/>
                  </a:cxn>
                  <a:cxn ang="0">
                    <a:pos x="connsiteX1" y="connsiteY1"/>
                  </a:cxn>
                  <a:cxn ang="0">
                    <a:pos x="connsiteX2" y="connsiteY2"/>
                  </a:cxn>
                  <a:cxn ang="0">
                    <a:pos x="connsiteX3" y="connsiteY3"/>
                  </a:cxn>
                </a:cxnLst>
                <a:rect l="l" t="t" r="r" b="b"/>
                <a:pathLst>
                  <a:path w="142104" h="142104">
                    <a:moveTo>
                      <a:pt x="138469" y="71713"/>
                    </a:moveTo>
                    <a:cubicBezTo>
                      <a:pt x="138469" y="108396"/>
                      <a:pt x="108396" y="138469"/>
                      <a:pt x="71713" y="138469"/>
                    </a:cubicBezTo>
                    <a:cubicBezTo>
                      <a:pt x="35030" y="138469"/>
                      <a:pt x="4957" y="108396"/>
                      <a:pt x="4957" y="71713"/>
                    </a:cubicBezTo>
                    <a:cubicBezTo>
                      <a:pt x="4957" y="35030"/>
                      <a:pt x="35030" y="4957"/>
                      <a:pt x="71713" y="4957"/>
                    </a:cubicBezTo>
                  </a:path>
                </a:pathLst>
              </a:custGeom>
              <a:noFill/>
              <a:ln w="19050" cap="flat">
                <a:solidFill>
                  <a:schemeClr val="tx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97A1DFB5-D4B9-4F2E-AD6B-4A98F7F9635E}"/>
                  </a:ext>
                </a:extLst>
              </p:cNvPr>
              <p:cNvSpPr/>
              <p:nvPr/>
            </p:nvSpPr>
            <p:spPr>
              <a:xfrm>
                <a:off x="1871330" y="2556208"/>
                <a:ext cx="33048" cy="9914"/>
              </a:xfrm>
              <a:custGeom>
                <a:avLst/>
                <a:gdLst>
                  <a:gd name="connsiteX0" fmla="*/ 4957 w 33047"/>
                  <a:gd name="connsiteY0" fmla="*/ 4957 h 9914"/>
                  <a:gd name="connsiteX1" fmla="*/ 29743 w 33047"/>
                  <a:gd name="connsiteY1" fmla="*/ 4957 h 9914"/>
                </a:gdLst>
                <a:ahLst/>
                <a:cxnLst>
                  <a:cxn ang="0">
                    <a:pos x="connsiteX0" y="connsiteY0"/>
                  </a:cxn>
                  <a:cxn ang="0">
                    <a:pos x="connsiteX1" y="connsiteY1"/>
                  </a:cxn>
                </a:cxnLst>
                <a:rect l="l" t="t" r="r" b="b"/>
                <a:pathLst>
                  <a:path w="33047" h="9914">
                    <a:moveTo>
                      <a:pt x="4957" y="4957"/>
                    </a:moveTo>
                    <a:lnTo>
                      <a:pt x="29743" y="4957"/>
                    </a:lnTo>
                  </a:path>
                </a:pathLst>
              </a:custGeom>
              <a:ln w="19050" cap="flat">
                <a:solidFill>
                  <a:schemeClr val="tx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A20B32F9-93CD-4CB6-BD07-DDA275B3B77C}"/>
                  </a:ext>
                </a:extLst>
              </p:cNvPr>
              <p:cNvSpPr/>
              <p:nvPr/>
            </p:nvSpPr>
            <p:spPr>
              <a:xfrm>
                <a:off x="1959567" y="2533405"/>
                <a:ext cx="42962" cy="76009"/>
              </a:xfrm>
              <a:custGeom>
                <a:avLst/>
                <a:gdLst>
                  <a:gd name="connsiteX0" fmla="*/ 4957 w 42961"/>
                  <a:gd name="connsiteY0" fmla="*/ 73035 h 76009"/>
                  <a:gd name="connsiteX1" fmla="*/ 39988 w 42961"/>
                  <a:gd name="connsiteY1" fmla="*/ 44614 h 76009"/>
                  <a:gd name="connsiteX2" fmla="*/ 39988 w 42961"/>
                  <a:gd name="connsiteY2" fmla="*/ 4957 h 76009"/>
                </a:gdLst>
                <a:ahLst/>
                <a:cxnLst>
                  <a:cxn ang="0">
                    <a:pos x="connsiteX0" y="connsiteY0"/>
                  </a:cxn>
                  <a:cxn ang="0">
                    <a:pos x="connsiteX1" y="connsiteY1"/>
                  </a:cxn>
                  <a:cxn ang="0">
                    <a:pos x="connsiteX2" y="connsiteY2"/>
                  </a:cxn>
                </a:cxnLst>
                <a:rect l="l" t="t" r="r" b="b"/>
                <a:pathLst>
                  <a:path w="42961" h="76009">
                    <a:moveTo>
                      <a:pt x="4957" y="73035"/>
                    </a:moveTo>
                    <a:lnTo>
                      <a:pt x="39988" y="44614"/>
                    </a:lnTo>
                    <a:lnTo>
                      <a:pt x="39988" y="4957"/>
                    </a:lnTo>
                  </a:path>
                </a:pathLst>
              </a:custGeom>
              <a:noFill/>
              <a:ln w="19050" cap="flat">
                <a:solidFill>
                  <a:schemeClr val="tx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6C5C333B-1C17-4BF8-A09E-F02404018B08}"/>
                  </a:ext>
                </a:extLst>
              </p:cNvPr>
              <p:cNvSpPr/>
              <p:nvPr/>
            </p:nvSpPr>
            <p:spPr>
              <a:xfrm>
                <a:off x="2060362" y="2696661"/>
                <a:ext cx="152019" cy="9914"/>
              </a:xfrm>
              <a:custGeom>
                <a:avLst/>
                <a:gdLst>
                  <a:gd name="connsiteX0" fmla="*/ 148714 w 152018"/>
                  <a:gd name="connsiteY0" fmla="*/ 4957 h 9914"/>
                  <a:gd name="connsiteX1" fmla="*/ 4957 w 152018"/>
                  <a:gd name="connsiteY1" fmla="*/ 4957 h 9914"/>
                </a:gdLst>
                <a:ahLst/>
                <a:cxnLst>
                  <a:cxn ang="0">
                    <a:pos x="connsiteX0" y="connsiteY0"/>
                  </a:cxn>
                  <a:cxn ang="0">
                    <a:pos x="connsiteX1" y="connsiteY1"/>
                  </a:cxn>
                </a:cxnLst>
                <a:rect l="l" t="t" r="r" b="b"/>
                <a:pathLst>
                  <a:path w="152018" h="9914">
                    <a:moveTo>
                      <a:pt x="148714" y="4957"/>
                    </a:moveTo>
                    <a:lnTo>
                      <a:pt x="4957" y="4957"/>
                    </a:lnTo>
                  </a:path>
                </a:pathLst>
              </a:custGeom>
              <a:ln w="19050" cap="flat">
                <a:solidFill>
                  <a:schemeClr val="tx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6818D1-13AF-4648-A80E-DDC7BAF0D6A7}"/>
                  </a:ext>
                </a:extLst>
              </p:cNvPr>
              <p:cNvSpPr/>
              <p:nvPr/>
            </p:nvSpPr>
            <p:spPr>
              <a:xfrm>
                <a:off x="2035907" y="2692364"/>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8DAA37C-3472-4F1E-A1D6-570BAD636A60}"/>
                  </a:ext>
                </a:extLst>
              </p:cNvPr>
              <p:cNvSpPr/>
              <p:nvPr/>
            </p:nvSpPr>
            <p:spPr>
              <a:xfrm>
                <a:off x="2060362" y="2725412"/>
                <a:ext cx="99143" cy="9914"/>
              </a:xfrm>
              <a:custGeom>
                <a:avLst/>
                <a:gdLst>
                  <a:gd name="connsiteX0" fmla="*/ 95508 w 99142"/>
                  <a:gd name="connsiteY0" fmla="*/ 4957 h 9914"/>
                  <a:gd name="connsiteX1" fmla="*/ 4957 w 99142"/>
                  <a:gd name="connsiteY1" fmla="*/ 4957 h 9914"/>
                </a:gdLst>
                <a:ahLst/>
                <a:cxnLst>
                  <a:cxn ang="0">
                    <a:pos x="connsiteX0" y="connsiteY0"/>
                  </a:cxn>
                  <a:cxn ang="0">
                    <a:pos x="connsiteX1" y="connsiteY1"/>
                  </a:cxn>
                </a:cxnLst>
                <a:rect l="l" t="t" r="r" b="b"/>
                <a:pathLst>
                  <a:path w="99142" h="9914">
                    <a:moveTo>
                      <a:pt x="95508" y="4957"/>
                    </a:moveTo>
                    <a:lnTo>
                      <a:pt x="4957" y="4957"/>
                    </a:lnTo>
                  </a:path>
                </a:pathLst>
              </a:custGeom>
              <a:ln w="19050" cap="flat">
                <a:solidFill>
                  <a:schemeClr val="tx1"/>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76AFD7E-F196-465A-A454-F0EF37624EA9}"/>
                  </a:ext>
                </a:extLst>
              </p:cNvPr>
              <p:cNvSpPr/>
              <p:nvPr/>
            </p:nvSpPr>
            <p:spPr>
              <a:xfrm>
                <a:off x="2035907" y="2721116"/>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D150169-71C8-4468-A8D7-DBEAD0971203}"/>
                  </a:ext>
                </a:extLst>
              </p:cNvPr>
              <p:cNvSpPr/>
              <p:nvPr/>
            </p:nvSpPr>
            <p:spPr>
              <a:xfrm>
                <a:off x="2072590" y="2639158"/>
                <a:ext cx="181762" cy="9914"/>
              </a:xfrm>
              <a:custGeom>
                <a:avLst/>
                <a:gdLst>
                  <a:gd name="connsiteX0" fmla="*/ 177796 w 181761"/>
                  <a:gd name="connsiteY0" fmla="*/ 4957 h 9914"/>
                  <a:gd name="connsiteX1" fmla="*/ 4957 w 181761"/>
                  <a:gd name="connsiteY1" fmla="*/ 4957 h 9914"/>
                </a:gdLst>
                <a:ahLst/>
                <a:cxnLst>
                  <a:cxn ang="0">
                    <a:pos x="connsiteX0" y="connsiteY0"/>
                  </a:cxn>
                  <a:cxn ang="0">
                    <a:pos x="connsiteX1" y="connsiteY1"/>
                  </a:cxn>
                </a:cxnLst>
                <a:rect l="l" t="t" r="r" b="b"/>
                <a:pathLst>
                  <a:path w="181761" h="9914">
                    <a:moveTo>
                      <a:pt x="177796" y="4957"/>
                    </a:moveTo>
                    <a:lnTo>
                      <a:pt x="4957" y="4957"/>
                    </a:lnTo>
                  </a:path>
                </a:pathLst>
              </a:custGeom>
              <a:ln w="19050" cap="flat">
                <a:solidFill>
                  <a:schemeClr val="tx1"/>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743D27-52A1-4544-B501-C053CEDEBD4F}"/>
                  </a:ext>
                </a:extLst>
              </p:cNvPr>
              <p:cNvSpPr/>
              <p:nvPr/>
            </p:nvSpPr>
            <p:spPr>
              <a:xfrm>
                <a:off x="2060362" y="2667909"/>
                <a:ext cx="161933" cy="9914"/>
              </a:xfrm>
              <a:custGeom>
                <a:avLst/>
                <a:gdLst>
                  <a:gd name="connsiteX0" fmla="*/ 156976 w 161933"/>
                  <a:gd name="connsiteY0" fmla="*/ 4957 h 9914"/>
                  <a:gd name="connsiteX1" fmla="*/ 4957 w 161933"/>
                  <a:gd name="connsiteY1" fmla="*/ 4957 h 9914"/>
                </a:gdLst>
                <a:ahLst/>
                <a:cxnLst>
                  <a:cxn ang="0">
                    <a:pos x="connsiteX0" y="connsiteY0"/>
                  </a:cxn>
                  <a:cxn ang="0">
                    <a:pos x="connsiteX1" y="connsiteY1"/>
                  </a:cxn>
                </a:cxnLst>
                <a:rect l="l" t="t" r="r" b="b"/>
                <a:pathLst>
                  <a:path w="161933" h="9914">
                    <a:moveTo>
                      <a:pt x="156976" y="4957"/>
                    </a:moveTo>
                    <a:lnTo>
                      <a:pt x="4957" y="4957"/>
                    </a:lnTo>
                  </a:path>
                </a:pathLst>
              </a:custGeom>
              <a:ln w="19050" cap="flat">
                <a:solidFill>
                  <a:schemeClr val="tx1"/>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FC9B6DC-B680-41D9-91D4-1458FD18FB99}"/>
                  </a:ext>
                </a:extLst>
              </p:cNvPr>
              <p:cNvSpPr/>
              <p:nvPr/>
            </p:nvSpPr>
            <p:spPr>
              <a:xfrm>
                <a:off x="2035907" y="2663613"/>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8544388-25A1-4926-A05C-8CA69D704EE9}"/>
                  </a:ext>
                </a:extLst>
              </p:cNvPr>
              <p:cNvSpPr/>
              <p:nvPr/>
            </p:nvSpPr>
            <p:spPr>
              <a:xfrm>
                <a:off x="2060362" y="2754163"/>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58A5B69-1334-4E69-B3D5-719E02033A81}"/>
                  </a:ext>
                </a:extLst>
              </p:cNvPr>
              <p:cNvSpPr/>
              <p:nvPr/>
            </p:nvSpPr>
            <p:spPr>
              <a:xfrm>
                <a:off x="2035907" y="2749867"/>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46012C-484B-4F8A-A666-855355EA3EEC}"/>
                  </a:ext>
                </a:extLst>
              </p:cNvPr>
              <p:cNvSpPr/>
              <p:nvPr/>
            </p:nvSpPr>
            <p:spPr>
              <a:xfrm>
                <a:off x="2060362" y="2782915"/>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E27FEA-5AFF-483A-A5DD-7278FCA5EE74}"/>
                  </a:ext>
                </a:extLst>
              </p:cNvPr>
              <p:cNvSpPr/>
              <p:nvPr/>
            </p:nvSpPr>
            <p:spPr>
              <a:xfrm>
                <a:off x="2035907" y="2778619"/>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grpSp>
        <p:cxnSp>
          <p:nvCxnSpPr>
            <p:cNvPr id="44" name="Straight Connector 43">
              <a:extLst>
                <a:ext uri="{FF2B5EF4-FFF2-40B4-BE49-F238E27FC236}">
                  <a16:creationId xmlns:a16="http://schemas.microsoft.com/office/drawing/2014/main" id="{DA26C3B3-4203-437E-8C2F-15E2795C911F}"/>
                </a:ext>
              </a:extLst>
            </p:cNvPr>
            <p:cNvCxnSpPr>
              <a:cxnSpLocks/>
            </p:cNvCxnSpPr>
            <p:nvPr/>
          </p:nvCxnSpPr>
          <p:spPr>
            <a:xfrm flipH="1">
              <a:off x="165745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D204BC5-1AA7-43F0-B250-A2C9B4695980}"/>
                </a:ext>
              </a:extLst>
            </p:cNvPr>
            <p:cNvSpPr/>
            <p:nvPr/>
          </p:nvSpPr>
          <p:spPr>
            <a:xfrm>
              <a:off x="881072" y="4840552"/>
              <a:ext cx="2420855"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No provisioning,</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no management</a:t>
              </a:r>
            </a:p>
          </p:txBody>
        </p:sp>
      </p:grpSp>
      <p:grpSp>
        <p:nvGrpSpPr>
          <p:cNvPr id="187" name="Group 186">
            <a:extLst>
              <a:ext uri="{FF2B5EF4-FFF2-40B4-BE49-F238E27FC236}">
                <a16:creationId xmlns:a16="http://schemas.microsoft.com/office/drawing/2014/main" id="{187A47B0-632E-467D-9C18-5ECA02A7A7EF}"/>
              </a:ext>
            </a:extLst>
          </p:cNvPr>
          <p:cNvGrpSpPr/>
          <p:nvPr/>
        </p:nvGrpSpPr>
        <p:grpSpPr>
          <a:xfrm>
            <a:off x="4779279" y="2590833"/>
            <a:ext cx="2007221" cy="3096803"/>
            <a:chOff x="3953298" y="2500879"/>
            <a:chExt cx="2007221" cy="3096803"/>
          </a:xfrm>
        </p:grpSpPr>
        <p:cxnSp>
          <p:nvCxnSpPr>
            <p:cNvPr id="72" name="Straight Connector 71">
              <a:extLst>
                <a:ext uri="{FF2B5EF4-FFF2-40B4-BE49-F238E27FC236}">
                  <a16:creationId xmlns:a16="http://schemas.microsoft.com/office/drawing/2014/main" id="{20257F6B-ED6A-4BCF-A708-5327657B165B}"/>
                </a:ext>
              </a:extLst>
            </p:cNvPr>
            <p:cNvCxnSpPr>
              <a:cxnSpLocks/>
            </p:cNvCxnSpPr>
            <p:nvPr/>
          </p:nvCxnSpPr>
          <p:spPr>
            <a:xfrm flipH="1">
              <a:off x="4522862"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1DC347E-47D9-405E-B91D-3E33A5055FF2}"/>
                </a:ext>
              </a:extLst>
            </p:cNvPr>
            <p:cNvSpPr/>
            <p:nvPr/>
          </p:nvSpPr>
          <p:spPr>
            <a:xfrm>
              <a:off x="4167269" y="4840552"/>
              <a:ext cx="1579278"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Automatic</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scaling</a:t>
              </a:r>
            </a:p>
          </p:txBody>
        </p:sp>
        <p:grpSp>
          <p:nvGrpSpPr>
            <p:cNvPr id="127" name="Graphic 392">
              <a:extLst>
                <a:ext uri="{FF2B5EF4-FFF2-40B4-BE49-F238E27FC236}">
                  <a16:creationId xmlns:a16="http://schemas.microsoft.com/office/drawing/2014/main" id="{75FA68F7-5130-487C-8C26-9C63910224DC}"/>
                </a:ext>
              </a:extLst>
            </p:cNvPr>
            <p:cNvGrpSpPr/>
            <p:nvPr/>
          </p:nvGrpSpPr>
          <p:grpSpPr>
            <a:xfrm>
              <a:off x="3953298" y="2500879"/>
              <a:ext cx="2007221" cy="2007221"/>
              <a:chOff x="7576599" y="895184"/>
              <a:chExt cx="660952" cy="660952"/>
            </a:xfrm>
          </p:grpSpPr>
          <p:sp>
            <p:nvSpPr>
              <p:cNvPr id="128" name="Freeform: Shape 127">
                <a:extLst>
                  <a:ext uri="{FF2B5EF4-FFF2-40B4-BE49-F238E27FC236}">
                    <a16:creationId xmlns:a16="http://schemas.microsoft.com/office/drawing/2014/main" id="{9E238866-8124-4E9D-A6E2-F793D3AC07D1}"/>
                  </a:ext>
                </a:extLst>
              </p:cNvPr>
              <p:cNvSpPr/>
              <p:nvPr/>
            </p:nvSpPr>
            <p:spPr>
              <a:xfrm>
                <a:off x="7900135" y="1032332"/>
                <a:ext cx="231333" cy="175152"/>
              </a:xfrm>
              <a:custGeom>
                <a:avLst/>
                <a:gdLst>
                  <a:gd name="connsiteX0" fmla="*/ 4957 w 231333"/>
                  <a:gd name="connsiteY0" fmla="*/ 130538 h 175152"/>
                  <a:gd name="connsiteX1" fmla="*/ 4957 w 231333"/>
                  <a:gd name="connsiteY1" fmla="*/ 15532 h 175152"/>
                  <a:gd name="connsiteX2" fmla="*/ 15532 w 231333"/>
                  <a:gd name="connsiteY2" fmla="*/ 4957 h 175152"/>
                  <a:gd name="connsiteX3" fmla="*/ 217453 w 231333"/>
                  <a:gd name="connsiteY3" fmla="*/ 4957 h 175152"/>
                  <a:gd name="connsiteX4" fmla="*/ 228028 w 231333"/>
                  <a:gd name="connsiteY4" fmla="*/ 15532 h 175152"/>
                  <a:gd name="connsiteX5" fmla="*/ 228028 w 231333"/>
                  <a:gd name="connsiteY5" fmla="*/ 171848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33" h="175152">
                    <a:moveTo>
                      <a:pt x="4957" y="130538"/>
                    </a:moveTo>
                    <a:lnTo>
                      <a:pt x="4957" y="15532"/>
                    </a:lnTo>
                    <a:cubicBezTo>
                      <a:pt x="4957" y="9584"/>
                      <a:pt x="9584" y="4957"/>
                      <a:pt x="15532" y="4957"/>
                    </a:cubicBezTo>
                    <a:lnTo>
                      <a:pt x="217453" y="4957"/>
                    </a:lnTo>
                    <a:cubicBezTo>
                      <a:pt x="223402" y="4957"/>
                      <a:pt x="228028" y="9584"/>
                      <a:pt x="228028" y="15532"/>
                    </a:cubicBezTo>
                    <a:lnTo>
                      <a:pt x="228028" y="171848"/>
                    </a:lnTo>
                  </a:path>
                </a:pathLst>
              </a:custGeom>
              <a:noFill/>
              <a:ln w="19050" cap="flat">
                <a:solidFill>
                  <a:schemeClr val="tx1"/>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003F8E43-C62F-4E9C-994B-5FFC7BF89E3A}"/>
                  </a:ext>
                </a:extLst>
              </p:cNvPr>
              <p:cNvSpPr/>
              <p:nvPr/>
            </p:nvSpPr>
            <p:spPr>
              <a:xfrm>
                <a:off x="7969865" y="1338683"/>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EF54A116-2BD5-4CA7-9A9F-844CF2C72E72}"/>
                  </a:ext>
                </a:extLst>
              </p:cNvPr>
              <p:cNvSpPr/>
              <p:nvPr/>
            </p:nvSpPr>
            <p:spPr>
              <a:xfrm>
                <a:off x="7918311" y="1050508"/>
                <a:ext cx="194981" cy="155324"/>
              </a:xfrm>
              <a:custGeom>
                <a:avLst/>
                <a:gdLst>
                  <a:gd name="connsiteX0" fmla="*/ 4957 w 194980"/>
                  <a:gd name="connsiteY0" fmla="*/ 112362 h 155323"/>
                  <a:gd name="connsiteX1" fmla="*/ 4957 w 194980"/>
                  <a:gd name="connsiteY1" fmla="*/ 12889 h 155323"/>
                  <a:gd name="connsiteX2" fmla="*/ 12889 w 194980"/>
                  <a:gd name="connsiteY2" fmla="*/ 4957 h 155323"/>
                  <a:gd name="connsiteX3" fmla="*/ 184075 w 194980"/>
                  <a:gd name="connsiteY3" fmla="*/ 4957 h 155323"/>
                  <a:gd name="connsiteX4" fmla="*/ 192007 w 194980"/>
                  <a:gd name="connsiteY4" fmla="*/ 12889 h 155323"/>
                  <a:gd name="connsiteX5" fmla="*/ 192007 w 194980"/>
                  <a:gd name="connsiteY5" fmla="*/ 153341 h 15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80" h="155323">
                    <a:moveTo>
                      <a:pt x="4957" y="112362"/>
                    </a:moveTo>
                    <a:lnTo>
                      <a:pt x="4957" y="12889"/>
                    </a:lnTo>
                    <a:cubicBezTo>
                      <a:pt x="4957" y="8592"/>
                      <a:pt x="8592" y="4957"/>
                      <a:pt x="12889" y="4957"/>
                    </a:cubicBezTo>
                    <a:lnTo>
                      <a:pt x="184075" y="4957"/>
                    </a:lnTo>
                    <a:cubicBezTo>
                      <a:pt x="188371" y="4957"/>
                      <a:pt x="192007" y="8592"/>
                      <a:pt x="192007" y="12889"/>
                    </a:cubicBezTo>
                    <a:lnTo>
                      <a:pt x="192007" y="153341"/>
                    </a:lnTo>
                  </a:path>
                </a:pathLst>
              </a:custGeom>
              <a:noFill/>
              <a:ln w="19050" cap="flat">
                <a:solidFill>
                  <a:schemeClr val="tx1"/>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B14C2C2-322F-40EE-BFF1-0421DCC81F75}"/>
                  </a:ext>
                </a:extLst>
              </p:cNvPr>
              <p:cNvSpPr/>
              <p:nvPr/>
            </p:nvSpPr>
            <p:spPr>
              <a:xfrm>
                <a:off x="7969865" y="1286137"/>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8B933188-CD38-4FBE-A1A6-490789AED37E}"/>
                  </a:ext>
                </a:extLst>
              </p:cNvPr>
              <p:cNvSpPr/>
              <p:nvPr/>
            </p:nvSpPr>
            <p:spPr>
              <a:xfrm>
                <a:off x="8000600" y="1298365"/>
                <a:ext cx="33048" cy="33048"/>
              </a:xfrm>
              <a:custGeom>
                <a:avLst/>
                <a:gdLst>
                  <a:gd name="connsiteX0" fmla="*/ 29412 w 33047"/>
                  <a:gd name="connsiteY0" fmla="*/ 17185 h 33047"/>
                  <a:gd name="connsiteX1" fmla="*/ 17185 w 33047"/>
                  <a:gd name="connsiteY1" fmla="*/ 29412 h 33047"/>
                  <a:gd name="connsiteX2" fmla="*/ 4957 w 33047"/>
                  <a:gd name="connsiteY2" fmla="*/ 17185 h 33047"/>
                  <a:gd name="connsiteX3" fmla="*/ 17185 w 33047"/>
                  <a:gd name="connsiteY3" fmla="*/ 4957 h 33047"/>
                  <a:gd name="connsiteX4" fmla="*/ 29412 w 33047"/>
                  <a:gd name="connsiteY4" fmla="*/ 1718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29412" y="17185"/>
                    </a:moveTo>
                    <a:cubicBezTo>
                      <a:pt x="29412" y="23938"/>
                      <a:pt x="23938" y="29412"/>
                      <a:pt x="17185" y="29412"/>
                    </a:cubicBezTo>
                    <a:cubicBezTo>
                      <a:pt x="10432" y="29412"/>
                      <a:pt x="4957" y="23938"/>
                      <a:pt x="4957" y="17185"/>
                    </a:cubicBezTo>
                    <a:cubicBezTo>
                      <a:pt x="4957" y="10432"/>
                      <a:pt x="10432" y="4957"/>
                      <a:pt x="17185" y="4957"/>
                    </a:cubicBezTo>
                    <a:cubicBezTo>
                      <a:pt x="23938" y="4957"/>
                      <a:pt x="29412" y="10432"/>
                      <a:pt x="29412" y="17185"/>
                    </a:cubicBezTo>
                    <a:close/>
                  </a:path>
                </a:pathLst>
              </a:custGeom>
              <a:noFill/>
              <a:ln w="1905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17D5FB64-B9C5-4B80-B1C5-DA2A674CD13E}"/>
                  </a:ext>
                </a:extLst>
              </p:cNvPr>
              <p:cNvSpPr/>
              <p:nvPr/>
            </p:nvSpPr>
            <p:spPr>
              <a:xfrm>
                <a:off x="7623857" y="1399490"/>
                <a:ext cx="370133" cy="33048"/>
              </a:xfrm>
              <a:custGeom>
                <a:avLst/>
                <a:gdLst>
                  <a:gd name="connsiteX0" fmla="*/ 4957 w 370133"/>
                  <a:gd name="connsiteY0" fmla="*/ 5288 h 33047"/>
                  <a:gd name="connsiteX1" fmla="*/ 4957 w 370133"/>
                  <a:gd name="connsiteY1" fmla="*/ 23133 h 33047"/>
                  <a:gd name="connsiteX2" fmla="*/ 6279 w 370133"/>
                  <a:gd name="connsiteY2" fmla="*/ 24125 h 33047"/>
                  <a:gd name="connsiteX3" fmla="*/ 26438 w 370133"/>
                  <a:gd name="connsiteY3" fmla="*/ 30734 h 33047"/>
                  <a:gd name="connsiteX4" fmla="*/ 347000 w 370133"/>
                  <a:gd name="connsiteY4" fmla="*/ 30734 h 33047"/>
                  <a:gd name="connsiteX5" fmla="*/ 363524 w 370133"/>
                  <a:gd name="connsiteY5" fmla="*/ 24786 h 33047"/>
                  <a:gd name="connsiteX6" fmla="*/ 365837 w 370133"/>
                  <a:gd name="connsiteY6" fmla="*/ 22803 h 33047"/>
                  <a:gd name="connsiteX7" fmla="*/ 365837 w 370133"/>
                  <a:gd name="connsiteY7" fmla="*/ 4957 h 33047"/>
                  <a:gd name="connsiteX8" fmla="*/ 4957 w 370133"/>
                  <a:gd name="connsiteY8" fmla="*/ 5288 h 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3" h="33047">
                    <a:moveTo>
                      <a:pt x="4957" y="5288"/>
                    </a:moveTo>
                    <a:lnTo>
                      <a:pt x="4957" y="23133"/>
                    </a:lnTo>
                    <a:lnTo>
                      <a:pt x="6279" y="24125"/>
                    </a:lnTo>
                    <a:cubicBezTo>
                      <a:pt x="12228" y="28421"/>
                      <a:pt x="19168" y="30734"/>
                      <a:pt x="26438" y="30734"/>
                    </a:cubicBezTo>
                    <a:lnTo>
                      <a:pt x="347000" y="30734"/>
                    </a:lnTo>
                    <a:cubicBezTo>
                      <a:pt x="352948" y="30734"/>
                      <a:pt x="358897" y="28751"/>
                      <a:pt x="363524" y="24786"/>
                    </a:cubicBezTo>
                    <a:lnTo>
                      <a:pt x="365837" y="22803"/>
                    </a:lnTo>
                    <a:lnTo>
                      <a:pt x="365837" y="4957"/>
                    </a:lnTo>
                    <a:lnTo>
                      <a:pt x="4957" y="5288"/>
                    </a:lnTo>
                    <a:close/>
                  </a:path>
                </a:pathLst>
              </a:custGeom>
              <a:noFill/>
              <a:ln w="1905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8092F29D-CFC1-48DE-9705-0C30CB7240F0}"/>
                  </a:ext>
                </a:extLst>
              </p:cNvPr>
              <p:cNvSpPr/>
              <p:nvPr/>
            </p:nvSpPr>
            <p:spPr>
              <a:xfrm>
                <a:off x="7674089" y="1197239"/>
                <a:ext cx="270990" cy="188371"/>
              </a:xfrm>
              <a:custGeom>
                <a:avLst/>
                <a:gdLst>
                  <a:gd name="connsiteX0" fmla="*/ 268016 w 270990"/>
                  <a:gd name="connsiteY0" fmla="*/ 178127 h 188371"/>
                  <a:gd name="connsiteX1" fmla="*/ 260746 w 270990"/>
                  <a:gd name="connsiteY1" fmla="*/ 185397 h 188371"/>
                  <a:gd name="connsiteX2" fmla="*/ 12228 w 270990"/>
                  <a:gd name="connsiteY2" fmla="*/ 185397 h 188371"/>
                  <a:gd name="connsiteX3" fmla="*/ 4957 w 270990"/>
                  <a:gd name="connsiteY3" fmla="*/ 178127 h 188371"/>
                  <a:gd name="connsiteX4" fmla="*/ 4957 w 270990"/>
                  <a:gd name="connsiteY4" fmla="*/ 12228 h 188371"/>
                  <a:gd name="connsiteX5" fmla="*/ 12228 w 270990"/>
                  <a:gd name="connsiteY5" fmla="*/ 4957 h 188371"/>
                  <a:gd name="connsiteX6" fmla="*/ 259424 w 270990"/>
                  <a:gd name="connsiteY6" fmla="*/ 4957 h 188371"/>
                  <a:gd name="connsiteX7" fmla="*/ 266694 w 270990"/>
                  <a:gd name="connsiteY7" fmla="*/ 12228 h 188371"/>
                  <a:gd name="connsiteX8" fmla="*/ 268016 w 270990"/>
                  <a:gd name="connsiteY8" fmla="*/ 178127 h 18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0" h="188371">
                    <a:moveTo>
                      <a:pt x="268016" y="178127"/>
                    </a:moveTo>
                    <a:cubicBezTo>
                      <a:pt x="268016" y="182092"/>
                      <a:pt x="264711" y="185397"/>
                      <a:pt x="260746" y="185397"/>
                    </a:cubicBezTo>
                    <a:lnTo>
                      <a:pt x="12228" y="185397"/>
                    </a:lnTo>
                    <a:cubicBezTo>
                      <a:pt x="8262" y="185397"/>
                      <a:pt x="4957" y="182092"/>
                      <a:pt x="4957" y="178127"/>
                    </a:cubicBezTo>
                    <a:lnTo>
                      <a:pt x="4957" y="12228"/>
                    </a:lnTo>
                    <a:cubicBezTo>
                      <a:pt x="4957" y="8262"/>
                      <a:pt x="8262" y="4957"/>
                      <a:pt x="12228" y="4957"/>
                    </a:cubicBezTo>
                    <a:lnTo>
                      <a:pt x="259424" y="4957"/>
                    </a:lnTo>
                    <a:cubicBezTo>
                      <a:pt x="263389" y="4957"/>
                      <a:pt x="266694" y="8262"/>
                      <a:pt x="266694" y="12228"/>
                    </a:cubicBezTo>
                    <a:lnTo>
                      <a:pt x="268016" y="178127"/>
                    </a:lnTo>
                    <a:close/>
                  </a:path>
                </a:pathLst>
              </a:custGeom>
              <a:noFill/>
              <a:ln w="1905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E850CA16-DD3D-4676-80FF-BDD42C87E40A}"/>
                  </a:ext>
                </a:extLst>
              </p:cNvPr>
              <p:cNvSpPr/>
              <p:nvPr/>
            </p:nvSpPr>
            <p:spPr>
              <a:xfrm>
                <a:off x="7655252" y="1180054"/>
                <a:ext cx="307343" cy="228028"/>
              </a:xfrm>
              <a:custGeom>
                <a:avLst/>
                <a:gdLst>
                  <a:gd name="connsiteX0" fmla="*/ 303707 w 307342"/>
                  <a:gd name="connsiteY0" fmla="*/ 216462 h 228028"/>
                  <a:gd name="connsiteX1" fmla="*/ 296437 w 307342"/>
                  <a:gd name="connsiteY1" fmla="*/ 223732 h 228028"/>
                  <a:gd name="connsiteX2" fmla="*/ 12228 w 307342"/>
                  <a:gd name="connsiteY2" fmla="*/ 223732 h 228028"/>
                  <a:gd name="connsiteX3" fmla="*/ 4957 w 307342"/>
                  <a:gd name="connsiteY3" fmla="*/ 216462 h 228028"/>
                  <a:gd name="connsiteX4" fmla="*/ 4957 w 307342"/>
                  <a:gd name="connsiteY4" fmla="*/ 12228 h 228028"/>
                  <a:gd name="connsiteX5" fmla="*/ 12228 w 307342"/>
                  <a:gd name="connsiteY5" fmla="*/ 4957 h 228028"/>
                  <a:gd name="connsiteX6" fmla="*/ 296437 w 307342"/>
                  <a:gd name="connsiteY6" fmla="*/ 4957 h 228028"/>
                  <a:gd name="connsiteX7" fmla="*/ 303707 w 307342"/>
                  <a:gd name="connsiteY7" fmla="*/ 12228 h 228028"/>
                  <a:gd name="connsiteX8" fmla="*/ 303707 w 307342"/>
                  <a:gd name="connsiteY8" fmla="*/ 216462 h 2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42" h="228028">
                    <a:moveTo>
                      <a:pt x="303707" y="216462"/>
                    </a:moveTo>
                    <a:cubicBezTo>
                      <a:pt x="303707" y="220427"/>
                      <a:pt x="300403" y="223732"/>
                      <a:pt x="296437" y="223732"/>
                    </a:cubicBezTo>
                    <a:lnTo>
                      <a:pt x="12228" y="223732"/>
                    </a:lnTo>
                    <a:cubicBezTo>
                      <a:pt x="8262" y="223732"/>
                      <a:pt x="4957" y="220427"/>
                      <a:pt x="4957" y="216462"/>
                    </a:cubicBezTo>
                    <a:lnTo>
                      <a:pt x="4957" y="12228"/>
                    </a:lnTo>
                    <a:cubicBezTo>
                      <a:pt x="4957" y="8262"/>
                      <a:pt x="8262" y="4957"/>
                      <a:pt x="12228" y="4957"/>
                    </a:cubicBezTo>
                    <a:lnTo>
                      <a:pt x="296437" y="4957"/>
                    </a:lnTo>
                    <a:cubicBezTo>
                      <a:pt x="300403" y="4957"/>
                      <a:pt x="303707" y="8262"/>
                      <a:pt x="303707" y="12228"/>
                    </a:cubicBezTo>
                    <a:lnTo>
                      <a:pt x="303707" y="216462"/>
                    </a:lnTo>
                    <a:close/>
                  </a:path>
                </a:pathLst>
              </a:custGeom>
              <a:noFill/>
              <a:ln w="1905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2420FE3F-0FAF-43F2-94FF-6255BAD1086E}"/>
                  </a:ext>
                </a:extLst>
              </p:cNvPr>
              <p:cNvSpPr/>
              <p:nvPr/>
            </p:nvSpPr>
            <p:spPr>
              <a:xfrm>
                <a:off x="8067025" y="1249454"/>
                <a:ext cx="112362" cy="158628"/>
              </a:xfrm>
              <a:custGeom>
                <a:avLst/>
                <a:gdLst>
                  <a:gd name="connsiteX0" fmla="*/ 4957 w 112361"/>
                  <a:gd name="connsiteY0" fmla="*/ 4957 h 158628"/>
                  <a:gd name="connsiteX1" fmla="*/ 108066 w 112361"/>
                  <a:gd name="connsiteY1" fmla="*/ 4957 h 158628"/>
                  <a:gd name="connsiteX2" fmla="*/ 108066 w 112361"/>
                  <a:gd name="connsiteY2" fmla="*/ 154002 h 158628"/>
                  <a:gd name="connsiteX3" fmla="*/ 4957 w 112361"/>
                  <a:gd name="connsiteY3" fmla="*/ 154002 h 158628"/>
                </a:gdLst>
                <a:ahLst/>
                <a:cxnLst>
                  <a:cxn ang="0">
                    <a:pos x="connsiteX0" y="connsiteY0"/>
                  </a:cxn>
                  <a:cxn ang="0">
                    <a:pos x="connsiteX1" y="connsiteY1"/>
                  </a:cxn>
                  <a:cxn ang="0">
                    <a:pos x="connsiteX2" y="connsiteY2"/>
                  </a:cxn>
                  <a:cxn ang="0">
                    <a:pos x="connsiteX3" y="connsiteY3"/>
                  </a:cxn>
                </a:cxnLst>
                <a:rect l="l" t="t" r="r" b="b"/>
                <a:pathLst>
                  <a:path w="112361" h="158628">
                    <a:moveTo>
                      <a:pt x="4957" y="4957"/>
                    </a:moveTo>
                    <a:lnTo>
                      <a:pt x="108066" y="4957"/>
                    </a:lnTo>
                    <a:lnTo>
                      <a:pt x="108066" y="154002"/>
                    </a:lnTo>
                    <a:lnTo>
                      <a:pt x="4957" y="154002"/>
                    </a:lnTo>
                    <a:close/>
                  </a:path>
                </a:pathLst>
              </a:custGeom>
              <a:noFill/>
              <a:ln w="1905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C162D375-697C-4934-824D-9B80A268F366}"/>
                  </a:ext>
                </a:extLst>
              </p:cNvPr>
              <p:cNvSpPr/>
              <p:nvPr/>
            </p:nvSpPr>
            <p:spPr>
              <a:xfrm>
                <a:off x="8114614" y="1234252"/>
                <a:ext cx="33048" cy="9914"/>
              </a:xfrm>
              <a:custGeom>
                <a:avLst/>
                <a:gdLst>
                  <a:gd name="connsiteX0" fmla="*/ 30404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30404" y="4957"/>
                    </a:moveTo>
                    <a:lnTo>
                      <a:pt x="4957" y="4957"/>
                    </a:lnTo>
                  </a:path>
                </a:pathLst>
              </a:custGeom>
              <a:ln w="1905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F40B0A89-63C5-4978-94D8-BDA32C818692}"/>
                  </a:ext>
                </a:extLst>
              </p:cNvPr>
              <p:cNvSpPr/>
              <p:nvPr/>
            </p:nvSpPr>
            <p:spPr>
              <a:xfrm>
                <a:off x="8100403" y="1230287"/>
                <a:ext cx="16524" cy="16524"/>
              </a:xfrm>
              <a:custGeom>
                <a:avLst/>
                <a:gdLst>
                  <a:gd name="connsiteX0" fmla="*/ 12889 w 16523"/>
                  <a:gd name="connsiteY0" fmla="*/ 8923 h 16523"/>
                  <a:gd name="connsiteX1" fmla="*/ 8923 w 16523"/>
                  <a:gd name="connsiteY1" fmla="*/ 12889 h 16523"/>
                  <a:gd name="connsiteX2" fmla="*/ 4957 w 16523"/>
                  <a:gd name="connsiteY2" fmla="*/ 8923 h 16523"/>
                  <a:gd name="connsiteX3" fmla="*/ 8923 w 16523"/>
                  <a:gd name="connsiteY3" fmla="*/ 4957 h 16523"/>
                  <a:gd name="connsiteX4" fmla="*/ 12889 w 16523"/>
                  <a:gd name="connsiteY4" fmla="*/ 8923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889" y="8923"/>
                    </a:moveTo>
                    <a:cubicBezTo>
                      <a:pt x="12889" y="11113"/>
                      <a:pt x="11113" y="12889"/>
                      <a:pt x="8923" y="12889"/>
                    </a:cubicBezTo>
                    <a:cubicBezTo>
                      <a:pt x="6733" y="12889"/>
                      <a:pt x="4957" y="11113"/>
                      <a:pt x="4957" y="8923"/>
                    </a:cubicBezTo>
                    <a:cubicBezTo>
                      <a:pt x="4957" y="6733"/>
                      <a:pt x="6733" y="4957"/>
                      <a:pt x="8923" y="4957"/>
                    </a:cubicBezTo>
                    <a:cubicBezTo>
                      <a:pt x="11113" y="4957"/>
                      <a:pt x="12889" y="6733"/>
                      <a:pt x="12889" y="8923"/>
                    </a:cubicBezTo>
                    <a:close/>
                  </a:path>
                </a:pathLst>
              </a:custGeom>
              <a:solidFill>
                <a:srgbClr val="879196"/>
              </a:solidFill>
              <a:ln w="19050" cap="flat">
                <a:solidFill>
                  <a:schemeClr val="tx1"/>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AD43872-2737-49D2-AD1C-E328F0ADCC92}"/>
                  </a:ext>
                </a:extLst>
              </p:cNvPr>
              <p:cNvSpPr/>
              <p:nvPr/>
            </p:nvSpPr>
            <p:spPr>
              <a:xfrm>
                <a:off x="8067025" y="1218720"/>
                <a:ext cx="112362" cy="211505"/>
              </a:xfrm>
              <a:custGeom>
                <a:avLst/>
                <a:gdLst>
                  <a:gd name="connsiteX0" fmla="*/ 108066 w 112361"/>
                  <a:gd name="connsiteY0" fmla="*/ 195311 h 211504"/>
                  <a:gd name="connsiteX1" fmla="*/ 90550 w 112361"/>
                  <a:gd name="connsiteY1" fmla="*/ 208861 h 211504"/>
                  <a:gd name="connsiteX2" fmla="*/ 22472 w 112361"/>
                  <a:gd name="connsiteY2" fmla="*/ 208861 h 211504"/>
                  <a:gd name="connsiteX3" fmla="*/ 4957 w 112361"/>
                  <a:gd name="connsiteY3" fmla="*/ 195311 h 211504"/>
                  <a:gd name="connsiteX4" fmla="*/ 4957 w 112361"/>
                  <a:gd name="connsiteY4" fmla="*/ 22472 h 211504"/>
                  <a:gd name="connsiteX5" fmla="*/ 22472 w 112361"/>
                  <a:gd name="connsiteY5" fmla="*/ 4957 h 211504"/>
                  <a:gd name="connsiteX6" fmla="*/ 90550 w 112361"/>
                  <a:gd name="connsiteY6" fmla="*/ 4957 h 211504"/>
                  <a:gd name="connsiteX7" fmla="*/ 108066 w 112361"/>
                  <a:gd name="connsiteY7" fmla="*/ 22472 h 211504"/>
                  <a:gd name="connsiteX8" fmla="*/ 108066 w 112361"/>
                  <a:gd name="connsiteY8" fmla="*/ 195311 h 2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61" h="211504">
                    <a:moveTo>
                      <a:pt x="108066" y="195311"/>
                    </a:moveTo>
                    <a:cubicBezTo>
                      <a:pt x="108066" y="204895"/>
                      <a:pt x="100134" y="208861"/>
                      <a:pt x="90550" y="208861"/>
                    </a:cubicBezTo>
                    <a:lnTo>
                      <a:pt x="22472" y="208861"/>
                    </a:lnTo>
                    <a:cubicBezTo>
                      <a:pt x="12889" y="208861"/>
                      <a:pt x="4957" y="204895"/>
                      <a:pt x="4957" y="195311"/>
                    </a:cubicBezTo>
                    <a:lnTo>
                      <a:pt x="4957" y="22472"/>
                    </a:lnTo>
                    <a:cubicBezTo>
                      <a:pt x="4957" y="12889"/>
                      <a:pt x="12889" y="4957"/>
                      <a:pt x="22472" y="4957"/>
                    </a:cubicBezTo>
                    <a:lnTo>
                      <a:pt x="90550" y="4957"/>
                    </a:lnTo>
                    <a:cubicBezTo>
                      <a:pt x="100134" y="4957"/>
                      <a:pt x="108066" y="12889"/>
                      <a:pt x="108066" y="22472"/>
                    </a:cubicBezTo>
                    <a:lnTo>
                      <a:pt x="108066" y="195311"/>
                    </a:lnTo>
                    <a:close/>
                  </a:path>
                </a:pathLst>
              </a:custGeom>
              <a:noFill/>
              <a:ln w="1905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E93533AB-334A-4A6A-96CF-246AD8DF7AED}"/>
                  </a:ext>
                </a:extLst>
              </p:cNvPr>
              <p:cNvSpPr/>
              <p:nvPr/>
            </p:nvSpPr>
            <p:spPr>
              <a:xfrm>
                <a:off x="7674750" y="1243175"/>
                <a:ext cx="270990" cy="125581"/>
              </a:xfrm>
              <a:custGeom>
                <a:avLst/>
                <a:gdLst>
                  <a:gd name="connsiteX0" fmla="*/ 4957 w 270990"/>
                  <a:gd name="connsiteY0" fmla="*/ 93194 h 125580"/>
                  <a:gd name="connsiteX1" fmla="*/ 31065 w 270990"/>
                  <a:gd name="connsiteY1" fmla="*/ 93194 h 125580"/>
                  <a:gd name="connsiteX2" fmla="*/ 44284 w 270990"/>
                  <a:gd name="connsiteY2" fmla="*/ 79975 h 125580"/>
                  <a:gd name="connsiteX3" fmla="*/ 44284 w 270990"/>
                  <a:gd name="connsiteY3" fmla="*/ 57503 h 125580"/>
                  <a:gd name="connsiteX4" fmla="*/ 57503 w 270990"/>
                  <a:gd name="connsiteY4" fmla="*/ 44284 h 125580"/>
                  <a:gd name="connsiteX5" fmla="*/ 60477 w 270990"/>
                  <a:gd name="connsiteY5" fmla="*/ 44284 h 125580"/>
                  <a:gd name="connsiteX6" fmla="*/ 73696 w 270990"/>
                  <a:gd name="connsiteY6" fmla="*/ 57503 h 125580"/>
                  <a:gd name="connsiteX7" fmla="*/ 73696 w 270990"/>
                  <a:gd name="connsiteY7" fmla="*/ 79975 h 125580"/>
                  <a:gd name="connsiteX8" fmla="*/ 85924 w 270990"/>
                  <a:gd name="connsiteY8" fmla="*/ 93194 h 125580"/>
                  <a:gd name="connsiteX9" fmla="*/ 98151 w 270990"/>
                  <a:gd name="connsiteY9" fmla="*/ 79975 h 125580"/>
                  <a:gd name="connsiteX10" fmla="*/ 98151 w 270990"/>
                  <a:gd name="connsiteY10" fmla="*/ 33048 h 125580"/>
                  <a:gd name="connsiteX11" fmla="*/ 111370 w 270990"/>
                  <a:gd name="connsiteY11" fmla="*/ 19829 h 125580"/>
                  <a:gd name="connsiteX12" fmla="*/ 114345 w 270990"/>
                  <a:gd name="connsiteY12" fmla="*/ 19829 h 125580"/>
                  <a:gd name="connsiteX13" fmla="*/ 127564 w 270990"/>
                  <a:gd name="connsiteY13" fmla="*/ 33048 h 125580"/>
                  <a:gd name="connsiteX14" fmla="*/ 127564 w 270990"/>
                  <a:gd name="connsiteY14" fmla="*/ 109388 h 125580"/>
                  <a:gd name="connsiteX15" fmla="*/ 139791 w 270990"/>
                  <a:gd name="connsiteY15" fmla="*/ 122607 h 125580"/>
                  <a:gd name="connsiteX16" fmla="*/ 152019 w 270990"/>
                  <a:gd name="connsiteY16" fmla="*/ 109388 h 125580"/>
                  <a:gd name="connsiteX17" fmla="*/ 152019 w 270990"/>
                  <a:gd name="connsiteY17" fmla="*/ 18176 h 125580"/>
                  <a:gd name="connsiteX18" fmla="*/ 165238 w 270990"/>
                  <a:gd name="connsiteY18" fmla="*/ 4957 h 125580"/>
                  <a:gd name="connsiteX19" fmla="*/ 168212 w 270990"/>
                  <a:gd name="connsiteY19" fmla="*/ 4957 h 125580"/>
                  <a:gd name="connsiteX20" fmla="*/ 181431 w 270990"/>
                  <a:gd name="connsiteY20" fmla="*/ 18176 h 125580"/>
                  <a:gd name="connsiteX21" fmla="*/ 181431 w 270990"/>
                  <a:gd name="connsiteY21" fmla="*/ 45606 h 125580"/>
                  <a:gd name="connsiteX22" fmla="*/ 193659 w 270990"/>
                  <a:gd name="connsiteY22" fmla="*/ 58825 h 125580"/>
                  <a:gd name="connsiteX23" fmla="*/ 205887 w 270990"/>
                  <a:gd name="connsiteY23" fmla="*/ 45606 h 125580"/>
                  <a:gd name="connsiteX24" fmla="*/ 205887 w 270990"/>
                  <a:gd name="connsiteY24" fmla="*/ 18176 h 125580"/>
                  <a:gd name="connsiteX25" fmla="*/ 219106 w 270990"/>
                  <a:gd name="connsiteY25" fmla="*/ 4957 h 125580"/>
                  <a:gd name="connsiteX26" fmla="*/ 222080 w 270990"/>
                  <a:gd name="connsiteY26" fmla="*/ 4957 h 125580"/>
                  <a:gd name="connsiteX27" fmla="*/ 235299 w 270990"/>
                  <a:gd name="connsiteY27" fmla="*/ 18176 h 125580"/>
                  <a:gd name="connsiteX28" fmla="*/ 235299 w 270990"/>
                  <a:gd name="connsiteY28" fmla="*/ 70061 h 125580"/>
                  <a:gd name="connsiteX29" fmla="*/ 248518 w 270990"/>
                  <a:gd name="connsiteY29" fmla="*/ 83280 h 125580"/>
                  <a:gd name="connsiteX30" fmla="*/ 268677 w 270990"/>
                  <a:gd name="connsiteY30" fmla="*/ 83280 h 12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990" h="125580">
                    <a:moveTo>
                      <a:pt x="4957" y="93194"/>
                    </a:moveTo>
                    <a:lnTo>
                      <a:pt x="31065" y="93194"/>
                    </a:lnTo>
                    <a:cubicBezTo>
                      <a:pt x="38335" y="93194"/>
                      <a:pt x="44284" y="87246"/>
                      <a:pt x="44284" y="79975"/>
                    </a:cubicBezTo>
                    <a:lnTo>
                      <a:pt x="44284" y="57503"/>
                    </a:lnTo>
                    <a:cubicBezTo>
                      <a:pt x="44284" y="50232"/>
                      <a:pt x="50232" y="44284"/>
                      <a:pt x="57503" y="44284"/>
                    </a:cubicBezTo>
                    <a:lnTo>
                      <a:pt x="60477" y="44284"/>
                    </a:lnTo>
                    <a:cubicBezTo>
                      <a:pt x="67748" y="44284"/>
                      <a:pt x="73696" y="50232"/>
                      <a:pt x="73696" y="57503"/>
                    </a:cubicBezTo>
                    <a:lnTo>
                      <a:pt x="73696" y="79975"/>
                    </a:lnTo>
                    <a:cubicBezTo>
                      <a:pt x="73696" y="87246"/>
                      <a:pt x="79314" y="93194"/>
                      <a:pt x="85924" y="93194"/>
                    </a:cubicBezTo>
                    <a:cubicBezTo>
                      <a:pt x="92533" y="93194"/>
                      <a:pt x="98151" y="87246"/>
                      <a:pt x="98151" y="79975"/>
                    </a:cubicBezTo>
                    <a:lnTo>
                      <a:pt x="98151" y="33048"/>
                    </a:lnTo>
                    <a:cubicBezTo>
                      <a:pt x="98151" y="25777"/>
                      <a:pt x="104100" y="19829"/>
                      <a:pt x="111370" y="19829"/>
                    </a:cubicBezTo>
                    <a:lnTo>
                      <a:pt x="114345" y="19829"/>
                    </a:lnTo>
                    <a:cubicBezTo>
                      <a:pt x="121615" y="19829"/>
                      <a:pt x="127564" y="25777"/>
                      <a:pt x="127564" y="33048"/>
                    </a:cubicBezTo>
                    <a:lnTo>
                      <a:pt x="127564" y="109388"/>
                    </a:lnTo>
                    <a:cubicBezTo>
                      <a:pt x="127564" y="116658"/>
                      <a:pt x="133182" y="122607"/>
                      <a:pt x="139791" y="122607"/>
                    </a:cubicBezTo>
                    <a:cubicBezTo>
                      <a:pt x="146401" y="122607"/>
                      <a:pt x="152019" y="116658"/>
                      <a:pt x="152019" y="109388"/>
                    </a:cubicBezTo>
                    <a:lnTo>
                      <a:pt x="152019" y="18176"/>
                    </a:lnTo>
                    <a:cubicBezTo>
                      <a:pt x="152019" y="10906"/>
                      <a:pt x="157968" y="4957"/>
                      <a:pt x="165238" y="4957"/>
                    </a:cubicBezTo>
                    <a:lnTo>
                      <a:pt x="168212" y="4957"/>
                    </a:lnTo>
                    <a:cubicBezTo>
                      <a:pt x="175483" y="4957"/>
                      <a:pt x="181431" y="10906"/>
                      <a:pt x="181431" y="18176"/>
                    </a:cubicBezTo>
                    <a:lnTo>
                      <a:pt x="181431" y="45606"/>
                    </a:lnTo>
                    <a:cubicBezTo>
                      <a:pt x="181431" y="52876"/>
                      <a:pt x="187049" y="58825"/>
                      <a:pt x="193659" y="58825"/>
                    </a:cubicBezTo>
                    <a:cubicBezTo>
                      <a:pt x="200268" y="58825"/>
                      <a:pt x="205887" y="52876"/>
                      <a:pt x="205887" y="45606"/>
                    </a:cubicBezTo>
                    <a:lnTo>
                      <a:pt x="205887" y="18176"/>
                    </a:lnTo>
                    <a:cubicBezTo>
                      <a:pt x="205887" y="10906"/>
                      <a:pt x="211835" y="4957"/>
                      <a:pt x="219106" y="4957"/>
                    </a:cubicBezTo>
                    <a:lnTo>
                      <a:pt x="222080" y="4957"/>
                    </a:lnTo>
                    <a:cubicBezTo>
                      <a:pt x="229350" y="4957"/>
                      <a:pt x="235299" y="10906"/>
                      <a:pt x="235299" y="18176"/>
                    </a:cubicBezTo>
                    <a:lnTo>
                      <a:pt x="235299" y="70061"/>
                    </a:lnTo>
                    <a:cubicBezTo>
                      <a:pt x="235299" y="77331"/>
                      <a:pt x="241247" y="83280"/>
                      <a:pt x="248518" y="83280"/>
                    </a:cubicBezTo>
                    <a:lnTo>
                      <a:pt x="268677" y="83280"/>
                    </a:lnTo>
                  </a:path>
                </a:pathLst>
              </a:custGeom>
              <a:noFill/>
              <a:ln w="19050" cap="flat">
                <a:solidFill>
                  <a:schemeClr val="tx1"/>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FE8E59F-1774-4D0C-A526-7CE97EDA8448}"/>
                  </a:ext>
                </a:extLst>
              </p:cNvPr>
              <p:cNvSpPr/>
              <p:nvPr/>
            </p:nvSpPr>
            <p:spPr>
              <a:xfrm>
                <a:off x="7922277" y="1093470"/>
                <a:ext cx="188371" cy="89229"/>
              </a:xfrm>
              <a:custGeom>
                <a:avLst/>
                <a:gdLst>
                  <a:gd name="connsiteX0" fmla="*/ 4957 w 188371"/>
                  <a:gd name="connsiteY0" fmla="*/ 65104 h 89228"/>
                  <a:gd name="connsiteX1" fmla="*/ 18507 w 188371"/>
                  <a:gd name="connsiteY1" fmla="*/ 65104 h 89228"/>
                  <a:gd name="connsiteX2" fmla="*/ 31726 w 188371"/>
                  <a:gd name="connsiteY2" fmla="*/ 51885 h 89228"/>
                  <a:gd name="connsiteX3" fmla="*/ 31726 w 188371"/>
                  <a:gd name="connsiteY3" fmla="*/ 44945 h 89228"/>
                  <a:gd name="connsiteX4" fmla="*/ 41640 w 188371"/>
                  <a:gd name="connsiteY4" fmla="*/ 31726 h 89228"/>
                  <a:gd name="connsiteX5" fmla="*/ 51554 w 188371"/>
                  <a:gd name="connsiteY5" fmla="*/ 44945 h 89228"/>
                  <a:gd name="connsiteX6" fmla="*/ 51554 w 188371"/>
                  <a:gd name="connsiteY6" fmla="*/ 51885 h 89228"/>
                  <a:gd name="connsiteX7" fmla="*/ 59816 w 188371"/>
                  <a:gd name="connsiteY7" fmla="*/ 65104 h 89228"/>
                  <a:gd name="connsiteX8" fmla="*/ 68078 w 188371"/>
                  <a:gd name="connsiteY8" fmla="*/ 51885 h 89228"/>
                  <a:gd name="connsiteX9" fmla="*/ 68078 w 188371"/>
                  <a:gd name="connsiteY9" fmla="*/ 28090 h 89228"/>
                  <a:gd name="connsiteX10" fmla="*/ 77992 w 188371"/>
                  <a:gd name="connsiteY10" fmla="*/ 14871 h 89228"/>
                  <a:gd name="connsiteX11" fmla="*/ 87907 w 188371"/>
                  <a:gd name="connsiteY11" fmla="*/ 28090 h 89228"/>
                  <a:gd name="connsiteX12" fmla="*/ 87907 w 188371"/>
                  <a:gd name="connsiteY12" fmla="*/ 72044 h 89228"/>
                  <a:gd name="connsiteX13" fmla="*/ 96169 w 188371"/>
                  <a:gd name="connsiteY13" fmla="*/ 85263 h 89228"/>
                  <a:gd name="connsiteX14" fmla="*/ 104430 w 188371"/>
                  <a:gd name="connsiteY14" fmla="*/ 72044 h 89228"/>
                  <a:gd name="connsiteX15" fmla="*/ 104430 w 188371"/>
                  <a:gd name="connsiteY15" fmla="*/ 18176 h 89228"/>
                  <a:gd name="connsiteX16" fmla="*/ 114345 w 188371"/>
                  <a:gd name="connsiteY16" fmla="*/ 4957 h 89228"/>
                  <a:gd name="connsiteX17" fmla="*/ 124259 w 188371"/>
                  <a:gd name="connsiteY17" fmla="*/ 18176 h 89228"/>
                  <a:gd name="connsiteX18" fmla="*/ 124259 w 188371"/>
                  <a:gd name="connsiteY18" fmla="*/ 28421 h 89228"/>
                  <a:gd name="connsiteX19" fmla="*/ 132521 w 188371"/>
                  <a:gd name="connsiteY19" fmla="*/ 41640 h 89228"/>
                  <a:gd name="connsiteX20" fmla="*/ 140783 w 188371"/>
                  <a:gd name="connsiteY20" fmla="*/ 28421 h 89228"/>
                  <a:gd name="connsiteX21" fmla="*/ 140783 w 188371"/>
                  <a:gd name="connsiteY21" fmla="*/ 18176 h 89228"/>
                  <a:gd name="connsiteX22" fmla="*/ 150697 w 188371"/>
                  <a:gd name="connsiteY22" fmla="*/ 4957 h 89228"/>
                  <a:gd name="connsiteX23" fmla="*/ 160611 w 188371"/>
                  <a:gd name="connsiteY23" fmla="*/ 18176 h 89228"/>
                  <a:gd name="connsiteX24" fmla="*/ 160611 w 188371"/>
                  <a:gd name="connsiteY24" fmla="*/ 45275 h 89228"/>
                  <a:gd name="connsiteX25" fmla="*/ 172178 w 188371"/>
                  <a:gd name="connsiteY25" fmla="*/ 58494 h 89228"/>
                  <a:gd name="connsiteX26" fmla="*/ 183745 w 188371"/>
                  <a:gd name="connsiteY26" fmla="*/ 58494 h 8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371" h="89228">
                    <a:moveTo>
                      <a:pt x="4957" y="65104"/>
                    </a:moveTo>
                    <a:lnTo>
                      <a:pt x="18507" y="65104"/>
                    </a:lnTo>
                    <a:cubicBezTo>
                      <a:pt x="25777" y="65104"/>
                      <a:pt x="31726" y="59155"/>
                      <a:pt x="31726" y="51885"/>
                    </a:cubicBezTo>
                    <a:lnTo>
                      <a:pt x="31726" y="44945"/>
                    </a:lnTo>
                    <a:cubicBezTo>
                      <a:pt x="31726" y="37674"/>
                      <a:pt x="36352" y="31726"/>
                      <a:pt x="41640" y="31726"/>
                    </a:cubicBezTo>
                    <a:cubicBezTo>
                      <a:pt x="46928" y="31726"/>
                      <a:pt x="51554" y="37674"/>
                      <a:pt x="51554" y="44945"/>
                    </a:cubicBezTo>
                    <a:lnTo>
                      <a:pt x="51554" y="51885"/>
                    </a:lnTo>
                    <a:cubicBezTo>
                      <a:pt x="51554" y="59155"/>
                      <a:pt x="55190" y="65104"/>
                      <a:pt x="59816" y="65104"/>
                    </a:cubicBezTo>
                    <a:cubicBezTo>
                      <a:pt x="64443" y="65104"/>
                      <a:pt x="68078" y="59155"/>
                      <a:pt x="68078" y="51885"/>
                    </a:cubicBezTo>
                    <a:lnTo>
                      <a:pt x="68078" y="28090"/>
                    </a:lnTo>
                    <a:cubicBezTo>
                      <a:pt x="68078" y="20820"/>
                      <a:pt x="72705" y="14871"/>
                      <a:pt x="77992" y="14871"/>
                    </a:cubicBezTo>
                    <a:cubicBezTo>
                      <a:pt x="83280" y="14871"/>
                      <a:pt x="87907" y="20820"/>
                      <a:pt x="87907" y="28090"/>
                    </a:cubicBezTo>
                    <a:lnTo>
                      <a:pt x="87907" y="72044"/>
                    </a:lnTo>
                    <a:cubicBezTo>
                      <a:pt x="87907" y="79314"/>
                      <a:pt x="91542" y="85263"/>
                      <a:pt x="96169" y="85263"/>
                    </a:cubicBezTo>
                    <a:cubicBezTo>
                      <a:pt x="100795" y="85263"/>
                      <a:pt x="104430" y="79314"/>
                      <a:pt x="104430" y="72044"/>
                    </a:cubicBezTo>
                    <a:lnTo>
                      <a:pt x="104430" y="18176"/>
                    </a:lnTo>
                    <a:cubicBezTo>
                      <a:pt x="104430" y="10906"/>
                      <a:pt x="109057" y="4957"/>
                      <a:pt x="114345" y="4957"/>
                    </a:cubicBezTo>
                    <a:cubicBezTo>
                      <a:pt x="119632" y="4957"/>
                      <a:pt x="124259" y="10906"/>
                      <a:pt x="124259" y="18176"/>
                    </a:cubicBezTo>
                    <a:lnTo>
                      <a:pt x="124259" y="28421"/>
                    </a:lnTo>
                    <a:cubicBezTo>
                      <a:pt x="124259" y="35691"/>
                      <a:pt x="127894" y="41640"/>
                      <a:pt x="132521" y="41640"/>
                    </a:cubicBezTo>
                    <a:cubicBezTo>
                      <a:pt x="137148" y="41640"/>
                      <a:pt x="140783" y="35691"/>
                      <a:pt x="140783" y="28421"/>
                    </a:cubicBezTo>
                    <a:lnTo>
                      <a:pt x="140783" y="18176"/>
                    </a:lnTo>
                    <a:cubicBezTo>
                      <a:pt x="140783" y="10906"/>
                      <a:pt x="145409" y="4957"/>
                      <a:pt x="150697" y="4957"/>
                    </a:cubicBezTo>
                    <a:cubicBezTo>
                      <a:pt x="155985" y="4957"/>
                      <a:pt x="160611" y="10906"/>
                      <a:pt x="160611" y="18176"/>
                    </a:cubicBezTo>
                    <a:lnTo>
                      <a:pt x="160611" y="45275"/>
                    </a:lnTo>
                    <a:cubicBezTo>
                      <a:pt x="160611" y="52546"/>
                      <a:pt x="165899" y="58494"/>
                      <a:pt x="172178" y="58494"/>
                    </a:cubicBezTo>
                    <a:cubicBezTo>
                      <a:pt x="178457" y="58494"/>
                      <a:pt x="183745" y="58494"/>
                      <a:pt x="183745" y="58494"/>
                    </a:cubicBezTo>
                  </a:path>
                </a:pathLst>
              </a:custGeom>
              <a:noFill/>
              <a:ln w="19050" cap="flat">
                <a:solidFill>
                  <a:schemeClr val="tx1"/>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14D9E0B-1AFC-4E9B-AC5B-044BF51131EA}"/>
                  </a:ext>
                </a:extLst>
              </p:cNvPr>
              <p:cNvSpPr/>
              <p:nvPr/>
            </p:nvSpPr>
            <p:spPr>
              <a:xfrm>
                <a:off x="8067025" y="1300348"/>
                <a:ext cx="115667" cy="52876"/>
              </a:xfrm>
              <a:custGeom>
                <a:avLst/>
                <a:gdLst>
                  <a:gd name="connsiteX0" fmla="*/ 4957 w 115666"/>
                  <a:gd name="connsiteY0" fmla="*/ 38666 h 52876"/>
                  <a:gd name="connsiteX1" fmla="*/ 12889 w 115666"/>
                  <a:gd name="connsiteY1" fmla="*/ 38666 h 52876"/>
                  <a:gd name="connsiteX2" fmla="*/ 20820 w 115666"/>
                  <a:gd name="connsiteY2" fmla="*/ 29412 h 52876"/>
                  <a:gd name="connsiteX3" fmla="*/ 26769 w 115666"/>
                  <a:gd name="connsiteY3" fmla="*/ 20159 h 52876"/>
                  <a:gd name="connsiteX4" fmla="*/ 32717 w 115666"/>
                  <a:gd name="connsiteY4" fmla="*/ 29412 h 52876"/>
                  <a:gd name="connsiteX5" fmla="*/ 37674 w 115666"/>
                  <a:gd name="connsiteY5" fmla="*/ 38666 h 52876"/>
                  <a:gd name="connsiteX6" fmla="*/ 42631 w 115666"/>
                  <a:gd name="connsiteY6" fmla="*/ 25447 h 52876"/>
                  <a:gd name="connsiteX7" fmla="*/ 42631 w 115666"/>
                  <a:gd name="connsiteY7" fmla="*/ 23794 h 52876"/>
                  <a:gd name="connsiteX8" fmla="*/ 48580 w 115666"/>
                  <a:gd name="connsiteY8" fmla="*/ 10575 h 52876"/>
                  <a:gd name="connsiteX9" fmla="*/ 54529 w 115666"/>
                  <a:gd name="connsiteY9" fmla="*/ 23794 h 52876"/>
                  <a:gd name="connsiteX10" fmla="*/ 54529 w 115666"/>
                  <a:gd name="connsiteY10" fmla="*/ 36683 h 52876"/>
                  <a:gd name="connsiteX11" fmla="*/ 59486 w 115666"/>
                  <a:gd name="connsiteY11" fmla="*/ 49902 h 52876"/>
                  <a:gd name="connsiteX12" fmla="*/ 64443 w 115666"/>
                  <a:gd name="connsiteY12" fmla="*/ 36683 h 52876"/>
                  <a:gd name="connsiteX13" fmla="*/ 64443 w 115666"/>
                  <a:gd name="connsiteY13" fmla="*/ 18176 h 52876"/>
                  <a:gd name="connsiteX14" fmla="*/ 70391 w 115666"/>
                  <a:gd name="connsiteY14" fmla="*/ 4957 h 52876"/>
                  <a:gd name="connsiteX15" fmla="*/ 76340 w 115666"/>
                  <a:gd name="connsiteY15" fmla="*/ 15202 h 52876"/>
                  <a:gd name="connsiteX16" fmla="*/ 81297 w 115666"/>
                  <a:gd name="connsiteY16" fmla="*/ 25447 h 52876"/>
                  <a:gd name="connsiteX17" fmla="*/ 86254 w 115666"/>
                  <a:gd name="connsiteY17" fmla="*/ 15202 h 52876"/>
                  <a:gd name="connsiteX18" fmla="*/ 92203 w 115666"/>
                  <a:gd name="connsiteY18" fmla="*/ 4957 h 52876"/>
                  <a:gd name="connsiteX19" fmla="*/ 98151 w 115666"/>
                  <a:gd name="connsiteY19" fmla="*/ 18176 h 52876"/>
                  <a:gd name="connsiteX20" fmla="*/ 98151 w 115666"/>
                  <a:gd name="connsiteY20" fmla="*/ 21481 h 52876"/>
                  <a:gd name="connsiteX21" fmla="*/ 104761 w 115666"/>
                  <a:gd name="connsiteY21" fmla="*/ 34700 h 52876"/>
                  <a:gd name="connsiteX22" fmla="*/ 111370 w 115666"/>
                  <a:gd name="connsiteY22" fmla="*/ 34700 h 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666" h="52876">
                    <a:moveTo>
                      <a:pt x="4957" y="38666"/>
                    </a:moveTo>
                    <a:cubicBezTo>
                      <a:pt x="4957" y="38666"/>
                      <a:pt x="8592" y="38666"/>
                      <a:pt x="12889" y="38666"/>
                    </a:cubicBezTo>
                    <a:cubicBezTo>
                      <a:pt x="17185" y="38666"/>
                      <a:pt x="20820" y="34370"/>
                      <a:pt x="20820" y="29412"/>
                    </a:cubicBezTo>
                    <a:cubicBezTo>
                      <a:pt x="20820" y="24455"/>
                      <a:pt x="23464" y="20159"/>
                      <a:pt x="26769" y="20159"/>
                    </a:cubicBezTo>
                    <a:cubicBezTo>
                      <a:pt x="30073" y="20159"/>
                      <a:pt x="32717" y="24455"/>
                      <a:pt x="32717" y="29412"/>
                    </a:cubicBezTo>
                    <a:cubicBezTo>
                      <a:pt x="32717" y="34370"/>
                      <a:pt x="35030" y="38666"/>
                      <a:pt x="37674" y="38666"/>
                    </a:cubicBezTo>
                    <a:cubicBezTo>
                      <a:pt x="40318" y="38666"/>
                      <a:pt x="42631" y="32717"/>
                      <a:pt x="42631" y="25447"/>
                    </a:cubicBezTo>
                    <a:lnTo>
                      <a:pt x="42631" y="23794"/>
                    </a:lnTo>
                    <a:cubicBezTo>
                      <a:pt x="42631" y="16524"/>
                      <a:pt x="45275" y="10575"/>
                      <a:pt x="48580" y="10575"/>
                    </a:cubicBezTo>
                    <a:cubicBezTo>
                      <a:pt x="51885" y="10575"/>
                      <a:pt x="54529" y="16524"/>
                      <a:pt x="54529" y="23794"/>
                    </a:cubicBezTo>
                    <a:lnTo>
                      <a:pt x="54529" y="36683"/>
                    </a:lnTo>
                    <a:cubicBezTo>
                      <a:pt x="54529" y="43953"/>
                      <a:pt x="56842" y="49902"/>
                      <a:pt x="59486" y="49902"/>
                    </a:cubicBezTo>
                    <a:cubicBezTo>
                      <a:pt x="62130" y="49902"/>
                      <a:pt x="64443" y="43953"/>
                      <a:pt x="64443" y="36683"/>
                    </a:cubicBezTo>
                    <a:lnTo>
                      <a:pt x="64443" y="18176"/>
                    </a:lnTo>
                    <a:cubicBezTo>
                      <a:pt x="64443" y="10906"/>
                      <a:pt x="67087" y="4957"/>
                      <a:pt x="70391" y="4957"/>
                    </a:cubicBezTo>
                    <a:cubicBezTo>
                      <a:pt x="73696" y="4957"/>
                      <a:pt x="76340" y="9584"/>
                      <a:pt x="76340" y="15202"/>
                    </a:cubicBezTo>
                    <a:cubicBezTo>
                      <a:pt x="76340" y="20820"/>
                      <a:pt x="78653" y="25447"/>
                      <a:pt x="81297" y="25447"/>
                    </a:cubicBezTo>
                    <a:cubicBezTo>
                      <a:pt x="83941" y="25447"/>
                      <a:pt x="86254" y="20820"/>
                      <a:pt x="86254" y="15202"/>
                    </a:cubicBezTo>
                    <a:cubicBezTo>
                      <a:pt x="86254" y="9584"/>
                      <a:pt x="88898" y="4957"/>
                      <a:pt x="92203" y="4957"/>
                    </a:cubicBezTo>
                    <a:cubicBezTo>
                      <a:pt x="95508" y="4957"/>
                      <a:pt x="98151" y="10906"/>
                      <a:pt x="98151" y="18176"/>
                    </a:cubicBezTo>
                    <a:lnTo>
                      <a:pt x="98151" y="21481"/>
                    </a:lnTo>
                    <a:cubicBezTo>
                      <a:pt x="98151" y="28751"/>
                      <a:pt x="101126" y="34700"/>
                      <a:pt x="104761" y="34700"/>
                    </a:cubicBezTo>
                    <a:cubicBezTo>
                      <a:pt x="108396" y="34700"/>
                      <a:pt x="111370" y="34700"/>
                      <a:pt x="111370" y="34700"/>
                    </a:cubicBezTo>
                  </a:path>
                </a:pathLst>
              </a:custGeom>
              <a:noFill/>
              <a:ln w="19050" cap="flat">
                <a:solidFill>
                  <a:schemeClr val="tx1"/>
                </a:solidFill>
                <a:prstDash val="solid"/>
                <a:miter/>
              </a:ln>
            </p:spPr>
            <p:txBody>
              <a:bodyPr rtlCol="0" anchor="ctr"/>
              <a:lstStyle/>
              <a:p>
                <a:endParaRPr lang="en-US"/>
              </a:p>
            </p:txBody>
          </p:sp>
        </p:grpSp>
      </p:grpSp>
      <p:grpSp>
        <p:nvGrpSpPr>
          <p:cNvPr id="186" name="Group 185">
            <a:extLst>
              <a:ext uri="{FF2B5EF4-FFF2-40B4-BE49-F238E27FC236}">
                <a16:creationId xmlns:a16="http://schemas.microsoft.com/office/drawing/2014/main" id="{D7E18521-4B22-4A7B-B2DB-9F9BB3113966}"/>
              </a:ext>
            </a:extLst>
          </p:cNvPr>
          <p:cNvGrpSpPr/>
          <p:nvPr/>
        </p:nvGrpSpPr>
        <p:grpSpPr>
          <a:xfrm>
            <a:off x="7795031" y="2541964"/>
            <a:ext cx="2056090" cy="3145672"/>
            <a:chOff x="7098494" y="2452010"/>
            <a:chExt cx="2056090" cy="3145672"/>
          </a:xfrm>
        </p:grpSpPr>
        <p:cxnSp>
          <p:nvCxnSpPr>
            <p:cNvPr id="98" name="Straight Connector 97">
              <a:extLst>
                <a:ext uri="{FF2B5EF4-FFF2-40B4-BE49-F238E27FC236}">
                  <a16:creationId xmlns:a16="http://schemas.microsoft.com/office/drawing/2014/main" id="{1ADCF4D4-B93A-469B-9DA7-DDB7CB8F59A5}"/>
                </a:ext>
              </a:extLst>
            </p:cNvPr>
            <p:cNvCxnSpPr>
              <a:cxnSpLocks/>
            </p:cNvCxnSpPr>
            <p:nvPr/>
          </p:nvCxnSpPr>
          <p:spPr>
            <a:xfrm flipH="1">
              <a:off x="769249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BEF8524F-2F62-47D0-9951-592EC063EC49}"/>
                </a:ext>
              </a:extLst>
            </p:cNvPr>
            <p:cNvSpPr/>
            <p:nvPr/>
          </p:nvSpPr>
          <p:spPr>
            <a:xfrm>
              <a:off x="7556511" y="4840552"/>
              <a:ext cx="1140056"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Pay for</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value</a:t>
              </a:r>
            </a:p>
          </p:txBody>
        </p:sp>
        <p:grpSp>
          <p:nvGrpSpPr>
            <p:cNvPr id="143" name="Graphic 286">
              <a:extLst>
                <a:ext uri="{FF2B5EF4-FFF2-40B4-BE49-F238E27FC236}">
                  <a16:creationId xmlns:a16="http://schemas.microsoft.com/office/drawing/2014/main" id="{75F60B0C-9410-401E-822D-FDC2AD648815}"/>
                </a:ext>
              </a:extLst>
            </p:cNvPr>
            <p:cNvGrpSpPr/>
            <p:nvPr/>
          </p:nvGrpSpPr>
          <p:grpSpPr>
            <a:xfrm>
              <a:off x="7098494" y="2452010"/>
              <a:ext cx="2056090" cy="2056090"/>
              <a:chOff x="11067221" y="3113582"/>
              <a:chExt cx="660952" cy="660952"/>
            </a:xfrm>
          </p:grpSpPr>
          <p:sp>
            <p:nvSpPr>
              <p:cNvPr id="144" name="Freeform: Shape 143">
                <a:extLst>
                  <a:ext uri="{FF2B5EF4-FFF2-40B4-BE49-F238E27FC236}">
                    <a16:creationId xmlns:a16="http://schemas.microsoft.com/office/drawing/2014/main" id="{9D9083CB-B511-4C8F-945E-1B5B40A3B345}"/>
                  </a:ext>
                </a:extLst>
              </p:cNvPr>
              <p:cNvSpPr/>
              <p:nvPr/>
            </p:nvSpPr>
            <p:spPr>
              <a:xfrm>
                <a:off x="11412238" y="3229910"/>
                <a:ext cx="171848" cy="72705"/>
              </a:xfrm>
              <a:custGeom>
                <a:avLst/>
                <a:gdLst>
                  <a:gd name="connsiteX0" fmla="*/ 169204 w 171847"/>
                  <a:gd name="connsiteY0" fmla="*/ 66756 h 72704"/>
                  <a:gd name="connsiteX1" fmla="*/ 139791 w 171847"/>
                  <a:gd name="connsiteY1" fmla="*/ 4957 h 72704"/>
                  <a:gd name="connsiteX2" fmla="*/ 4957 w 171847"/>
                  <a:gd name="connsiteY2" fmla="*/ 69069 h 72704"/>
                </a:gdLst>
                <a:ahLst/>
                <a:cxnLst>
                  <a:cxn ang="0">
                    <a:pos x="connsiteX0" y="connsiteY0"/>
                  </a:cxn>
                  <a:cxn ang="0">
                    <a:pos x="connsiteX1" y="connsiteY1"/>
                  </a:cxn>
                  <a:cxn ang="0">
                    <a:pos x="connsiteX2" y="connsiteY2"/>
                  </a:cxn>
                </a:cxnLst>
                <a:rect l="l" t="t" r="r" b="b"/>
                <a:pathLst>
                  <a:path w="171847" h="72704">
                    <a:moveTo>
                      <a:pt x="169204" y="66756"/>
                    </a:moveTo>
                    <a:lnTo>
                      <a:pt x="139791" y="4957"/>
                    </a:lnTo>
                    <a:lnTo>
                      <a:pt x="4957" y="69069"/>
                    </a:lnTo>
                  </a:path>
                </a:pathLst>
              </a:custGeom>
              <a:noFill/>
              <a:ln w="19050" cap="flat">
                <a:solidFill>
                  <a:schemeClr val="tx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59DF5C1F-8023-48BC-B263-FDB5E5040E86}"/>
                  </a:ext>
                </a:extLst>
              </p:cNvPr>
              <p:cNvSpPr/>
              <p:nvPr/>
            </p:nvSpPr>
            <p:spPr>
              <a:xfrm>
                <a:off x="11634648" y="3413985"/>
                <a:ext cx="23133" cy="46267"/>
              </a:xfrm>
              <a:custGeom>
                <a:avLst/>
                <a:gdLst>
                  <a:gd name="connsiteX0" fmla="*/ 4957 w 23133"/>
                  <a:gd name="connsiteY0" fmla="*/ 42631 h 46266"/>
                  <a:gd name="connsiteX1" fmla="*/ 19498 w 23133"/>
                  <a:gd name="connsiteY1" fmla="*/ 35691 h 46266"/>
                  <a:gd name="connsiteX2" fmla="*/ 4957 w 23133"/>
                  <a:gd name="connsiteY2" fmla="*/ 4957 h 46266"/>
                </a:gdLst>
                <a:ahLst/>
                <a:cxnLst>
                  <a:cxn ang="0">
                    <a:pos x="connsiteX0" y="connsiteY0"/>
                  </a:cxn>
                  <a:cxn ang="0">
                    <a:pos x="connsiteX1" y="connsiteY1"/>
                  </a:cxn>
                  <a:cxn ang="0">
                    <a:pos x="connsiteX2" y="connsiteY2"/>
                  </a:cxn>
                </a:cxnLst>
                <a:rect l="l" t="t" r="r" b="b"/>
                <a:pathLst>
                  <a:path w="23133" h="46266">
                    <a:moveTo>
                      <a:pt x="4957" y="42631"/>
                    </a:moveTo>
                    <a:lnTo>
                      <a:pt x="19498" y="35691"/>
                    </a:lnTo>
                    <a:lnTo>
                      <a:pt x="4957" y="4957"/>
                    </a:lnTo>
                  </a:path>
                </a:pathLst>
              </a:custGeom>
              <a:noFill/>
              <a:ln w="19050" cap="flat">
                <a:solidFill>
                  <a:schemeClr val="tx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0D5B0399-8445-409D-8C6C-ABC744FA4904}"/>
                  </a:ext>
                </a:extLst>
              </p:cNvPr>
              <p:cNvSpPr/>
              <p:nvPr/>
            </p:nvSpPr>
            <p:spPr>
              <a:xfrm>
                <a:off x="11207012" y="3573935"/>
                <a:ext cx="175152" cy="76009"/>
              </a:xfrm>
              <a:custGeom>
                <a:avLst/>
                <a:gdLst>
                  <a:gd name="connsiteX0" fmla="*/ 4957 w 175152"/>
                  <a:gd name="connsiteY0" fmla="*/ 4957 h 76009"/>
                  <a:gd name="connsiteX1" fmla="*/ 36352 w 175152"/>
                  <a:gd name="connsiteY1" fmla="*/ 71052 h 76009"/>
                  <a:gd name="connsiteX2" fmla="*/ 172839 w 175152"/>
                  <a:gd name="connsiteY2" fmla="*/ 6279 h 76009"/>
                </a:gdLst>
                <a:ahLst/>
                <a:cxnLst>
                  <a:cxn ang="0">
                    <a:pos x="connsiteX0" y="connsiteY0"/>
                  </a:cxn>
                  <a:cxn ang="0">
                    <a:pos x="connsiteX1" y="connsiteY1"/>
                  </a:cxn>
                  <a:cxn ang="0">
                    <a:pos x="connsiteX2" y="connsiteY2"/>
                  </a:cxn>
                </a:cxnLst>
                <a:rect l="l" t="t" r="r" b="b"/>
                <a:pathLst>
                  <a:path w="175152" h="76009">
                    <a:moveTo>
                      <a:pt x="4957" y="4957"/>
                    </a:moveTo>
                    <a:lnTo>
                      <a:pt x="36352" y="71052"/>
                    </a:lnTo>
                    <a:lnTo>
                      <a:pt x="172839" y="6279"/>
                    </a:lnTo>
                  </a:path>
                </a:pathLst>
              </a:custGeom>
              <a:noFill/>
              <a:ln w="19050" cap="flat">
                <a:solidFill>
                  <a:schemeClr val="tx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90BAC551-2A6B-465C-B91C-A0C9253F2DAC}"/>
                  </a:ext>
                </a:extLst>
              </p:cNvPr>
              <p:cNvSpPr/>
              <p:nvPr/>
            </p:nvSpPr>
            <p:spPr>
              <a:xfrm>
                <a:off x="11136290" y="3417950"/>
                <a:ext cx="23133" cy="42962"/>
              </a:xfrm>
              <a:custGeom>
                <a:avLst/>
                <a:gdLst>
                  <a:gd name="connsiteX0" fmla="*/ 20159 w 23133"/>
                  <a:gd name="connsiteY0" fmla="*/ 4957 h 42961"/>
                  <a:gd name="connsiteX1" fmla="*/ 4957 w 23133"/>
                  <a:gd name="connsiteY1" fmla="*/ 12228 h 42961"/>
                  <a:gd name="connsiteX2" fmla="*/ 17515 w 23133"/>
                  <a:gd name="connsiteY2" fmla="*/ 38666 h 42961"/>
                </a:gdLst>
                <a:ahLst/>
                <a:cxnLst>
                  <a:cxn ang="0">
                    <a:pos x="connsiteX0" y="connsiteY0"/>
                  </a:cxn>
                  <a:cxn ang="0">
                    <a:pos x="connsiteX1" y="connsiteY1"/>
                  </a:cxn>
                  <a:cxn ang="0">
                    <a:pos x="connsiteX2" y="connsiteY2"/>
                  </a:cxn>
                </a:cxnLst>
                <a:rect l="l" t="t" r="r" b="b"/>
                <a:pathLst>
                  <a:path w="23133" h="42961">
                    <a:moveTo>
                      <a:pt x="20159" y="4957"/>
                    </a:moveTo>
                    <a:lnTo>
                      <a:pt x="4957" y="12228"/>
                    </a:lnTo>
                    <a:lnTo>
                      <a:pt x="17515" y="38666"/>
                    </a:lnTo>
                  </a:path>
                </a:pathLst>
              </a:custGeom>
              <a:noFill/>
              <a:ln w="19050" cap="flat">
                <a:solidFill>
                  <a:schemeClr val="tx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6FFE3B76-BE8F-42C4-903B-DCE4CC270C36}"/>
                  </a:ext>
                </a:extLst>
              </p:cNvPr>
              <p:cNvSpPr/>
              <p:nvPr/>
            </p:nvSpPr>
            <p:spPr>
              <a:xfrm>
                <a:off x="11165372" y="3315833"/>
                <a:ext cx="462666" cy="244552"/>
              </a:xfrm>
              <a:custGeom>
                <a:avLst/>
                <a:gdLst>
                  <a:gd name="connsiteX0" fmla="*/ 4957 w 462666"/>
                  <a:gd name="connsiteY0" fmla="*/ 4957 h 244552"/>
                  <a:gd name="connsiteX1" fmla="*/ 459692 w 462666"/>
                  <a:gd name="connsiteY1" fmla="*/ 4957 h 244552"/>
                  <a:gd name="connsiteX2" fmla="*/ 459692 w 462666"/>
                  <a:gd name="connsiteY2" fmla="*/ 242900 h 244552"/>
                  <a:gd name="connsiteX3" fmla="*/ 4957 w 462666"/>
                  <a:gd name="connsiteY3" fmla="*/ 242900 h 244552"/>
                </a:gdLst>
                <a:ahLst/>
                <a:cxnLst>
                  <a:cxn ang="0">
                    <a:pos x="connsiteX0" y="connsiteY0"/>
                  </a:cxn>
                  <a:cxn ang="0">
                    <a:pos x="connsiteX1" y="connsiteY1"/>
                  </a:cxn>
                  <a:cxn ang="0">
                    <a:pos x="connsiteX2" y="connsiteY2"/>
                  </a:cxn>
                  <a:cxn ang="0">
                    <a:pos x="connsiteX3" y="connsiteY3"/>
                  </a:cxn>
                </a:cxnLst>
                <a:rect l="l" t="t" r="r" b="b"/>
                <a:pathLst>
                  <a:path w="462666" h="244552">
                    <a:moveTo>
                      <a:pt x="4957" y="4957"/>
                    </a:moveTo>
                    <a:lnTo>
                      <a:pt x="459692" y="4957"/>
                    </a:lnTo>
                    <a:lnTo>
                      <a:pt x="459692" y="242900"/>
                    </a:lnTo>
                    <a:lnTo>
                      <a:pt x="4957" y="242900"/>
                    </a:lnTo>
                    <a:close/>
                  </a:path>
                </a:pathLst>
              </a:custGeom>
              <a:noFill/>
              <a:ln w="19050" cap="flat">
                <a:solidFill>
                  <a:schemeClr val="tx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6565174-8653-4C01-ADBD-44FC0C776878}"/>
                  </a:ext>
                </a:extLst>
              </p:cNvPr>
              <p:cNvSpPr/>
              <p:nvPr/>
            </p:nvSpPr>
            <p:spPr>
              <a:xfrm>
                <a:off x="11452886" y="3529651"/>
                <a:ext cx="42962" cy="9914"/>
              </a:xfrm>
              <a:custGeom>
                <a:avLst/>
                <a:gdLst>
                  <a:gd name="connsiteX0" fmla="*/ 4957 w 42961"/>
                  <a:gd name="connsiteY0" fmla="*/ 4957 h 9914"/>
                  <a:gd name="connsiteX1" fmla="*/ 38335 w 42961"/>
                  <a:gd name="connsiteY1" fmla="*/ 4957 h 9914"/>
                </a:gdLst>
                <a:ahLst/>
                <a:cxnLst>
                  <a:cxn ang="0">
                    <a:pos x="connsiteX0" y="connsiteY0"/>
                  </a:cxn>
                  <a:cxn ang="0">
                    <a:pos x="connsiteX1" y="connsiteY1"/>
                  </a:cxn>
                </a:cxnLst>
                <a:rect l="l" t="t" r="r" b="b"/>
                <a:pathLst>
                  <a:path w="42961" h="9914">
                    <a:moveTo>
                      <a:pt x="4957" y="4957"/>
                    </a:moveTo>
                    <a:lnTo>
                      <a:pt x="38335" y="4957"/>
                    </a:lnTo>
                  </a:path>
                </a:pathLst>
              </a:custGeom>
              <a:ln w="19050" cap="flat">
                <a:solidFill>
                  <a:schemeClr val="tx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2B41289D-01E8-4AB7-B655-9EFABF0B7D58}"/>
                  </a:ext>
                </a:extLst>
              </p:cNvPr>
              <p:cNvSpPr/>
              <p:nvPr/>
            </p:nvSpPr>
            <p:spPr>
              <a:xfrm>
                <a:off x="11188506" y="3340289"/>
                <a:ext cx="257771" cy="198286"/>
              </a:xfrm>
              <a:custGeom>
                <a:avLst/>
                <a:gdLst>
                  <a:gd name="connsiteX0" fmla="*/ 93525 w 257771"/>
                  <a:gd name="connsiteY0" fmla="*/ 4957 h 198285"/>
                  <a:gd name="connsiteX1" fmla="*/ 50232 w 257771"/>
                  <a:gd name="connsiteY1" fmla="*/ 4957 h 198285"/>
                  <a:gd name="connsiteX2" fmla="*/ 57833 w 257771"/>
                  <a:gd name="connsiteY2" fmla="*/ 25777 h 198285"/>
                  <a:gd name="connsiteX3" fmla="*/ 25777 w 257771"/>
                  <a:gd name="connsiteY3" fmla="*/ 57833 h 198285"/>
                  <a:gd name="connsiteX4" fmla="*/ 4957 w 257771"/>
                  <a:gd name="connsiteY4" fmla="*/ 50232 h 198285"/>
                  <a:gd name="connsiteX5" fmla="*/ 4957 w 257771"/>
                  <a:gd name="connsiteY5" fmla="*/ 152680 h 198285"/>
                  <a:gd name="connsiteX6" fmla="*/ 25777 w 257771"/>
                  <a:gd name="connsiteY6" fmla="*/ 145079 h 198285"/>
                  <a:gd name="connsiteX7" fmla="*/ 57833 w 257771"/>
                  <a:gd name="connsiteY7" fmla="*/ 177135 h 198285"/>
                  <a:gd name="connsiteX8" fmla="*/ 52876 w 257771"/>
                  <a:gd name="connsiteY8" fmla="*/ 194320 h 198285"/>
                  <a:gd name="connsiteX9" fmla="*/ 254467 w 257771"/>
                  <a:gd name="connsiteY9" fmla="*/ 194320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771" h="198285">
                    <a:moveTo>
                      <a:pt x="93525" y="4957"/>
                    </a:moveTo>
                    <a:lnTo>
                      <a:pt x="50232" y="4957"/>
                    </a:lnTo>
                    <a:cubicBezTo>
                      <a:pt x="54859" y="10575"/>
                      <a:pt x="57833" y="17846"/>
                      <a:pt x="57833" y="25777"/>
                    </a:cubicBezTo>
                    <a:cubicBezTo>
                      <a:pt x="57833" y="43623"/>
                      <a:pt x="43292" y="57833"/>
                      <a:pt x="25777" y="57833"/>
                    </a:cubicBezTo>
                    <a:cubicBezTo>
                      <a:pt x="17846" y="57833"/>
                      <a:pt x="10575" y="54859"/>
                      <a:pt x="4957" y="50232"/>
                    </a:cubicBezTo>
                    <a:lnTo>
                      <a:pt x="4957" y="152680"/>
                    </a:lnTo>
                    <a:cubicBezTo>
                      <a:pt x="10575" y="148053"/>
                      <a:pt x="17846" y="145079"/>
                      <a:pt x="25777" y="145079"/>
                    </a:cubicBezTo>
                    <a:cubicBezTo>
                      <a:pt x="43623" y="145079"/>
                      <a:pt x="57833" y="159620"/>
                      <a:pt x="57833" y="177135"/>
                    </a:cubicBezTo>
                    <a:cubicBezTo>
                      <a:pt x="57833" y="183414"/>
                      <a:pt x="55850" y="189363"/>
                      <a:pt x="52876" y="194320"/>
                    </a:cubicBezTo>
                    <a:lnTo>
                      <a:pt x="254467" y="194320"/>
                    </a:lnTo>
                  </a:path>
                </a:pathLst>
              </a:custGeom>
              <a:noFill/>
              <a:ln w="19050" cap="flat">
                <a:solidFill>
                  <a:schemeClr val="tx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4C4E1C25-E13B-486D-9B58-85CABADB62B5}"/>
                  </a:ext>
                </a:extLst>
              </p:cNvPr>
              <p:cNvSpPr/>
              <p:nvPr/>
            </p:nvSpPr>
            <p:spPr>
              <a:xfrm>
                <a:off x="11293928" y="3340289"/>
                <a:ext cx="49571" cy="9914"/>
              </a:xfrm>
              <a:custGeom>
                <a:avLst/>
                <a:gdLst>
                  <a:gd name="connsiteX0" fmla="*/ 44945 w 49571"/>
                  <a:gd name="connsiteY0" fmla="*/ 4957 h 9914"/>
                  <a:gd name="connsiteX1" fmla="*/ 4957 w 49571"/>
                  <a:gd name="connsiteY1" fmla="*/ 4957 h 9914"/>
                </a:gdLst>
                <a:ahLst/>
                <a:cxnLst>
                  <a:cxn ang="0">
                    <a:pos x="connsiteX0" y="connsiteY0"/>
                  </a:cxn>
                  <a:cxn ang="0">
                    <a:pos x="connsiteX1" y="connsiteY1"/>
                  </a:cxn>
                </a:cxnLst>
                <a:rect l="l" t="t" r="r" b="b"/>
                <a:pathLst>
                  <a:path w="49571" h="9914">
                    <a:moveTo>
                      <a:pt x="44945" y="4957"/>
                    </a:moveTo>
                    <a:lnTo>
                      <a:pt x="4957" y="4957"/>
                    </a:lnTo>
                  </a:path>
                </a:pathLst>
              </a:custGeom>
              <a:ln w="19050" cap="flat">
                <a:solidFill>
                  <a:schemeClr val="tx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A51803A5-BEE6-4200-A96D-0D17F6DB568C}"/>
                  </a:ext>
                </a:extLst>
              </p:cNvPr>
              <p:cNvSpPr/>
              <p:nvPr/>
            </p:nvSpPr>
            <p:spPr>
              <a:xfrm>
                <a:off x="11349778" y="3340289"/>
                <a:ext cx="254467" cy="198286"/>
              </a:xfrm>
              <a:custGeom>
                <a:avLst/>
                <a:gdLst>
                  <a:gd name="connsiteX0" fmla="*/ 157968 w 254466"/>
                  <a:gd name="connsiteY0" fmla="*/ 194320 h 198285"/>
                  <a:gd name="connsiteX1" fmla="*/ 204234 w 254466"/>
                  <a:gd name="connsiteY1" fmla="*/ 194320 h 198285"/>
                  <a:gd name="connsiteX2" fmla="*/ 199277 w 254466"/>
                  <a:gd name="connsiteY2" fmla="*/ 177135 h 198285"/>
                  <a:gd name="connsiteX3" fmla="*/ 231333 w 254466"/>
                  <a:gd name="connsiteY3" fmla="*/ 145079 h 198285"/>
                  <a:gd name="connsiteX4" fmla="*/ 252153 w 254466"/>
                  <a:gd name="connsiteY4" fmla="*/ 152680 h 198285"/>
                  <a:gd name="connsiteX5" fmla="*/ 252153 w 254466"/>
                  <a:gd name="connsiteY5" fmla="*/ 50232 h 198285"/>
                  <a:gd name="connsiteX6" fmla="*/ 231333 w 254466"/>
                  <a:gd name="connsiteY6" fmla="*/ 57833 h 198285"/>
                  <a:gd name="connsiteX7" fmla="*/ 199277 w 254466"/>
                  <a:gd name="connsiteY7" fmla="*/ 25777 h 198285"/>
                  <a:gd name="connsiteX8" fmla="*/ 206878 w 254466"/>
                  <a:gd name="connsiteY8" fmla="*/ 4957 h 198285"/>
                  <a:gd name="connsiteX9" fmla="*/ 4957 w 254466"/>
                  <a:gd name="connsiteY9" fmla="*/ 4957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466" h="198285">
                    <a:moveTo>
                      <a:pt x="157968" y="194320"/>
                    </a:moveTo>
                    <a:lnTo>
                      <a:pt x="204234" y="194320"/>
                    </a:lnTo>
                    <a:cubicBezTo>
                      <a:pt x="201260" y="189363"/>
                      <a:pt x="199277" y="183414"/>
                      <a:pt x="199277" y="177135"/>
                    </a:cubicBezTo>
                    <a:cubicBezTo>
                      <a:pt x="199277" y="159289"/>
                      <a:pt x="213818" y="145079"/>
                      <a:pt x="231333" y="145079"/>
                    </a:cubicBezTo>
                    <a:cubicBezTo>
                      <a:pt x="239265" y="145079"/>
                      <a:pt x="246535" y="148053"/>
                      <a:pt x="252153" y="152680"/>
                    </a:cubicBezTo>
                    <a:lnTo>
                      <a:pt x="252153" y="50232"/>
                    </a:lnTo>
                    <a:cubicBezTo>
                      <a:pt x="246535" y="54859"/>
                      <a:pt x="239265" y="57833"/>
                      <a:pt x="231333" y="57833"/>
                    </a:cubicBezTo>
                    <a:cubicBezTo>
                      <a:pt x="213488" y="57833"/>
                      <a:pt x="199277" y="43292"/>
                      <a:pt x="199277" y="25777"/>
                    </a:cubicBezTo>
                    <a:cubicBezTo>
                      <a:pt x="199277" y="17846"/>
                      <a:pt x="202251" y="10575"/>
                      <a:pt x="206878" y="4957"/>
                    </a:cubicBezTo>
                    <a:lnTo>
                      <a:pt x="4957" y="4957"/>
                    </a:lnTo>
                  </a:path>
                </a:pathLst>
              </a:custGeom>
              <a:noFill/>
              <a:ln w="19050" cap="flat">
                <a:solidFill>
                  <a:schemeClr val="tx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FF499BC-F299-4E97-BD47-C3D18645F35D}"/>
                  </a:ext>
                </a:extLst>
              </p:cNvPr>
              <p:cNvSpPr/>
              <p:nvPr/>
            </p:nvSpPr>
            <p:spPr>
              <a:xfrm>
                <a:off x="11335898" y="3387877"/>
                <a:ext cx="118971" cy="122276"/>
              </a:xfrm>
              <a:custGeom>
                <a:avLst/>
                <a:gdLst>
                  <a:gd name="connsiteX0" fmla="*/ 115336 w 118971"/>
                  <a:gd name="connsiteY0" fmla="*/ 95838 h 122276"/>
                  <a:gd name="connsiteX1" fmla="*/ 67417 w 118971"/>
                  <a:gd name="connsiteY1" fmla="*/ 120293 h 122276"/>
                  <a:gd name="connsiteX2" fmla="*/ 4957 w 118971"/>
                  <a:gd name="connsiteY2" fmla="*/ 52215 h 122276"/>
                  <a:gd name="connsiteX3" fmla="*/ 22472 w 118971"/>
                  <a:gd name="connsiteY3" fmla="*/ 4957 h 122276"/>
                </a:gdLst>
                <a:ahLst/>
                <a:cxnLst>
                  <a:cxn ang="0">
                    <a:pos x="connsiteX0" y="connsiteY0"/>
                  </a:cxn>
                  <a:cxn ang="0">
                    <a:pos x="connsiteX1" y="connsiteY1"/>
                  </a:cxn>
                  <a:cxn ang="0">
                    <a:pos x="connsiteX2" y="connsiteY2"/>
                  </a:cxn>
                  <a:cxn ang="0">
                    <a:pos x="connsiteX3" y="connsiteY3"/>
                  </a:cxn>
                </a:cxnLst>
                <a:rect l="l" t="t" r="r" b="b"/>
                <a:pathLst>
                  <a:path w="118971" h="122276">
                    <a:moveTo>
                      <a:pt x="115336" y="95838"/>
                    </a:moveTo>
                    <a:cubicBezTo>
                      <a:pt x="103769" y="110709"/>
                      <a:pt x="86585" y="120293"/>
                      <a:pt x="67417" y="120293"/>
                    </a:cubicBezTo>
                    <a:cubicBezTo>
                      <a:pt x="33048" y="120293"/>
                      <a:pt x="4957" y="89889"/>
                      <a:pt x="4957" y="52215"/>
                    </a:cubicBezTo>
                    <a:cubicBezTo>
                      <a:pt x="4957" y="33709"/>
                      <a:pt x="11567" y="17185"/>
                      <a:pt x="22472" y="4957"/>
                    </a:cubicBezTo>
                  </a:path>
                </a:pathLst>
              </a:custGeom>
              <a:noFill/>
              <a:ln w="19050" cap="flat">
                <a:solidFill>
                  <a:schemeClr val="tx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40D8F808-4342-4C76-9179-86D069304E42}"/>
                  </a:ext>
                </a:extLst>
              </p:cNvPr>
              <p:cNvSpPr/>
              <p:nvPr/>
            </p:nvSpPr>
            <p:spPr>
              <a:xfrm>
                <a:off x="11369937" y="3366727"/>
                <a:ext cx="99143" cy="95838"/>
              </a:xfrm>
              <a:custGeom>
                <a:avLst/>
                <a:gdLst>
                  <a:gd name="connsiteX0" fmla="*/ 4957 w 99142"/>
                  <a:gd name="connsiteY0" fmla="*/ 12558 h 95838"/>
                  <a:gd name="connsiteX1" fmla="*/ 33378 w 99142"/>
                  <a:gd name="connsiteY1" fmla="*/ 4957 h 95838"/>
                  <a:gd name="connsiteX2" fmla="*/ 95838 w 99142"/>
                  <a:gd name="connsiteY2" fmla="*/ 73035 h 95838"/>
                  <a:gd name="connsiteX3" fmla="*/ 92864 w 99142"/>
                  <a:gd name="connsiteY3" fmla="*/ 93525 h 95838"/>
                </a:gdLst>
                <a:ahLst/>
                <a:cxnLst>
                  <a:cxn ang="0">
                    <a:pos x="connsiteX0" y="connsiteY0"/>
                  </a:cxn>
                  <a:cxn ang="0">
                    <a:pos x="connsiteX1" y="connsiteY1"/>
                  </a:cxn>
                  <a:cxn ang="0">
                    <a:pos x="connsiteX2" y="connsiteY2"/>
                  </a:cxn>
                  <a:cxn ang="0">
                    <a:pos x="connsiteX3" y="connsiteY3"/>
                  </a:cxn>
                </a:cxnLst>
                <a:rect l="l" t="t" r="r" b="b"/>
                <a:pathLst>
                  <a:path w="99142" h="95838">
                    <a:moveTo>
                      <a:pt x="4957" y="12558"/>
                    </a:moveTo>
                    <a:cubicBezTo>
                      <a:pt x="13550" y="7931"/>
                      <a:pt x="23133" y="4957"/>
                      <a:pt x="33378" y="4957"/>
                    </a:cubicBezTo>
                    <a:cubicBezTo>
                      <a:pt x="67748" y="4957"/>
                      <a:pt x="95838" y="35361"/>
                      <a:pt x="95838" y="73035"/>
                    </a:cubicBezTo>
                    <a:cubicBezTo>
                      <a:pt x="95838" y="80306"/>
                      <a:pt x="94847" y="87246"/>
                      <a:pt x="92864" y="93525"/>
                    </a:cubicBezTo>
                  </a:path>
                </a:pathLst>
              </a:custGeom>
              <a:noFill/>
              <a:ln w="19050" cap="flat">
                <a:solidFill>
                  <a:schemeClr val="tx1"/>
                </a:solidFill>
                <a:prstDash val="solid"/>
                <a:round/>
              </a:ln>
            </p:spPr>
            <p:txBody>
              <a:bodyPr rtlCol="0" anchor="ctr"/>
              <a:lstStyle/>
              <a:p>
                <a:endParaRPr lang="en-US"/>
              </a:p>
            </p:txBody>
          </p:sp>
        </p:grpSp>
      </p:grpSp>
      <p:grpSp>
        <p:nvGrpSpPr>
          <p:cNvPr id="185" name="Group 184">
            <a:extLst>
              <a:ext uri="{FF2B5EF4-FFF2-40B4-BE49-F238E27FC236}">
                <a16:creationId xmlns:a16="http://schemas.microsoft.com/office/drawing/2014/main" id="{DC77F5E7-57FC-4678-A812-8840E622BB46}"/>
              </a:ext>
            </a:extLst>
          </p:cNvPr>
          <p:cNvGrpSpPr/>
          <p:nvPr/>
        </p:nvGrpSpPr>
        <p:grpSpPr>
          <a:xfrm>
            <a:off x="10919765" y="2670950"/>
            <a:ext cx="2300630" cy="3016686"/>
            <a:chOff x="10450944" y="2580996"/>
            <a:chExt cx="2300630" cy="3016686"/>
          </a:xfrm>
        </p:grpSpPr>
        <p:cxnSp>
          <p:nvCxnSpPr>
            <p:cNvPr id="124" name="Straight Connector 123">
              <a:extLst>
                <a:ext uri="{FF2B5EF4-FFF2-40B4-BE49-F238E27FC236}">
                  <a16:creationId xmlns:a16="http://schemas.microsoft.com/office/drawing/2014/main" id="{2A800EFD-F311-46D8-99B2-88CB4443D96D}"/>
                </a:ext>
              </a:extLst>
            </p:cNvPr>
            <p:cNvCxnSpPr>
              <a:cxnSpLocks/>
            </p:cNvCxnSpPr>
            <p:nvPr/>
          </p:nvCxnSpPr>
          <p:spPr>
            <a:xfrm flipH="1">
              <a:off x="1116721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29062CC-0529-4B98-9B8C-91CB9617545F}"/>
                </a:ext>
              </a:extLst>
            </p:cNvPr>
            <p:cNvSpPr/>
            <p:nvPr/>
          </p:nvSpPr>
          <p:spPr>
            <a:xfrm>
              <a:off x="10450944" y="4840552"/>
              <a:ext cx="2300630"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Highly available</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and secure</a:t>
              </a:r>
            </a:p>
          </p:txBody>
        </p:sp>
        <p:grpSp>
          <p:nvGrpSpPr>
            <p:cNvPr id="184" name="Group 183">
              <a:extLst>
                <a:ext uri="{FF2B5EF4-FFF2-40B4-BE49-F238E27FC236}">
                  <a16:creationId xmlns:a16="http://schemas.microsoft.com/office/drawing/2014/main" id="{B495D2D4-2E71-445B-8138-562435FC326B}"/>
                </a:ext>
              </a:extLst>
            </p:cNvPr>
            <p:cNvGrpSpPr/>
            <p:nvPr/>
          </p:nvGrpSpPr>
          <p:grpSpPr>
            <a:xfrm>
              <a:off x="10719732" y="2580996"/>
              <a:ext cx="1763055" cy="1927103"/>
              <a:chOff x="9663468" y="2355354"/>
              <a:chExt cx="1969490" cy="2152746"/>
            </a:xfrm>
          </p:grpSpPr>
          <p:grpSp>
            <p:nvGrpSpPr>
              <p:cNvPr id="155" name="Graphic 222">
                <a:extLst>
                  <a:ext uri="{FF2B5EF4-FFF2-40B4-BE49-F238E27FC236}">
                    <a16:creationId xmlns:a16="http://schemas.microsoft.com/office/drawing/2014/main" id="{9E436087-4D18-4234-B47D-F2F2121AD123}"/>
                  </a:ext>
                </a:extLst>
              </p:cNvPr>
              <p:cNvGrpSpPr/>
              <p:nvPr/>
            </p:nvGrpSpPr>
            <p:grpSpPr>
              <a:xfrm>
                <a:off x="9663468" y="2538610"/>
                <a:ext cx="1969490" cy="1969490"/>
                <a:chOff x="285253" y="4592514"/>
                <a:chExt cx="660952" cy="660952"/>
              </a:xfrm>
            </p:grpSpPr>
            <p:sp>
              <p:nvSpPr>
                <p:cNvPr id="156" name="Freeform: Shape 155">
                  <a:extLst>
                    <a:ext uri="{FF2B5EF4-FFF2-40B4-BE49-F238E27FC236}">
                      <a16:creationId xmlns:a16="http://schemas.microsoft.com/office/drawing/2014/main" id="{F6966EE5-A176-4007-8A8F-9D114CDA7625}"/>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chemeClr val="tx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C884D769-7D7A-49DB-A88F-97A751D52903}"/>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chemeClr val="tx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3019507E-74EF-47CD-8989-3DDFDF7F57D0}"/>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chemeClr val="tx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DECC43C4-A799-4472-B0C2-74B74CDD7A0D}"/>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chemeClr val="tx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809682DC-8DBD-44BC-8BBD-1867A2802198}"/>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chemeClr val="tx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1EC1A95F-4449-4556-BF7B-F692BB862812}"/>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chemeClr val="tx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27B335BF-923B-4DD9-8D6B-23AF8D4A94C0}"/>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chemeClr val="tx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971B605-B91C-43DF-A247-C0156888FEEF}"/>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chemeClr val="tx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F0AFFE0A-02AD-44E2-85D8-75B6A65F5AD1}"/>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chemeClr val="tx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2899D3B9-B346-4D4D-88B1-6690CD0EAF9E}"/>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chemeClr val="tx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BB89A140-648E-47F0-BD95-E1F50659399D}"/>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chemeClr val="tx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4582D79C-42EA-4844-A08B-B2FED09E76D6}"/>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2A733D4E-C3B0-49FC-B437-89656C659A45}"/>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862DFDA3-0836-466B-A8AB-C33AE4CEDFD3}"/>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F0A6B763-2EC8-4A53-B2FD-FAECAFDD6FA7}"/>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940D915E-55CD-4009-ABF5-3384243A1D6F}"/>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61E0E80-CD65-4E24-B6A8-5663A1FEDAB2}"/>
                    </a:ext>
                  </a:extLst>
                </p:cNvPr>
                <p:cNvSpPr/>
                <p:nvPr/>
              </p:nvSpPr>
              <p:spPr>
                <a:xfrm>
                  <a:off x="347713"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14E20266-59C4-42C4-AE62-C1234DBB5A63}"/>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7D50BC01-4AF8-43C0-A3CC-721A06452332}"/>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D6A45FFD-BD98-4FD6-9A86-A56A78A8A7EC}"/>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8381191-3503-4489-A83B-91155AE2B089}"/>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30920631-8F93-4F21-A889-1259EC7B77A9}"/>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grpSp>
          <p:grpSp>
            <p:nvGrpSpPr>
              <p:cNvPr id="178" name="Graphic 158">
                <a:extLst>
                  <a:ext uri="{FF2B5EF4-FFF2-40B4-BE49-F238E27FC236}">
                    <a16:creationId xmlns:a16="http://schemas.microsoft.com/office/drawing/2014/main" id="{43177987-B92D-4156-8DCD-02C46FE842B7}"/>
                  </a:ext>
                </a:extLst>
              </p:cNvPr>
              <p:cNvGrpSpPr/>
              <p:nvPr/>
            </p:nvGrpSpPr>
            <p:grpSpPr>
              <a:xfrm>
                <a:off x="10259407" y="2355354"/>
                <a:ext cx="890152" cy="890148"/>
                <a:chOff x="342609" y="6071446"/>
                <a:chExt cx="546241" cy="546241"/>
              </a:xfrm>
              <a:solidFill>
                <a:schemeClr val="bg2"/>
              </a:solidFill>
            </p:grpSpPr>
            <p:sp>
              <p:nvSpPr>
                <p:cNvPr id="179" name="Freeform: Shape 178">
                  <a:extLst>
                    <a:ext uri="{FF2B5EF4-FFF2-40B4-BE49-F238E27FC236}">
                      <a16:creationId xmlns:a16="http://schemas.microsoft.com/office/drawing/2014/main" id="{21DD7A0F-E1DA-4311-9222-48F67A783A38}"/>
                    </a:ext>
                  </a:extLst>
                </p:cNvPr>
                <p:cNvSpPr/>
                <p:nvPr/>
              </p:nvSpPr>
              <p:spPr>
                <a:xfrm>
                  <a:off x="448034" y="6170417"/>
                  <a:ext cx="256733" cy="346863"/>
                </a:xfrm>
                <a:custGeom>
                  <a:avLst/>
                  <a:gdLst>
                    <a:gd name="connsiteX0" fmla="*/ 252910 w 256733"/>
                    <a:gd name="connsiteY0" fmla="*/ 61897 h 346863"/>
                    <a:gd name="connsiteX1" fmla="*/ 252910 w 256733"/>
                    <a:gd name="connsiteY1" fmla="*/ 43598 h 346863"/>
                    <a:gd name="connsiteX2" fmla="*/ 243077 w 256733"/>
                    <a:gd name="connsiteY2" fmla="*/ 35677 h 346863"/>
                    <a:gd name="connsiteX3" fmla="*/ 134922 w 256733"/>
                    <a:gd name="connsiteY3" fmla="*/ 6727 h 346863"/>
                    <a:gd name="connsiteX4" fmla="*/ 122631 w 256733"/>
                    <a:gd name="connsiteY4" fmla="*/ 7000 h 346863"/>
                    <a:gd name="connsiteX5" fmla="*/ 13929 w 256733"/>
                    <a:gd name="connsiteY5" fmla="*/ 35131 h 346863"/>
                    <a:gd name="connsiteX6" fmla="*/ 4097 w 256733"/>
                    <a:gd name="connsiteY6" fmla="*/ 43052 h 346863"/>
                    <a:gd name="connsiteX7" fmla="*/ 4097 w 256733"/>
                    <a:gd name="connsiteY7" fmla="*/ 270834 h 346863"/>
                    <a:gd name="connsiteX8" fmla="*/ 8194 w 256733"/>
                    <a:gd name="connsiteY8" fmla="*/ 277935 h 346863"/>
                    <a:gd name="connsiteX9" fmla="*/ 124543 w 256733"/>
                    <a:gd name="connsiteY9" fmla="*/ 343484 h 346863"/>
                    <a:gd name="connsiteX10" fmla="*/ 132463 w 256733"/>
                    <a:gd name="connsiteY10" fmla="*/ 343484 h 346863"/>
                    <a:gd name="connsiteX11" fmla="*/ 248813 w 256733"/>
                    <a:gd name="connsiteY11" fmla="*/ 278208 h 346863"/>
                    <a:gd name="connsiteX12" fmla="*/ 252910 w 256733"/>
                    <a:gd name="connsiteY12" fmla="*/ 271380 h 346863"/>
                    <a:gd name="connsiteX13" fmla="*/ 253183 w 256733"/>
                    <a:gd name="connsiteY13" fmla="*/ 253081 h 34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733" h="346863">
                      <a:moveTo>
                        <a:pt x="252910" y="61897"/>
                      </a:moveTo>
                      <a:lnTo>
                        <a:pt x="252910" y="43598"/>
                      </a:lnTo>
                      <a:cubicBezTo>
                        <a:pt x="252910" y="38409"/>
                        <a:pt x="248267" y="34585"/>
                        <a:pt x="243077" y="35677"/>
                      </a:cubicBezTo>
                      <a:cubicBezTo>
                        <a:pt x="221774" y="40320"/>
                        <a:pt x="169881" y="46056"/>
                        <a:pt x="134922" y="6727"/>
                      </a:cubicBezTo>
                      <a:cubicBezTo>
                        <a:pt x="131644" y="3176"/>
                        <a:pt x="125909" y="3176"/>
                        <a:pt x="122631" y="7000"/>
                      </a:cubicBezTo>
                      <a:cubicBezTo>
                        <a:pt x="110341" y="20929"/>
                        <a:pt x="77566" y="47968"/>
                        <a:pt x="13929" y="35131"/>
                      </a:cubicBezTo>
                      <a:cubicBezTo>
                        <a:pt x="8740" y="34039"/>
                        <a:pt x="4097" y="37862"/>
                        <a:pt x="4097" y="43052"/>
                      </a:cubicBezTo>
                      <a:lnTo>
                        <a:pt x="4097" y="270834"/>
                      </a:lnTo>
                      <a:cubicBezTo>
                        <a:pt x="4097" y="273838"/>
                        <a:pt x="5736" y="276570"/>
                        <a:pt x="8194" y="277935"/>
                      </a:cubicBezTo>
                      <a:lnTo>
                        <a:pt x="124543" y="343484"/>
                      </a:lnTo>
                      <a:cubicBezTo>
                        <a:pt x="127001" y="344850"/>
                        <a:pt x="130005" y="344850"/>
                        <a:pt x="132463" y="343484"/>
                      </a:cubicBezTo>
                      <a:lnTo>
                        <a:pt x="248813" y="278208"/>
                      </a:lnTo>
                      <a:cubicBezTo>
                        <a:pt x="251271" y="276843"/>
                        <a:pt x="252910" y="274112"/>
                        <a:pt x="252910" y="271380"/>
                      </a:cubicBezTo>
                      <a:lnTo>
                        <a:pt x="253183" y="253081"/>
                      </a:lnTo>
                    </a:path>
                  </a:pathLst>
                </a:custGeom>
                <a:grpFill/>
                <a:ln w="19050" cap="flat">
                  <a:solidFill>
                    <a:schemeClr val="tx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C9D01FBF-5C80-489B-80DA-B7481EC35905}"/>
                    </a:ext>
                  </a:extLst>
                </p:cNvPr>
                <p:cNvSpPr/>
                <p:nvPr/>
              </p:nvSpPr>
              <p:spPr>
                <a:xfrm>
                  <a:off x="450492" y="6343474"/>
                  <a:ext cx="163872" cy="57355"/>
                </a:xfrm>
                <a:custGeom>
                  <a:avLst/>
                  <a:gdLst>
                    <a:gd name="connsiteX0" fmla="*/ 4097 w 163872"/>
                    <a:gd name="connsiteY0" fmla="*/ 4097 h 57355"/>
                    <a:gd name="connsiteX1" fmla="*/ 160595 w 163872"/>
                    <a:gd name="connsiteY1" fmla="*/ 54897 h 57355"/>
                  </a:gdLst>
                  <a:ahLst/>
                  <a:cxnLst>
                    <a:cxn ang="0">
                      <a:pos x="connsiteX0" y="connsiteY0"/>
                    </a:cxn>
                    <a:cxn ang="0">
                      <a:pos x="connsiteX1" y="connsiteY1"/>
                    </a:cxn>
                  </a:cxnLst>
                  <a:rect l="l" t="t" r="r" b="b"/>
                  <a:pathLst>
                    <a:path w="163872" h="57355">
                      <a:moveTo>
                        <a:pt x="4097" y="4097"/>
                      </a:moveTo>
                      <a:lnTo>
                        <a:pt x="160595" y="54897"/>
                      </a:lnTo>
                    </a:path>
                  </a:pathLst>
                </a:custGeom>
                <a:grpFill/>
                <a:ln w="19050" cap="flat">
                  <a:solidFill>
                    <a:schemeClr val="tx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5F5B6898-4647-4A38-8FB2-40E086813575}"/>
                    </a:ext>
                  </a:extLst>
                </p:cNvPr>
                <p:cNvSpPr/>
                <p:nvPr/>
              </p:nvSpPr>
              <p:spPr>
                <a:xfrm>
                  <a:off x="449945" y="6251159"/>
                  <a:ext cx="155679" cy="54624"/>
                </a:xfrm>
                <a:custGeom>
                  <a:avLst/>
                  <a:gdLst>
                    <a:gd name="connsiteX0" fmla="*/ 4097 w 155678"/>
                    <a:gd name="connsiteY0" fmla="*/ 4097 h 54624"/>
                    <a:gd name="connsiteX1" fmla="*/ 153767 w 155678"/>
                    <a:gd name="connsiteY1" fmla="*/ 50527 h 54624"/>
                  </a:gdLst>
                  <a:ahLst/>
                  <a:cxnLst>
                    <a:cxn ang="0">
                      <a:pos x="connsiteX0" y="connsiteY0"/>
                    </a:cxn>
                    <a:cxn ang="0">
                      <a:pos x="connsiteX1" y="connsiteY1"/>
                    </a:cxn>
                  </a:cxnLst>
                  <a:rect l="l" t="t" r="r" b="b"/>
                  <a:pathLst>
                    <a:path w="155678" h="54624">
                      <a:moveTo>
                        <a:pt x="4097" y="4097"/>
                      </a:moveTo>
                      <a:lnTo>
                        <a:pt x="153767" y="50527"/>
                      </a:lnTo>
                    </a:path>
                  </a:pathLst>
                </a:custGeom>
                <a:grpFill/>
                <a:ln w="19050" cap="flat">
                  <a:solidFill>
                    <a:schemeClr val="tx1"/>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329E5FC8-5D85-44AE-A515-362DC250928E}"/>
                    </a:ext>
                  </a:extLst>
                </p:cNvPr>
                <p:cNvSpPr/>
                <p:nvPr/>
              </p:nvSpPr>
              <p:spPr>
                <a:xfrm>
                  <a:off x="619553" y="6242966"/>
                  <a:ext cx="163872" cy="163872"/>
                </a:xfrm>
                <a:custGeom>
                  <a:avLst/>
                  <a:gdLst>
                    <a:gd name="connsiteX0" fmla="*/ 159775 w 163872"/>
                    <a:gd name="connsiteY0" fmla="*/ 81936 h 163872"/>
                    <a:gd name="connsiteX1" fmla="*/ 81936 w 163872"/>
                    <a:gd name="connsiteY1" fmla="*/ 159776 h 163872"/>
                    <a:gd name="connsiteX2" fmla="*/ 4097 w 163872"/>
                    <a:gd name="connsiteY2" fmla="*/ 81936 h 163872"/>
                    <a:gd name="connsiteX3" fmla="*/ 81936 w 163872"/>
                    <a:gd name="connsiteY3" fmla="*/ 4097 h 163872"/>
                    <a:gd name="connsiteX4" fmla="*/ 159775 w 163872"/>
                    <a:gd name="connsiteY4" fmla="*/ 81936 h 163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72" h="163872">
                      <a:moveTo>
                        <a:pt x="159775" y="81936"/>
                      </a:moveTo>
                      <a:cubicBezTo>
                        <a:pt x="159775" y="124926"/>
                        <a:pt x="124926" y="159776"/>
                        <a:pt x="81936" y="159776"/>
                      </a:cubicBezTo>
                      <a:cubicBezTo>
                        <a:pt x="38947" y="159776"/>
                        <a:pt x="4097" y="124926"/>
                        <a:pt x="4097" y="81936"/>
                      </a:cubicBezTo>
                      <a:cubicBezTo>
                        <a:pt x="4097" y="38947"/>
                        <a:pt x="38947" y="4097"/>
                        <a:pt x="81936" y="4097"/>
                      </a:cubicBezTo>
                      <a:cubicBezTo>
                        <a:pt x="124926" y="4097"/>
                        <a:pt x="159775" y="38947"/>
                        <a:pt x="159775" y="81936"/>
                      </a:cubicBezTo>
                      <a:close/>
                    </a:path>
                  </a:pathLst>
                </a:custGeom>
                <a:grpFill/>
                <a:ln w="19050" cap="flat">
                  <a:solidFill>
                    <a:schemeClr val="tx1"/>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2138356-7A9C-492C-959B-975C733A953F}"/>
                    </a:ext>
                  </a:extLst>
                </p:cNvPr>
                <p:cNvSpPr/>
                <p:nvPr/>
              </p:nvSpPr>
              <p:spPr>
                <a:xfrm>
                  <a:off x="655878" y="6293493"/>
                  <a:ext cx="87399" cy="65549"/>
                </a:xfrm>
                <a:custGeom>
                  <a:avLst/>
                  <a:gdLst>
                    <a:gd name="connsiteX0" fmla="*/ 4097 w 87398"/>
                    <a:gd name="connsiteY0" fmla="*/ 38510 h 65548"/>
                    <a:gd name="connsiteX1" fmla="*/ 27585 w 87398"/>
                    <a:gd name="connsiteY1" fmla="*/ 61998 h 65548"/>
                    <a:gd name="connsiteX2" fmla="*/ 85487 w 87398"/>
                    <a:gd name="connsiteY2" fmla="*/ 4097 h 65548"/>
                  </a:gdLst>
                  <a:ahLst/>
                  <a:cxnLst>
                    <a:cxn ang="0">
                      <a:pos x="connsiteX0" y="connsiteY0"/>
                    </a:cxn>
                    <a:cxn ang="0">
                      <a:pos x="connsiteX1" y="connsiteY1"/>
                    </a:cxn>
                    <a:cxn ang="0">
                      <a:pos x="connsiteX2" y="connsiteY2"/>
                    </a:cxn>
                  </a:cxnLst>
                  <a:rect l="l" t="t" r="r" b="b"/>
                  <a:pathLst>
                    <a:path w="87398" h="65548">
                      <a:moveTo>
                        <a:pt x="4097" y="38510"/>
                      </a:moveTo>
                      <a:lnTo>
                        <a:pt x="27585" y="61998"/>
                      </a:lnTo>
                      <a:lnTo>
                        <a:pt x="85487" y="4097"/>
                      </a:lnTo>
                    </a:path>
                  </a:pathLst>
                </a:custGeom>
                <a:grpFill/>
                <a:ln w="19050" cap="flat">
                  <a:solidFill>
                    <a:schemeClr val="tx1"/>
                  </a:solidFill>
                  <a:prstDash val="solid"/>
                  <a:round/>
                </a:ln>
              </p:spPr>
              <p:txBody>
                <a:bodyPr rtlCol="0" anchor="ctr"/>
                <a:lstStyle/>
                <a:p>
                  <a:endParaRPr lang="en-US"/>
                </a:p>
              </p:txBody>
            </p:sp>
          </p:grpSp>
        </p:grpSp>
      </p:grpSp>
    </p:spTree>
    <p:extLst>
      <p:ext uri="{BB962C8B-B14F-4D97-AF65-F5344CB8AC3E}">
        <p14:creationId xmlns:p14="http://schemas.microsoft.com/office/powerpoint/2010/main" val="267008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42" presetClass="path" presetSubtype="0" decel="100000" fill="hold" nodeType="withEffect">
                                  <p:stCondLst>
                                    <p:cond delay="0"/>
                                  </p:stCondLst>
                                  <p:childTnLst>
                                    <p:animMotion origin="layout" path="M -3.19444E-6 -2.22222E-6 L -3.19444E-6 0.03164 " pathEditMode="relative" rAng="0" ptsTypes="AA">
                                      <p:cBhvr>
                                        <p:cTn id="9" dur="750" spd="-100000" fill="hold"/>
                                        <p:tgtEl>
                                          <p:spTgt spid="188"/>
                                        </p:tgtEl>
                                        <p:attrNameLst>
                                          <p:attrName>ppt_x</p:attrName>
                                          <p:attrName>ppt_y</p:attrName>
                                        </p:attrNameLst>
                                      </p:cBhvr>
                                      <p:rCtr x="0" y="1582"/>
                                    </p:animMotion>
                                  </p:childTnLst>
                                </p:cTn>
                              </p:par>
                              <p:par>
                                <p:cTn id="10" presetID="10" presetClass="entr" presetSubtype="0" fill="hold" nodeType="withEffect">
                                  <p:stCondLst>
                                    <p:cond delay="25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750"/>
                                        <p:tgtEl>
                                          <p:spTgt spid="187"/>
                                        </p:tgtEl>
                                      </p:cBhvr>
                                    </p:animEffect>
                                  </p:childTnLst>
                                </p:cTn>
                              </p:par>
                              <p:par>
                                <p:cTn id="13" presetID="42" presetClass="path" presetSubtype="0" decel="100000" fill="hold" nodeType="withEffect">
                                  <p:stCondLst>
                                    <p:cond delay="250"/>
                                  </p:stCondLst>
                                  <p:childTnLst>
                                    <p:animMotion origin="layout" path="M -3.19444E-6 -2.22222E-6 L -3.19444E-6 0.03164 " pathEditMode="relative" rAng="0" ptsTypes="AA">
                                      <p:cBhvr>
                                        <p:cTn id="14" dur="750" spd="-100000" fill="hold"/>
                                        <p:tgtEl>
                                          <p:spTgt spid="187"/>
                                        </p:tgtEl>
                                        <p:attrNameLst>
                                          <p:attrName>ppt_x</p:attrName>
                                          <p:attrName>ppt_y</p:attrName>
                                        </p:attrNameLst>
                                      </p:cBhvr>
                                      <p:rCtr x="0" y="1582"/>
                                    </p:animMotion>
                                  </p:childTnLst>
                                </p:cTn>
                              </p:par>
                              <p:par>
                                <p:cTn id="15" presetID="10" presetClass="entr" presetSubtype="0" fill="hold" nodeType="withEffect">
                                  <p:stCondLst>
                                    <p:cond delay="50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750"/>
                                        <p:tgtEl>
                                          <p:spTgt spid="186"/>
                                        </p:tgtEl>
                                      </p:cBhvr>
                                    </p:animEffect>
                                  </p:childTnLst>
                                </p:cTn>
                              </p:par>
                              <p:par>
                                <p:cTn id="18" presetID="42" presetClass="path" presetSubtype="0" decel="100000" fill="hold" nodeType="withEffect">
                                  <p:stCondLst>
                                    <p:cond delay="500"/>
                                  </p:stCondLst>
                                  <p:childTnLst>
                                    <p:animMotion origin="layout" path="M -3.09028E-6 0 L -3.09028E-6 0.03164 " pathEditMode="relative" rAng="0" ptsTypes="AA">
                                      <p:cBhvr>
                                        <p:cTn id="19" dur="750" spd="-100000" fill="hold"/>
                                        <p:tgtEl>
                                          <p:spTgt spid="186"/>
                                        </p:tgtEl>
                                        <p:attrNameLst>
                                          <p:attrName>ppt_x</p:attrName>
                                          <p:attrName>ppt_y</p:attrName>
                                        </p:attrNameLst>
                                      </p:cBhvr>
                                      <p:rCtr x="0" y="1582"/>
                                    </p:animMotion>
                                  </p:childTnLst>
                                </p:cTn>
                              </p:par>
                              <p:par>
                                <p:cTn id="20" presetID="10" presetClass="entr" presetSubtype="0" fill="hold" nodeType="withEffect">
                                  <p:stCondLst>
                                    <p:cond delay="75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750"/>
                                        <p:tgtEl>
                                          <p:spTgt spid="185"/>
                                        </p:tgtEl>
                                      </p:cBhvr>
                                    </p:animEffect>
                                  </p:childTnLst>
                                </p:cTn>
                              </p:par>
                              <p:par>
                                <p:cTn id="23" presetID="42" presetClass="path" presetSubtype="0" decel="100000" fill="hold" nodeType="withEffect">
                                  <p:stCondLst>
                                    <p:cond delay="750"/>
                                  </p:stCondLst>
                                  <p:childTnLst>
                                    <p:animMotion origin="layout" path="M -3.19444E-6 -2.22222E-6 L -3.19444E-6 0.03164 " pathEditMode="relative" rAng="0" ptsTypes="AA">
                                      <p:cBhvr>
                                        <p:cTn id="24" dur="750" spd="-100000" fill="hold"/>
                                        <p:tgtEl>
                                          <p:spTgt spid="185"/>
                                        </p:tgtEl>
                                        <p:attrNameLst>
                                          <p:attrName>ppt_x</p:attrName>
                                          <p:attrName>ppt_y</p:attrName>
                                        </p:attrNameLst>
                                      </p:cBhvr>
                                      <p:rCtr x="0" y="15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AWS</a:t>
            </a:r>
            <a:r>
              <a:rPr spc="-294" dirty="0">
                <a:solidFill>
                  <a:schemeClr val="tx1"/>
                </a:solidFill>
              </a:rPr>
              <a:t> </a:t>
            </a:r>
            <a:r>
              <a:rPr spc="-72" dirty="0">
                <a:solidFill>
                  <a:schemeClr val="tx1"/>
                </a:solidFill>
              </a:rPr>
              <a:t>CodePipeline</a:t>
            </a:r>
            <a:r>
              <a:rPr spc="-318" dirty="0">
                <a:solidFill>
                  <a:schemeClr val="tx1"/>
                </a:solidFill>
              </a:rPr>
              <a:t> </a:t>
            </a:r>
            <a:r>
              <a:rPr spc="-60" dirty="0">
                <a:solidFill>
                  <a:schemeClr val="tx1"/>
                </a:solidFill>
              </a:rPr>
              <a:t>Artifacts</a:t>
            </a:r>
          </a:p>
        </p:txBody>
      </p:sp>
      <p:sp>
        <p:nvSpPr>
          <p:cNvPr id="5" name="object 5"/>
          <p:cNvSpPr txBox="1"/>
          <p:nvPr/>
        </p:nvSpPr>
        <p:spPr>
          <a:xfrm>
            <a:off x="1100327" y="1598980"/>
            <a:ext cx="11759946" cy="173457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Each</a:t>
            </a:r>
            <a:r>
              <a:rPr sz="3360" spc="-168" dirty="0">
                <a:latin typeface="Gill Sans MT"/>
                <a:cs typeface="Gill Sans MT"/>
              </a:rPr>
              <a:t> </a:t>
            </a:r>
            <a:r>
              <a:rPr sz="3360" spc="-30" dirty="0">
                <a:latin typeface="Gill Sans MT"/>
                <a:cs typeface="Gill Sans MT"/>
              </a:rPr>
              <a:t>pipeline</a:t>
            </a:r>
            <a:r>
              <a:rPr sz="3360" spc="-174" dirty="0">
                <a:latin typeface="Gill Sans MT"/>
                <a:cs typeface="Gill Sans MT"/>
              </a:rPr>
              <a:t> </a:t>
            </a:r>
            <a:r>
              <a:rPr sz="3360" dirty="0">
                <a:latin typeface="Gill Sans MT"/>
                <a:cs typeface="Gill Sans MT"/>
              </a:rPr>
              <a:t>stage</a:t>
            </a:r>
            <a:r>
              <a:rPr sz="3360" spc="-168" dirty="0">
                <a:latin typeface="Gill Sans MT"/>
                <a:cs typeface="Gill Sans MT"/>
              </a:rPr>
              <a:t> </a:t>
            </a:r>
            <a:r>
              <a:rPr sz="3360" dirty="0">
                <a:latin typeface="Gill Sans MT"/>
                <a:cs typeface="Gill Sans MT"/>
              </a:rPr>
              <a:t>can</a:t>
            </a:r>
            <a:r>
              <a:rPr sz="3360" spc="-162" dirty="0">
                <a:latin typeface="Gill Sans MT"/>
                <a:cs typeface="Gill Sans MT"/>
              </a:rPr>
              <a:t> </a:t>
            </a:r>
            <a:r>
              <a:rPr sz="3360" spc="-36" dirty="0">
                <a:latin typeface="Gill Sans MT"/>
                <a:cs typeface="Gill Sans MT"/>
              </a:rPr>
              <a:t>create</a:t>
            </a:r>
            <a:r>
              <a:rPr sz="3360" spc="-168" dirty="0">
                <a:latin typeface="Gill Sans MT"/>
                <a:cs typeface="Gill Sans MT"/>
              </a:rPr>
              <a:t> </a:t>
            </a:r>
            <a:r>
              <a:rPr sz="3360" spc="-12" dirty="0">
                <a:latin typeface="Gill Sans MT"/>
                <a:cs typeface="Gill Sans MT"/>
              </a:rPr>
              <a:t>”artifacts”</a:t>
            </a:r>
            <a:endParaRPr sz="3360">
              <a:latin typeface="Gill Sans MT"/>
              <a:cs typeface="Gill Sans MT"/>
            </a:endParaRPr>
          </a:p>
          <a:p>
            <a:pPr marL="289560" marR="6096" indent="-274320">
              <a:lnSpc>
                <a:spcPts val="3720"/>
              </a:lnSpc>
              <a:spcBef>
                <a:spcPts val="1163"/>
              </a:spcBef>
              <a:buFont typeface="Arial"/>
              <a:buChar char="•"/>
              <a:tabLst>
                <a:tab pos="289560" algn="l"/>
              </a:tabLst>
            </a:pPr>
            <a:r>
              <a:rPr sz="3360" spc="-36" dirty="0">
                <a:latin typeface="Gill Sans MT"/>
                <a:cs typeface="Gill Sans MT"/>
              </a:rPr>
              <a:t>Artifacts</a:t>
            </a:r>
            <a:r>
              <a:rPr sz="3360" spc="-198" dirty="0">
                <a:latin typeface="Gill Sans MT"/>
                <a:cs typeface="Gill Sans MT"/>
              </a:rPr>
              <a:t> </a:t>
            </a:r>
            <a:r>
              <a:rPr sz="3360" dirty="0">
                <a:latin typeface="Gill Sans MT"/>
                <a:cs typeface="Gill Sans MT"/>
              </a:rPr>
              <a:t>are</a:t>
            </a:r>
            <a:r>
              <a:rPr sz="3360" spc="-168" dirty="0">
                <a:latin typeface="Gill Sans MT"/>
                <a:cs typeface="Gill Sans MT"/>
              </a:rPr>
              <a:t> </a:t>
            </a:r>
            <a:r>
              <a:rPr sz="3360" dirty="0">
                <a:latin typeface="Gill Sans MT"/>
                <a:cs typeface="Gill Sans MT"/>
              </a:rPr>
              <a:t>passed</a:t>
            </a:r>
            <a:r>
              <a:rPr sz="3360" spc="-137" dirty="0">
                <a:latin typeface="Gill Sans MT"/>
                <a:cs typeface="Gill Sans MT"/>
              </a:rPr>
              <a:t> </a:t>
            </a:r>
            <a:r>
              <a:rPr sz="3360" spc="-60" dirty="0">
                <a:latin typeface="Gill Sans MT"/>
                <a:cs typeface="Gill Sans MT"/>
              </a:rPr>
              <a:t>stored</a:t>
            </a:r>
            <a:r>
              <a:rPr sz="3360" spc="-132" dirty="0">
                <a:latin typeface="Gill Sans MT"/>
                <a:cs typeface="Gill Sans MT"/>
              </a:rPr>
              <a:t> </a:t>
            </a:r>
            <a:r>
              <a:rPr sz="3360" spc="-84" dirty="0">
                <a:latin typeface="Gill Sans MT"/>
                <a:cs typeface="Gill Sans MT"/>
              </a:rPr>
              <a:t>in</a:t>
            </a:r>
            <a:r>
              <a:rPr sz="3360" spc="-204" dirty="0">
                <a:latin typeface="Gill Sans MT"/>
                <a:cs typeface="Gill Sans MT"/>
              </a:rPr>
              <a:t> </a:t>
            </a:r>
            <a:r>
              <a:rPr sz="3360" dirty="0">
                <a:latin typeface="Gill Sans MT"/>
                <a:cs typeface="Gill Sans MT"/>
              </a:rPr>
              <a:t>Amazon</a:t>
            </a:r>
            <a:r>
              <a:rPr sz="3360" spc="-132" dirty="0">
                <a:latin typeface="Gill Sans MT"/>
                <a:cs typeface="Gill Sans MT"/>
              </a:rPr>
              <a:t> </a:t>
            </a:r>
            <a:r>
              <a:rPr sz="3360" dirty="0">
                <a:latin typeface="Gill Sans MT"/>
                <a:cs typeface="Gill Sans MT"/>
              </a:rPr>
              <a:t>S3</a:t>
            </a:r>
            <a:r>
              <a:rPr sz="3360" spc="-126" dirty="0">
                <a:latin typeface="Gill Sans MT"/>
                <a:cs typeface="Gill Sans MT"/>
              </a:rPr>
              <a:t> </a:t>
            </a:r>
            <a:r>
              <a:rPr sz="3360" dirty="0">
                <a:latin typeface="Gill Sans MT"/>
                <a:cs typeface="Gill Sans MT"/>
              </a:rPr>
              <a:t>and</a:t>
            </a:r>
            <a:r>
              <a:rPr sz="3360" spc="-137" dirty="0">
                <a:latin typeface="Gill Sans MT"/>
                <a:cs typeface="Gill Sans MT"/>
              </a:rPr>
              <a:t> </a:t>
            </a:r>
            <a:r>
              <a:rPr sz="3360" dirty="0">
                <a:latin typeface="Gill Sans MT"/>
                <a:cs typeface="Gill Sans MT"/>
              </a:rPr>
              <a:t>passed</a:t>
            </a:r>
            <a:r>
              <a:rPr sz="3360" spc="-132" dirty="0">
                <a:latin typeface="Gill Sans MT"/>
                <a:cs typeface="Gill Sans MT"/>
              </a:rPr>
              <a:t> </a:t>
            </a:r>
            <a:r>
              <a:rPr sz="3360" dirty="0">
                <a:latin typeface="Gill Sans MT"/>
                <a:cs typeface="Gill Sans MT"/>
              </a:rPr>
              <a:t>on</a:t>
            </a:r>
            <a:r>
              <a:rPr sz="3360" spc="-132"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the</a:t>
            </a:r>
            <a:r>
              <a:rPr sz="3360" spc="-132" dirty="0">
                <a:latin typeface="Gill Sans MT"/>
                <a:cs typeface="Gill Sans MT"/>
              </a:rPr>
              <a:t> </a:t>
            </a:r>
            <a:r>
              <a:rPr sz="3360" spc="-24" dirty="0">
                <a:latin typeface="Gill Sans MT"/>
                <a:cs typeface="Gill Sans MT"/>
              </a:rPr>
              <a:t>next </a:t>
            </a:r>
            <a:r>
              <a:rPr sz="3360" spc="-12" dirty="0">
                <a:latin typeface="Gill Sans MT"/>
                <a:cs typeface="Gill Sans MT"/>
              </a:rPr>
              <a:t>stage</a:t>
            </a:r>
            <a:endParaRPr sz="3360">
              <a:latin typeface="Gill Sans MT"/>
              <a:cs typeface="Gill Sans MT"/>
            </a:endParaRPr>
          </a:p>
        </p:txBody>
      </p:sp>
      <p:sp>
        <p:nvSpPr>
          <p:cNvPr id="6" name="object 6"/>
          <p:cNvSpPr txBox="1"/>
          <p:nvPr/>
        </p:nvSpPr>
        <p:spPr>
          <a:xfrm>
            <a:off x="2733224" y="3742434"/>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latin typeface="Times New Roman"/>
              <a:cs typeface="Times New Roman"/>
            </a:endParaRPr>
          </a:p>
          <a:p>
            <a:pPr marL="259842" marR="251460" indent="432054">
              <a:lnSpc>
                <a:spcPts val="2532"/>
              </a:lnSpc>
              <a:spcBef>
                <a:spcPts val="6"/>
              </a:spcBef>
            </a:pPr>
            <a:r>
              <a:rPr sz="2160" spc="-12" dirty="0">
                <a:latin typeface="Calibri"/>
                <a:cs typeface="Calibri"/>
              </a:rPr>
              <a:t>Source (CodeCommit)</a:t>
            </a:r>
            <a:endParaRPr sz="2160">
              <a:latin typeface="Calibri"/>
              <a:cs typeface="Calibri"/>
            </a:endParaRPr>
          </a:p>
        </p:txBody>
      </p:sp>
      <p:sp>
        <p:nvSpPr>
          <p:cNvPr id="7" name="object 7"/>
          <p:cNvSpPr txBox="1"/>
          <p:nvPr/>
        </p:nvSpPr>
        <p:spPr>
          <a:xfrm>
            <a:off x="6237871"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latin typeface="Times New Roman"/>
              <a:cs typeface="Times New Roman"/>
            </a:endParaRPr>
          </a:p>
          <a:p>
            <a:pPr marL="419862" marR="410718" indent="370332">
              <a:lnSpc>
                <a:spcPts val="2532"/>
              </a:lnSpc>
              <a:spcBef>
                <a:spcPts val="6"/>
              </a:spcBef>
            </a:pPr>
            <a:r>
              <a:rPr sz="2160" spc="-24" dirty="0">
                <a:latin typeface="Calibri"/>
                <a:cs typeface="Calibri"/>
              </a:rPr>
              <a:t>Build </a:t>
            </a:r>
            <a:r>
              <a:rPr sz="2160" spc="-12" dirty="0">
                <a:latin typeface="Calibri"/>
                <a:cs typeface="Calibri"/>
              </a:rPr>
              <a:t>(CodeBuild)</a:t>
            </a:r>
            <a:endParaRPr sz="2160">
              <a:latin typeface="Calibri"/>
              <a:cs typeface="Calibri"/>
            </a:endParaRPr>
          </a:p>
        </p:txBody>
      </p:sp>
      <p:sp>
        <p:nvSpPr>
          <p:cNvPr id="8" name="object 8"/>
          <p:cNvSpPr txBox="1"/>
          <p:nvPr/>
        </p:nvSpPr>
        <p:spPr>
          <a:xfrm>
            <a:off x="9742517"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latin typeface="Times New Roman"/>
              <a:cs typeface="Times New Roman"/>
            </a:endParaRPr>
          </a:p>
          <a:p>
            <a:pPr marL="310895" marR="302514" indent="370332">
              <a:lnSpc>
                <a:spcPts val="2532"/>
              </a:lnSpc>
              <a:spcBef>
                <a:spcPts val="6"/>
              </a:spcBef>
            </a:pPr>
            <a:r>
              <a:rPr sz="2160" spc="-12" dirty="0">
                <a:latin typeface="Calibri"/>
                <a:cs typeface="Calibri"/>
              </a:rPr>
              <a:t>Deploy (CodeDeploy)</a:t>
            </a:r>
            <a:endParaRPr sz="2160">
              <a:latin typeface="Calibri"/>
              <a:cs typeface="Calibri"/>
            </a:endParaRPr>
          </a:p>
        </p:txBody>
      </p:sp>
      <p:pic>
        <p:nvPicPr>
          <p:cNvPr id="9" name="object 9"/>
          <p:cNvPicPr/>
          <p:nvPr/>
        </p:nvPicPr>
        <p:blipFill>
          <a:blip r:embed="rId2" cstate="print"/>
          <a:stretch>
            <a:fillRect/>
          </a:stretch>
        </p:blipFill>
        <p:spPr>
          <a:xfrm>
            <a:off x="7029211" y="5813432"/>
            <a:ext cx="562002" cy="582817"/>
          </a:xfrm>
          <a:prstGeom prst="rect">
            <a:avLst/>
          </a:prstGeom>
        </p:spPr>
      </p:pic>
      <p:sp>
        <p:nvSpPr>
          <p:cNvPr id="10" name="object 10"/>
          <p:cNvSpPr txBox="1"/>
          <p:nvPr/>
        </p:nvSpPr>
        <p:spPr>
          <a:xfrm>
            <a:off x="2733223" y="5543359"/>
            <a:ext cx="9154668" cy="1369093"/>
          </a:xfrm>
          <a:prstGeom prst="rect">
            <a:avLst/>
          </a:prstGeom>
          <a:ln w="12700">
            <a:solidFill>
              <a:srgbClr val="444949"/>
            </a:solidFill>
          </a:ln>
        </p:spPr>
        <p:txBody>
          <a:bodyPr vert="horz" wrap="square" lIns="0" tIns="0" rIns="0" bIns="0" rtlCol="0">
            <a:spAutoFit/>
          </a:bodyPr>
          <a:lstStyle/>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marL="4230624" marR="4256532" algn="ctr">
              <a:lnSpc>
                <a:spcPts val="1068"/>
              </a:lnSpc>
              <a:spcBef>
                <a:spcPts val="660"/>
              </a:spcBef>
            </a:pPr>
            <a:r>
              <a:rPr sz="960" b="1" dirty="0">
                <a:latin typeface="Arial"/>
                <a:cs typeface="Arial"/>
              </a:rPr>
              <a:t>Amazon</a:t>
            </a:r>
            <a:r>
              <a:rPr sz="960" b="1" spc="-36" dirty="0">
                <a:latin typeface="Arial"/>
                <a:cs typeface="Arial"/>
              </a:rPr>
              <a:t> </a:t>
            </a:r>
            <a:r>
              <a:rPr sz="960" b="1" spc="-30" dirty="0">
                <a:latin typeface="Arial"/>
                <a:cs typeface="Arial"/>
              </a:rPr>
              <a:t>S3</a:t>
            </a:r>
            <a:r>
              <a:rPr sz="960" b="1" spc="-12" dirty="0">
                <a:latin typeface="Arial"/>
                <a:cs typeface="Arial"/>
              </a:rPr>
              <a:t> bucket</a:t>
            </a:r>
            <a:endParaRPr sz="960">
              <a:latin typeface="Arial"/>
              <a:cs typeface="Arial"/>
            </a:endParaRPr>
          </a:p>
        </p:txBody>
      </p:sp>
      <p:grpSp>
        <p:nvGrpSpPr>
          <p:cNvPr id="11" name="object 11"/>
          <p:cNvGrpSpPr/>
          <p:nvPr/>
        </p:nvGrpSpPr>
        <p:grpSpPr>
          <a:xfrm>
            <a:off x="1078023" y="4073971"/>
            <a:ext cx="1283970" cy="694182"/>
            <a:chOff x="898352" y="3394975"/>
            <a:chExt cx="1069975" cy="578485"/>
          </a:xfrm>
        </p:grpSpPr>
        <p:sp>
          <p:nvSpPr>
            <p:cNvPr id="12" name="object 12"/>
            <p:cNvSpPr/>
            <p:nvPr/>
          </p:nvSpPr>
          <p:spPr>
            <a:xfrm>
              <a:off x="904702"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13" name="object 13"/>
            <p:cNvSpPr/>
            <p:nvPr/>
          </p:nvSpPr>
          <p:spPr>
            <a:xfrm>
              <a:off x="904702"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14" name="object 14"/>
          <p:cNvSpPr txBox="1"/>
          <p:nvPr/>
        </p:nvSpPr>
        <p:spPr>
          <a:xfrm>
            <a:off x="1249237" y="4223919"/>
            <a:ext cx="772668"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trigger</a:t>
            </a:r>
            <a:endParaRPr sz="2160">
              <a:latin typeface="Calibri"/>
              <a:cs typeface="Calibri"/>
            </a:endParaRPr>
          </a:p>
        </p:txBody>
      </p:sp>
      <p:sp>
        <p:nvSpPr>
          <p:cNvPr id="15" name="object 15"/>
          <p:cNvSpPr/>
          <p:nvPr/>
        </p:nvSpPr>
        <p:spPr>
          <a:xfrm>
            <a:off x="4877908" y="4416944"/>
            <a:ext cx="225552" cy="1126998"/>
          </a:xfrm>
          <a:custGeom>
            <a:avLst/>
            <a:gdLst/>
            <a:ahLst/>
            <a:cxnLst/>
            <a:rect l="l" t="t" r="r" b="b"/>
            <a:pathLst>
              <a:path w="187960" h="939164">
                <a:moveTo>
                  <a:pt x="146453" y="862481"/>
                </a:moveTo>
                <a:lnTo>
                  <a:pt x="111528" y="862481"/>
                </a:lnTo>
                <a:lnTo>
                  <a:pt x="149628" y="938681"/>
                </a:lnTo>
                <a:lnTo>
                  <a:pt x="181378" y="875181"/>
                </a:lnTo>
                <a:lnTo>
                  <a:pt x="146453" y="875181"/>
                </a:lnTo>
                <a:lnTo>
                  <a:pt x="146453" y="862481"/>
                </a:lnTo>
                <a:close/>
              </a:path>
              <a:path w="187960" h="939164">
                <a:moveTo>
                  <a:pt x="146453" y="3175"/>
                </a:moveTo>
                <a:lnTo>
                  <a:pt x="146453" y="875181"/>
                </a:lnTo>
                <a:lnTo>
                  <a:pt x="152803" y="875181"/>
                </a:lnTo>
                <a:lnTo>
                  <a:pt x="152803" y="6350"/>
                </a:lnTo>
                <a:lnTo>
                  <a:pt x="149628" y="6350"/>
                </a:lnTo>
                <a:lnTo>
                  <a:pt x="146453" y="3175"/>
                </a:lnTo>
                <a:close/>
              </a:path>
              <a:path w="187960" h="939164">
                <a:moveTo>
                  <a:pt x="187728" y="862481"/>
                </a:moveTo>
                <a:lnTo>
                  <a:pt x="152803" y="862481"/>
                </a:lnTo>
                <a:lnTo>
                  <a:pt x="152803" y="875181"/>
                </a:lnTo>
                <a:lnTo>
                  <a:pt x="181378" y="875181"/>
                </a:lnTo>
                <a:lnTo>
                  <a:pt x="187728" y="862481"/>
                </a:lnTo>
                <a:close/>
              </a:path>
              <a:path w="187960" h="939164">
                <a:moveTo>
                  <a:pt x="152803" y="0"/>
                </a:moveTo>
                <a:lnTo>
                  <a:pt x="0" y="0"/>
                </a:lnTo>
                <a:lnTo>
                  <a:pt x="0" y="6350"/>
                </a:lnTo>
                <a:lnTo>
                  <a:pt x="146453" y="6350"/>
                </a:lnTo>
                <a:lnTo>
                  <a:pt x="146453" y="3175"/>
                </a:lnTo>
                <a:lnTo>
                  <a:pt x="152803" y="3175"/>
                </a:lnTo>
                <a:lnTo>
                  <a:pt x="152803" y="0"/>
                </a:lnTo>
                <a:close/>
              </a:path>
              <a:path w="187960" h="939164">
                <a:moveTo>
                  <a:pt x="152803" y="3175"/>
                </a:moveTo>
                <a:lnTo>
                  <a:pt x="146453" y="3175"/>
                </a:lnTo>
                <a:lnTo>
                  <a:pt x="149628" y="6350"/>
                </a:lnTo>
                <a:lnTo>
                  <a:pt x="152803" y="6350"/>
                </a:lnTo>
                <a:lnTo>
                  <a:pt x="152803" y="3175"/>
                </a:lnTo>
                <a:close/>
              </a:path>
            </a:pathLst>
          </a:custGeom>
          <a:solidFill>
            <a:srgbClr val="5091D0"/>
          </a:solidFill>
        </p:spPr>
        <p:txBody>
          <a:bodyPr wrap="square" lIns="0" tIns="0" rIns="0" bIns="0" rtlCol="0"/>
          <a:lstStyle/>
          <a:p>
            <a:endParaRPr sz="3456"/>
          </a:p>
        </p:txBody>
      </p:sp>
      <p:sp>
        <p:nvSpPr>
          <p:cNvPr id="16" name="object 16"/>
          <p:cNvSpPr txBox="1"/>
          <p:nvPr/>
        </p:nvSpPr>
        <p:spPr>
          <a:xfrm>
            <a:off x="5157892" y="4447031"/>
            <a:ext cx="184666" cy="1014222"/>
          </a:xfrm>
          <a:prstGeom prst="rect">
            <a:avLst/>
          </a:prstGeom>
        </p:spPr>
        <p:txBody>
          <a:bodyPr vert="vert" wrap="square" lIns="0" tIns="7620" rIns="0" bIns="0" rtlCol="0">
            <a:spAutoFit/>
          </a:bodyPr>
          <a:lstStyle/>
          <a:p>
            <a:pPr marL="15240">
              <a:spcBef>
                <a:spcPts val="60"/>
              </a:spcBef>
            </a:pPr>
            <a:r>
              <a:rPr sz="1200" dirty="0">
                <a:latin typeface="Calibri"/>
                <a:cs typeface="Calibri"/>
              </a:rPr>
              <a:t>Output</a:t>
            </a:r>
            <a:r>
              <a:rPr sz="1200" spc="-30" dirty="0">
                <a:latin typeface="Calibri"/>
                <a:cs typeface="Calibri"/>
              </a:rPr>
              <a:t> </a:t>
            </a:r>
            <a:r>
              <a:rPr sz="1200" spc="-12" dirty="0">
                <a:latin typeface="Calibri"/>
                <a:cs typeface="Calibri"/>
              </a:rPr>
              <a:t>artifacts</a:t>
            </a:r>
            <a:endParaRPr sz="1200">
              <a:latin typeface="Calibri"/>
              <a:cs typeface="Calibri"/>
            </a:endParaRPr>
          </a:p>
        </p:txBody>
      </p:sp>
      <p:sp>
        <p:nvSpPr>
          <p:cNvPr id="17" name="object 17"/>
          <p:cNvSpPr/>
          <p:nvPr/>
        </p:nvSpPr>
        <p:spPr>
          <a:xfrm>
            <a:off x="8364266" y="4404521"/>
            <a:ext cx="225552" cy="1126998"/>
          </a:xfrm>
          <a:custGeom>
            <a:avLst/>
            <a:gdLst/>
            <a:ahLst/>
            <a:cxnLst/>
            <a:rect l="l" t="t" r="r" b="b"/>
            <a:pathLst>
              <a:path w="187959" h="939164">
                <a:moveTo>
                  <a:pt x="146455" y="862481"/>
                </a:moveTo>
                <a:lnTo>
                  <a:pt x="111530" y="862481"/>
                </a:lnTo>
                <a:lnTo>
                  <a:pt x="149630" y="938681"/>
                </a:lnTo>
                <a:lnTo>
                  <a:pt x="181380" y="875181"/>
                </a:lnTo>
                <a:lnTo>
                  <a:pt x="146455" y="875181"/>
                </a:lnTo>
                <a:lnTo>
                  <a:pt x="146455" y="862481"/>
                </a:lnTo>
                <a:close/>
              </a:path>
              <a:path w="187959" h="939164">
                <a:moveTo>
                  <a:pt x="146455" y="3175"/>
                </a:moveTo>
                <a:lnTo>
                  <a:pt x="146455" y="875181"/>
                </a:lnTo>
                <a:lnTo>
                  <a:pt x="152805" y="875181"/>
                </a:lnTo>
                <a:lnTo>
                  <a:pt x="152805" y="6350"/>
                </a:lnTo>
                <a:lnTo>
                  <a:pt x="149630" y="6350"/>
                </a:lnTo>
                <a:lnTo>
                  <a:pt x="146455" y="3175"/>
                </a:lnTo>
                <a:close/>
              </a:path>
              <a:path w="187959" h="939164">
                <a:moveTo>
                  <a:pt x="187730" y="862481"/>
                </a:moveTo>
                <a:lnTo>
                  <a:pt x="152805" y="862481"/>
                </a:lnTo>
                <a:lnTo>
                  <a:pt x="152805" y="875181"/>
                </a:lnTo>
                <a:lnTo>
                  <a:pt x="181380" y="875181"/>
                </a:lnTo>
                <a:lnTo>
                  <a:pt x="187730" y="862481"/>
                </a:lnTo>
                <a:close/>
              </a:path>
              <a:path w="187959" h="939164">
                <a:moveTo>
                  <a:pt x="152805" y="0"/>
                </a:moveTo>
                <a:lnTo>
                  <a:pt x="0" y="0"/>
                </a:lnTo>
                <a:lnTo>
                  <a:pt x="0" y="6350"/>
                </a:lnTo>
                <a:lnTo>
                  <a:pt x="146455" y="6350"/>
                </a:lnTo>
                <a:lnTo>
                  <a:pt x="146455" y="3175"/>
                </a:lnTo>
                <a:lnTo>
                  <a:pt x="152805" y="3175"/>
                </a:lnTo>
                <a:lnTo>
                  <a:pt x="152805" y="0"/>
                </a:lnTo>
                <a:close/>
              </a:path>
              <a:path w="187959" h="939164">
                <a:moveTo>
                  <a:pt x="152805" y="3175"/>
                </a:moveTo>
                <a:lnTo>
                  <a:pt x="146455" y="3175"/>
                </a:lnTo>
                <a:lnTo>
                  <a:pt x="149630" y="6350"/>
                </a:lnTo>
                <a:lnTo>
                  <a:pt x="152805" y="6350"/>
                </a:lnTo>
                <a:lnTo>
                  <a:pt x="152805" y="3175"/>
                </a:lnTo>
                <a:close/>
              </a:path>
            </a:pathLst>
          </a:custGeom>
          <a:solidFill>
            <a:srgbClr val="5091D0"/>
          </a:solidFill>
        </p:spPr>
        <p:txBody>
          <a:bodyPr wrap="square" lIns="0" tIns="0" rIns="0" bIns="0" rtlCol="0"/>
          <a:lstStyle/>
          <a:p>
            <a:endParaRPr sz="3456"/>
          </a:p>
        </p:txBody>
      </p:sp>
      <p:sp>
        <p:nvSpPr>
          <p:cNvPr id="18" name="object 18"/>
          <p:cNvSpPr txBox="1"/>
          <p:nvPr/>
        </p:nvSpPr>
        <p:spPr>
          <a:xfrm>
            <a:off x="8644252" y="4436059"/>
            <a:ext cx="184666" cy="1014222"/>
          </a:xfrm>
          <a:prstGeom prst="rect">
            <a:avLst/>
          </a:prstGeom>
        </p:spPr>
        <p:txBody>
          <a:bodyPr vert="vert" wrap="square" lIns="0" tIns="7620" rIns="0" bIns="0" rtlCol="0">
            <a:spAutoFit/>
          </a:bodyPr>
          <a:lstStyle/>
          <a:p>
            <a:pPr marL="15240">
              <a:spcBef>
                <a:spcPts val="60"/>
              </a:spcBef>
            </a:pPr>
            <a:r>
              <a:rPr sz="1200" dirty="0">
                <a:latin typeface="Calibri"/>
                <a:cs typeface="Calibri"/>
              </a:rPr>
              <a:t>Output</a:t>
            </a:r>
            <a:r>
              <a:rPr sz="1200" spc="-30" dirty="0">
                <a:latin typeface="Calibri"/>
                <a:cs typeface="Calibri"/>
              </a:rPr>
              <a:t> </a:t>
            </a:r>
            <a:r>
              <a:rPr sz="1200" spc="-12" dirty="0">
                <a:latin typeface="Calibri"/>
                <a:cs typeface="Calibri"/>
              </a:rPr>
              <a:t>artifacts</a:t>
            </a:r>
            <a:endParaRPr sz="1200">
              <a:latin typeface="Calibri"/>
              <a:cs typeface="Calibri"/>
            </a:endParaRPr>
          </a:p>
        </p:txBody>
      </p:sp>
      <p:grpSp>
        <p:nvGrpSpPr>
          <p:cNvPr id="19" name="object 19"/>
          <p:cNvGrpSpPr/>
          <p:nvPr/>
        </p:nvGrpSpPr>
        <p:grpSpPr>
          <a:xfrm>
            <a:off x="12127897" y="4073971"/>
            <a:ext cx="1283970" cy="694182"/>
            <a:chOff x="10106580" y="3394975"/>
            <a:chExt cx="1069975" cy="578485"/>
          </a:xfrm>
        </p:grpSpPr>
        <p:sp>
          <p:nvSpPr>
            <p:cNvPr id="20" name="object 20"/>
            <p:cNvSpPr/>
            <p:nvPr/>
          </p:nvSpPr>
          <p:spPr>
            <a:xfrm>
              <a:off x="10112930"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21" name="object 21"/>
            <p:cNvSpPr/>
            <p:nvPr/>
          </p:nvSpPr>
          <p:spPr>
            <a:xfrm>
              <a:off x="10112930"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22" name="object 22"/>
          <p:cNvSpPr txBox="1"/>
          <p:nvPr/>
        </p:nvSpPr>
        <p:spPr>
          <a:xfrm>
            <a:off x="12291374" y="4223919"/>
            <a:ext cx="787908"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deploy</a:t>
            </a:r>
            <a:endParaRPr sz="2160">
              <a:latin typeface="Calibri"/>
              <a:cs typeface="Calibri"/>
            </a:endParaRPr>
          </a:p>
        </p:txBody>
      </p:sp>
      <p:sp>
        <p:nvSpPr>
          <p:cNvPr id="23" name="object 23"/>
          <p:cNvSpPr/>
          <p:nvPr/>
        </p:nvSpPr>
        <p:spPr>
          <a:xfrm>
            <a:off x="5947141"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4" name="object 24"/>
          <p:cNvSpPr txBox="1"/>
          <p:nvPr/>
        </p:nvSpPr>
        <p:spPr>
          <a:xfrm>
            <a:off x="5725525" y="4520185"/>
            <a:ext cx="184666" cy="899922"/>
          </a:xfrm>
          <a:prstGeom prst="rect">
            <a:avLst/>
          </a:prstGeom>
        </p:spPr>
        <p:txBody>
          <a:bodyPr vert="vert" wrap="square" lIns="0" tIns="7620" rIns="0" bIns="0" rtlCol="0">
            <a:spAutoFit/>
          </a:bodyPr>
          <a:lstStyle/>
          <a:p>
            <a:pPr marL="15240">
              <a:spcBef>
                <a:spcPts val="60"/>
              </a:spcBef>
            </a:pPr>
            <a:r>
              <a:rPr sz="1200" dirty="0">
                <a:latin typeface="Calibri"/>
                <a:cs typeface="Calibri"/>
              </a:rPr>
              <a:t>Input</a:t>
            </a:r>
            <a:r>
              <a:rPr sz="1200" spc="-36" dirty="0">
                <a:latin typeface="Calibri"/>
                <a:cs typeface="Calibri"/>
              </a:rPr>
              <a:t> </a:t>
            </a:r>
            <a:r>
              <a:rPr sz="1200" spc="-12" dirty="0">
                <a:latin typeface="Calibri"/>
                <a:cs typeface="Calibri"/>
              </a:rPr>
              <a:t>artifacts</a:t>
            </a:r>
            <a:endParaRPr sz="1200">
              <a:latin typeface="Calibri"/>
              <a:cs typeface="Calibri"/>
            </a:endParaRPr>
          </a:p>
        </p:txBody>
      </p:sp>
      <p:sp>
        <p:nvSpPr>
          <p:cNvPr id="25" name="object 25"/>
          <p:cNvSpPr/>
          <p:nvPr/>
        </p:nvSpPr>
        <p:spPr>
          <a:xfrm>
            <a:off x="9442399"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6" name="object 26"/>
          <p:cNvSpPr txBox="1"/>
          <p:nvPr/>
        </p:nvSpPr>
        <p:spPr>
          <a:xfrm>
            <a:off x="9220783" y="4520185"/>
            <a:ext cx="184666" cy="899922"/>
          </a:xfrm>
          <a:prstGeom prst="rect">
            <a:avLst/>
          </a:prstGeom>
        </p:spPr>
        <p:txBody>
          <a:bodyPr vert="vert" wrap="square" lIns="0" tIns="7620" rIns="0" bIns="0" rtlCol="0">
            <a:spAutoFit/>
          </a:bodyPr>
          <a:lstStyle/>
          <a:p>
            <a:pPr marL="15240">
              <a:spcBef>
                <a:spcPts val="60"/>
              </a:spcBef>
            </a:pPr>
            <a:r>
              <a:rPr sz="1200" dirty="0">
                <a:latin typeface="Calibri"/>
                <a:cs typeface="Calibri"/>
              </a:rPr>
              <a:t>Input</a:t>
            </a:r>
            <a:r>
              <a:rPr sz="1200" spc="-36" dirty="0">
                <a:latin typeface="Calibri"/>
                <a:cs typeface="Calibri"/>
              </a:rPr>
              <a:t> </a:t>
            </a:r>
            <a:r>
              <a:rPr sz="1200" spc="-12" dirty="0">
                <a:latin typeface="Calibri"/>
                <a:cs typeface="Calibri"/>
              </a:rPr>
              <a:t>artifacts</a:t>
            </a:r>
            <a:endParaRPr sz="1200">
              <a:latin typeface="Calibri"/>
              <a:cs typeface="Calibri"/>
            </a:endParaRPr>
          </a:p>
        </p:txBody>
      </p:sp>
      <p:sp>
        <p:nvSpPr>
          <p:cNvPr id="27" name="object 27"/>
          <p:cNvSpPr/>
          <p:nvPr/>
        </p:nvSpPr>
        <p:spPr>
          <a:xfrm>
            <a:off x="5058701" y="5553593"/>
            <a:ext cx="892302" cy="272795"/>
          </a:xfrm>
          <a:custGeom>
            <a:avLst/>
            <a:gdLst/>
            <a:ahLst/>
            <a:cxnLst/>
            <a:rect l="l" t="t" r="r" b="b"/>
            <a:pathLst>
              <a:path w="743585"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
        <p:nvSpPr>
          <p:cNvPr id="28" name="object 28"/>
          <p:cNvSpPr/>
          <p:nvPr/>
        </p:nvSpPr>
        <p:spPr>
          <a:xfrm>
            <a:off x="8542981" y="5553593"/>
            <a:ext cx="892302" cy="272795"/>
          </a:xfrm>
          <a:custGeom>
            <a:avLst/>
            <a:gdLst/>
            <a:ahLst/>
            <a:cxnLst/>
            <a:rect l="l" t="t" r="r" b="b"/>
            <a:pathLst>
              <a:path w="743584"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2C26802-92D2-A78B-2CD7-1F7804877097}"/>
              </a:ext>
            </a:extLst>
          </p:cNvPr>
          <p:cNvSpPr>
            <a:spLocks noGrp="1"/>
          </p:cNvSpPr>
          <p:nvPr>
            <p:ph type="title"/>
          </p:nvPr>
        </p:nvSpPr>
        <p:spPr/>
        <p:txBody>
          <a:bodyPr/>
          <a:lstStyle/>
          <a:p>
            <a:r>
              <a:rPr lang="en-US" dirty="0">
                <a:solidFill>
                  <a:schemeClr val="tx1"/>
                </a:solidFill>
              </a:rPr>
              <a:t>ECS Blue / Green Deployment</a:t>
            </a:r>
            <a:endParaRPr lang="th-TH" dirty="0">
              <a:solidFill>
                <a:schemeClr val="tx1"/>
              </a:solidFill>
            </a:endParaRPr>
          </a:p>
        </p:txBody>
      </p:sp>
      <p:pic>
        <p:nvPicPr>
          <p:cNvPr id="2050" name="Picture 2" descr="CloudFormation 一撃で Fargate の Blue/Green Deployment 環境を構築する | DevelopersIO">
            <a:extLst>
              <a:ext uri="{FF2B5EF4-FFF2-40B4-BE49-F238E27FC236}">
                <a16:creationId xmlns:a16="http://schemas.microsoft.com/office/drawing/2014/main" id="{F4911BC3-D4BF-4559-D052-6136B7FD0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118" y="1659872"/>
            <a:ext cx="12089754" cy="537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3540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0776E234-BB48-A981-AEB7-AFE106B191A1}"/>
              </a:ext>
            </a:extLst>
          </p:cNvPr>
          <p:cNvPicPr>
            <a:picLocks noChangeAspect="1"/>
          </p:cNvPicPr>
          <p:nvPr/>
        </p:nvPicPr>
        <p:blipFill>
          <a:blip r:embed="rId2"/>
          <a:stretch>
            <a:fillRect/>
          </a:stretch>
        </p:blipFill>
        <p:spPr>
          <a:xfrm>
            <a:off x="146050" y="449820"/>
            <a:ext cx="14338300" cy="6631460"/>
          </a:xfrm>
          <a:prstGeom prst="rect">
            <a:avLst/>
          </a:prstGeom>
          <a:noFill/>
        </p:spPr>
      </p:pic>
    </p:spTree>
    <p:extLst>
      <p:ext uri="{BB962C8B-B14F-4D97-AF65-F5344CB8AC3E}">
        <p14:creationId xmlns:p14="http://schemas.microsoft.com/office/powerpoint/2010/main" val="1902323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826167B-35D8-4A22-52FB-1FF925016BD9}"/>
              </a:ext>
            </a:extLst>
          </p:cNvPr>
          <p:cNvPicPr>
            <a:picLocks noChangeAspect="1"/>
          </p:cNvPicPr>
          <p:nvPr/>
        </p:nvPicPr>
        <p:blipFill rotWithShape="1">
          <a:blip r:embed="rId2"/>
          <a:srcRect r="1" b="11769"/>
          <a:stretch/>
        </p:blipFill>
        <p:spPr>
          <a:xfrm>
            <a:off x="146050" y="80963"/>
            <a:ext cx="14338300" cy="7369175"/>
          </a:xfrm>
          <a:prstGeom prst="rect">
            <a:avLst/>
          </a:prstGeom>
          <a:noFill/>
        </p:spPr>
      </p:pic>
    </p:spTree>
    <p:extLst>
      <p:ext uri="{BB962C8B-B14F-4D97-AF65-F5344CB8AC3E}">
        <p14:creationId xmlns:p14="http://schemas.microsoft.com/office/powerpoint/2010/main" val="4291160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8BCF1CAE-1D06-151C-5E95-53527653D3B9}"/>
              </a:ext>
            </a:extLst>
          </p:cNvPr>
          <p:cNvPicPr>
            <a:picLocks noChangeAspect="1"/>
          </p:cNvPicPr>
          <p:nvPr/>
        </p:nvPicPr>
        <p:blipFill>
          <a:blip r:embed="rId2"/>
          <a:stretch>
            <a:fillRect/>
          </a:stretch>
        </p:blipFill>
        <p:spPr>
          <a:xfrm>
            <a:off x="1098958" y="294901"/>
            <a:ext cx="12050355" cy="7011910"/>
          </a:xfrm>
          <a:prstGeom prst="rect">
            <a:avLst/>
          </a:prstGeom>
        </p:spPr>
      </p:pic>
    </p:spTree>
    <p:extLst>
      <p:ext uri="{BB962C8B-B14F-4D97-AF65-F5344CB8AC3E}">
        <p14:creationId xmlns:p14="http://schemas.microsoft.com/office/powerpoint/2010/main" val="2009527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B92DD98C-C2D0-7DA1-3D59-EB181D91544F}"/>
              </a:ext>
            </a:extLst>
          </p:cNvPr>
          <p:cNvPicPr>
            <a:picLocks noChangeAspect="1"/>
          </p:cNvPicPr>
          <p:nvPr/>
        </p:nvPicPr>
        <p:blipFill rotWithShape="1">
          <a:blip r:embed="rId2"/>
          <a:srcRect t="7407"/>
          <a:stretch/>
        </p:blipFill>
        <p:spPr>
          <a:xfrm>
            <a:off x="20" y="1"/>
            <a:ext cx="14630380" cy="8229598"/>
          </a:xfrm>
          <a:prstGeom prst="rect">
            <a:avLst/>
          </a:prstGeom>
          <a:noFill/>
        </p:spPr>
      </p:pic>
    </p:spTree>
    <p:extLst>
      <p:ext uri="{BB962C8B-B14F-4D97-AF65-F5344CB8AC3E}">
        <p14:creationId xmlns:p14="http://schemas.microsoft.com/office/powerpoint/2010/main" val="87289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77392F66-D7FA-77BB-E65B-569D282897C4}"/>
              </a:ext>
            </a:extLst>
          </p:cNvPr>
          <p:cNvPicPr>
            <a:picLocks noChangeAspect="1"/>
          </p:cNvPicPr>
          <p:nvPr/>
        </p:nvPicPr>
        <p:blipFill rotWithShape="1">
          <a:blip r:embed="rId2"/>
          <a:srcRect t="9220" b="2890"/>
          <a:stretch/>
        </p:blipFill>
        <p:spPr>
          <a:xfrm>
            <a:off x="20" y="10"/>
            <a:ext cx="14630380" cy="8229590"/>
          </a:xfrm>
          <a:prstGeom prst="rect">
            <a:avLst/>
          </a:prstGeom>
          <a:noFill/>
        </p:spPr>
      </p:pic>
    </p:spTree>
    <p:extLst>
      <p:ext uri="{BB962C8B-B14F-4D97-AF65-F5344CB8AC3E}">
        <p14:creationId xmlns:p14="http://schemas.microsoft.com/office/powerpoint/2010/main" val="40455406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Demo time!</a:t>
            </a:r>
          </a:p>
        </p:txBody>
      </p:sp>
    </p:spTree>
    <p:extLst>
      <p:ext uri="{BB962C8B-B14F-4D97-AF65-F5344CB8AC3E}">
        <p14:creationId xmlns:p14="http://schemas.microsoft.com/office/powerpoint/2010/main" val="8760381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3101258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77775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B814DCE-2813-45F6-8B80-81646A29CCCB}"/>
              </a:ext>
            </a:extLst>
          </p:cNvPr>
          <p:cNvGrpSpPr/>
          <p:nvPr/>
        </p:nvGrpSpPr>
        <p:grpSpPr>
          <a:xfrm>
            <a:off x="1763487" y="1344386"/>
            <a:ext cx="11103428" cy="11103428"/>
            <a:chOff x="1763487" y="1344386"/>
            <a:chExt cx="11103428" cy="11103428"/>
          </a:xfrm>
        </p:grpSpPr>
        <p:grpSp>
          <p:nvGrpSpPr>
            <p:cNvPr id="133" name="Group 132">
              <a:extLst>
                <a:ext uri="{FF2B5EF4-FFF2-40B4-BE49-F238E27FC236}">
                  <a16:creationId xmlns:a16="http://schemas.microsoft.com/office/drawing/2014/main" id="{55E6BC08-88C4-4D50-B64F-13C434F09E02}"/>
                </a:ext>
              </a:extLst>
            </p:cNvPr>
            <p:cNvGrpSpPr/>
            <p:nvPr/>
          </p:nvGrpSpPr>
          <p:grpSpPr>
            <a:xfrm>
              <a:off x="1763487" y="1344386"/>
              <a:ext cx="11103428" cy="11103428"/>
              <a:chOff x="1763487" y="1344386"/>
              <a:chExt cx="11103428" cy="11103428"/>
            </a:xfrm>
          </p:grpSpPr>
          <p:sp>
            <p:nvSpPr>
              <p:cNvPr id="9" name="Partial Circle 8">
                <a:extLst>
                  <a:ext uri="{FF2B5EF4-FFF2-40B4-BE49-F238E27FC236}">
                    <a16:creationId xmlns:a16="http://schemas.microsoft.com/office/drawing/2014/main" id="{36B9E4AB-4299-447D-8903-8FF0C8982789}"/>
                  </a:ext>
                </a:extLst>
              </p:cNvPr>
              <p:cNvSpPr/>
              <p:nvPr/>
            </p:nvSpPr>
            <p:spPr bwMode="auto">
              <a:xfrm rot="5400000">
                <a:off x="1763487" y="1344386"/>
                <a:ext cx="11103428" cy="111034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26" name="Rectangle 25">
                <a:extLst>
                  <a:ext uri="{FF2B5EF4-FFF2-40B4-BE49-F238E27FC236}">
                    <a16:creationId xmlns:a16="http://schemas.microsoft.com/office/drawing/2014/main" id="{0C891D55-DC6B-4A98-A59F-406F48B7E1A8}"/>
                  </a:ext>
                </a:extLst>
              </p:cNvPr>
              <p:cNvSpPr/>
              <p:nvPr/>
            </p:nvSpPr>
            <p:spPr>
              <a:xfrm>
                <a:off x="6475067" y="1582683"/>
                <a:ext cx="1680268"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COMPUTE</a:t>
                </a:r>
              </a:p>
            </p:txBody>
          </p:sp>
        </p:grpSp>
        <p:sp>
          <p:nvSpPr>
            <p:cNvPr id="139" name="Partial Circle 138">
              <a:extLst>
                <a:ext uri="{FF2B5EF4-FFF2-40B4-BE49-F238E27FC236}">
                  <a16:creationId xmlns:a16="http://schemas.microsoft.com/office/drawing/2014/main" id="{FC73B368-AD07-41F0-A101-18D2D8A41460}"/>
                </a:ext>
              </a:extLst>
            </p:cNvPr>
            <p:cNvSpPr/>
            <p:nvPr/>
          </p:nvSpPr>
          <p:spPr bwMode="auto">
            <a:xfrm rot="5400000">
              <a:off x="2481944" y="2062845"/>
              <a:ext cx="9666514" cy="966651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5" name="Group 144">
            <a:extLst>
              <a:ext uri="{FF2B5EF4-FFF2-40B4-BE49-F238E27FC236}">
                <a16:creationId xmlns:a16="http://schemas.microsoft.com/office/drawing/2014/main" id="{9A47FC5C-F235-417B-87CF-C460B27CF330}"/>
              </a:ext>
            </a:extLst>
          </p:cNvPr>
          <p:cNvGrpSpPr/>
          <p:nvPr/>
        </p:nvGrpSpPr>
        <p:grpSpPr>
          <a:xfrm>
            <a:off x="2487157" y="2062845"/>
            <a:ext cx="9666514" cy="9666514"/>
            <a:chOff x="2481944" y="2062844"/>
            <a:chExt cx="9666514" cy="9666514"/>
          </a:xfrm>
        </p:grpSpPr>
        <p:grpSp>
          <p:nvGrpSpPr>
            <p:cNvPr id="134" name="Group 133">
              <a:extLst>
                <a:ext uri="{FF2B5EF4-FFF2-40B4-BE49-F238E27FC236}">
                  <a16:creationId xmlns:a16="http://schemas.microsoft.com/office/drawing/2014/main" id="{1480ACB5-0452-4A3F-9B63-2B4745D34B07}"/>
                </a:ext>
              </a:extLst>
            </p:cNvPr>
            <p:cNvGrpSpPr/>
            <p:nvPr/>
          </p:nvGrpSpPr>
          <p:grpSpPr>
            <a:xfrm>
              <a:off x="2481944" y="2062844"/>
              <a:ext cx="9666514" cy="9666514"/>
              <a:chOff x="2481944" y="2062844"/>
              <a:chExt cx="9666514" cy="9666514"/>
            </a:xfrm>
          </p:grpSpPr>
          <p:sp>
            <p:nvSpPr>
              <p:cNvPr id="80" name="Partial Circle 79">
                <a:extLst>
                  <a:ext uri="{FF2B5EF4-FFF2-40B4-BE49-F238E27FC236}">
                    <a16:creationId xmlns:a16="http://schemas.microsoft.com/office/drawing/2014/main" id="{CD7BADB3-4974-48C5-B479-9EFD1ADA0942}"/>
                  </a:ext>
                </a:extLst>
              </p:cNvPr>
              <p:cNvSpPr/>
              <p:nvPr/>
            </p:nvSpPr>
            <p:spPr bwMode="auto">
              <a:xfrm rot="5400000">
                <a:off x="2481944" y="2062844"/>
                <a:ext cx="9666514" cy="966651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6" name="Rectangle 85">
                <a:extLst>
                  <a:ext uri="{FF2B5EF4-FFF2-40B4-BE49-F238E27FC236}">
                    <a16:creationId xmlns:a16="http://schemas.microsoft.com/office/drawing/2014/main" id="{C1193801-BEE1-4269-B335-F6C5DAC86474}"/>
                  </a:ext>
                </a:extLst>
              </p:cNvPr>
              <p:cNvSpPr/>
              <p:nvPr/>
            </p:nvSpPr>
            <p:spPr>
              <a:xfrm>
                <a:off x="6313163" y="2366454"/>
                <a:ext cx="20040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DATABASES</a:t>
                </a:r>
              </a:p>
            </p:txBody>
          </p:sp>
        </p:grpSp>
        <p:sp>
          <p:nvSpPr>
            <p:cNvPr id="143" name="Partial Circle 142">
              <a:extLst>
                <a:ext uri="{FF2B5EF4-FFF2-40B4-BE49-F238E27FC236}">
                  <a16:creationId xmlns:a16="http://schemas.microsoft.com/office/drawing/2014/main" id="{F4D1602C-141A-47B3-A547-66E421B3DA68}"/>
                </a:ext>
              </a:extLst>
            </p:cNvPr>
            <p:cNvSpPr/>
            <p:nvPr/>
          </p:nvSpPr>
          <p:spPr bwMode="auto">
            <a:xfrm rot="5400000">
              <a:off x="3292929" y="2873830"/>
              <a:ext cx="8044544" cy="804454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9" name="Group 148">
            <a:extLst>
              <a:ext uri="{FF2B5EF4-FFF2-40B4-BE49-F238E27FC236}">
                <a16:creationId xmlns:a16="http://schemas.microsoft.com/office/drawing/2014/main" id="{F822EBC7-527D-4A2A-AC6E-A12A6F85DEFC}"/>
              </a:ext>
            </a:extLst>
          </p:cNvPr>
          <p:cNvGrpSpPr/>
          <p:nvPr/>
        </p:nvGrpSpPr>
        <p:grpSpPr>
          <a:xfrm>
            <a:off x="3292929" y="2873829"/>
            <a:ext cx="8044544" cy="8044544"/>
            <a:chOff x="3292929" y="2873829"/>
            <a:chExt cx="8044544" cy="8044544"/>
          </a:xfrm>
        </p:grpSpPr>
        <p:grpSp>
          <p:nvGrpSpPr>
            <p:cNvPr id="137" name="Group 136">
              <a:extLst>
                <a:ext uri="{FF2B5EF4-FFF2-40B4-BE49-F238E27FC236}">
                  <a16:creationId xmlns:a16="http://schemas.microsoft.com/office/drawing/2014/main" id="{D0A51FC8-D53A-43DB-A36B-FE2FAD18BD0A}"/>
                </a:ext>
              </a:extLst>
            </p:cNvPr>
            <p:cNvGrpSpPr/>
            <p:nvPr/>
          </p:nvGrpSpPr>
          <p:grpSpPr>
            <a:xfrm>
              <a:off x="3292929" y="2873829"/>
              <a:ext cx="8044544" cy="8044544"/>
              <a:chOff x="3292929" y="2873829"/>
              <a:chExt cx="8044544" cy="8044544"/>
            </a:xfrm>
          </p:grpSpPr>
          <p:sp>
            <p:nvSpPr>
              <p:cNvPr id="81" name="Partial Circle 80">
                <a:extLst>
                  <a:ext uri="{FF2B5EF4-FFF2-40B4-BE49-F238E27FC236}">
                    <a16:creationId xmlns:a16="http://schemas.microsoft.com/office/drawing/2014/main" id="{9267875F-94A8-4679-8C3D-DF431E0F3C25}"/>
                  </a:ext>
                </a:extLst>
              </p:cNvPr>
              <p:cNvSpPr/>
              <p:nvPr/>
            </p:nvSpPr>
            <p:spPr bwMode="auto">
              <a:xfrm rot="5400000">
                <a:off x="3292929" y="2873829"/>
                <a:ext cx="8044544" cy="804454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7" name="Rectangle 86">
                <a:extLst>
                  <a:ext uri="{FF2B5EF4-FFF2-40B4-BE49-F238E27FC236}">
                    <a16:creationId xmlns:a16="http://schemas.microsoft.com/office/drawing/2014/main" id="{18F5AA1F-0B9F-49DF-B91D-21B199AE7E2B}"/>
                  </a:ext>
                </a:extLst>
              </p:cNvPr>
              <p:cNvSpPr/>
              <p:nvPr/>
            </p:nvSpPr>
            <p:spPr>
              <a:xfrm>
                <a:off x="6503126" y="3058917"/>
                <a:ext cx="16305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STORAGE</a:t>
                </a:r>
              </a:p>
            </p:txBody>
          </p:sp>
        </p:grpSp>
        <p:sp>
          <p:nvSpPr>
            <p:cNvPr id="147" name="Partial Circle 146">
              <a:extLst>
                <a:ext uri="{FF2B5EF4-FFF2-40B4-BE49-F238E27FC236}">
                  <a16:creationId xmlns:a16="http://schemas.microsoft.com/office/drawing/2014/main" id="{9AC2877B-C259-46F8-82E7-9D67D519B83B}"/>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54" name="Group 153">
            <a:extLst>
              <a:ext uri="{FF2B5EF4-FFF2-40B4-BE49-F238E27FC236}">
                <a16:creationId xmlns:a16="http://schemas.microsoft.com/office/drawing/2014/main" id="{80FA9EA7-B381-4481-AE5C-3B1B0733F7C7}"/>
              </a:ext>
            </a:extLst>
          </p:cNvPr>
          <p:cNvGrpSpPr/>
          <p:nvPr/>
        </p:nvGrpSpPr>
        <p:grpSpPr>
          <a:xfrm>
            <a:off x="4011575" y="3592476"/>
            <a:ext cx="6607252" cy="6607252"/>
            <a:chOff x="4011575" y="3592476"/>
            <a:chExt cx="6607252" cy="6607252"/>
          </a:xfrm>
        </p:grpSpPr>
        <p:grpSp>
          <p:nvGrpSpPr>
            <p:cNvPr id="136" name="Group 135">
              <a:extLst>
                <a:ext uri="{FF2B5EF4-FFF2-40B4-BE49-F238E27FC236}">
                  <a16:creationId xmlns:a16="http://schemas.microsoft.com/office/drawing/2014/main" id="{77894BA8-5FE0-4D28-8A12-E245D6005A1A}"/>
                </a:ext>
              </a:extLst>
            </p:cNvPr>
            <p:cNvGrpSpPr/>
            <p:nvPr/>
          </p:nvGrpSpPr>
          <p:grpSpPr>
            <a:xfrm>
              <a:off x="4011575" y="3592476"/>
              <a:ext cx="6607252" cy="6607252"/>
              <a:chOff x="4011575" y="3592476"/>
              <a:chExt cx="6607252" cy="6607252"/>
            </a:xfrm>
          </p:grpSpPr>
          <p:sp>
            <p:nvSpPr>
              <p:cNvPr id="82" name="Partial Circle 81">
                <a:extLst>
                  <a:ext uri="{FF2B5EF4-FFF2-40B4-BE49-F238E27FC236}">
                    <a16:creationId xmlns:a16="http://schemas.microsoft.com/office/drawing/2014/main" id="{9BFBBF3A-675D-42FD-A017-78E13405158F}"/>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8" name="Rectangle 87">
                <a:extLst>
                  <a:ext uri="{FF2B5EF4-FFF2-40B4-BE49-F238E27FC236}">
                    <a16:creationId xmlns:a16="http://schemas.microsoft.com/office/drawing/2014/main" id="{84894A4A-01B1-4E54-9DBF-B7DD8E580F9B}"/>
                  </a:ext>
                </a:extLst>
              </p:cNvPr>
              <p:cNvSpPr/>
              <p:nvPr/>
            </p:nvSpPr>
            <p:spPr>
              <a:xfrm>
                <a:off x="6318376" y="3840554"/>
                <a:ext cx="202010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MESSAGING</a:t>
                </a:r>
              </a:p>
            </p:txBody>
          </p:sp>
        </p:grpSp>
        <p:sp>
          <p:nvSpPr>
            <p:cNvPr id="151" name="Partial Circle 150">
              <a:extLst>
                <a:ext uri="{FF2B5EF4-FFF2-40B4-BE49-F238E27FC236}">
                  <a16:creationId xmlns:a16="http://schemas.microsoft.com/office/drawing/2014/main" id="{87791455-3D27-4B8C-9D0F-C581A082330C}"/>
                </a:ext>
              </a:extLst>
            </p:cNvPr>
            <p:cNvSpPr/>
            <p:nvPr/>
          </p:nvSpPr>
          <p:spPr bwMode="auto">
            <a:xfrm rot="5400000">
              <a:off x="4880387" y="4461289"/>
              <a:ext cx="4869628" cy="4869628"/>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35" name="Group 134">
            <a:extLst>
              <a:ext uri="{FF2B5EF4-FFF2-40B4-BE49-F238E27FC236}">
                <a16:creationId xmlns:a16="http://schemas.microsoft.com/office/drawing/2014/main" id="{4B71A2E3-224F-4734-A773-E481DC28D1BE}"/>
              </a:ext>
            </a:extLst>
          </p:cNvPr>
          <p:cNvGrpSpPr/>
          <p:nvPr/>
        </p:nvGrpSpPr>
        <p:grpSpPr>
          <a:xfrm>
            <a:off x="4880387" y="4461288"/>
            <a:ext cx="4869628" cy="4869628"/>
            <a:chOff x="4880387" y="4461288"/>
            <a:chExt cx="4869628" cy="4869628"/>
          </a:xfrm>
        </p:grpSpPr>
        <p:sp>
          <p:nvSpPr>
            <p:cNvPr id="83" name="Partial Circle 82">
              <a:extLst>
                <a:ext uri="{FF2B5EF4-FFF2-40B4-BE49-F238E27FC236}">
                  <a16:creationId xmlns:a16="http://schemas.microsoft.com/office/drawing/2014/main" id="{D405EB8C-FE15-4798-8830-EA7AAAEF9232}"/>
                </a:ext>
              </a:extLst>
            </p:cNvPr>
            <p:cNvSpPr/>
            <p:nvPr/>
          </p:nvSpPr>
          <p:spPr bwMode="auto">
            <a:xfrm rot="5400000">
              <a:off x="4880387" y="4461288"/>
              <a:ext cx="4869628" cy="48696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9" name="Rectangle 88">
              <a:extLst>
                <a:ext uri="{FF2B5EF4-FFF2-40B4-BE49-F238E27FC236}">
                  <a16:creationId xmlns:a16="http://schemas.microsoft.com/office/drawing/2014/main" id="{BAEF4A84-3016-40A1-89E4-1B08D0930B85}"/>
                </a:ext>
              </a:extLst>
            </p:cNvPr>
            <p:cNvSpPr/>
            <p:nvPr/>
          </p:nvSpPr>
          <p:spPr>
            <a:xfrm>
              <a:off x="6361656" y="4790320"/>
              <a:ext cx="1933543"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ANALYTICS</a:t>
              </a:r>
            </a:p>
          </p:txBody>
        </p:sp>
        <p:sp>
          <p:nvSpPr>
            <p:cNvPr id="84" name="Partial Circle 83">
              <a:extLst>
                <a:ext uri="{FF2B5EF4-FFF2-40B4-BE49-F238E27FC236}">
                  <a16:creationId xmlns:a16="http://schemas.microsoft.com/office/drawing/2014/main" id="{638FDEE6-CEC0-43A1-8EE8-6033ACD53E0D}"/>
                </a:ext>
              </a:extLst>
            </p:cNvPr>
            <p:cNvSpPr/>
            <p:nvPr/>
          </p:nvSpPr>
          <p:spPr bwMode="auto">
            <a:xfrm rot="5400000">
              <a:off x="5834743" y="5415646"/>
              <a:ext cx="2960914" cy="2960914"/>
            </a:xfrm>
            <a:prstGeom prst="pie">
              <a:avLst>
                <a:gd name="adj1" fmla="val 5400279"/>
                <a:gd name="adj2" fmla="val 16200000"/>
              </a:avLst>
            </a:prstGeom>
            <a:solidFill>
              <a:srgbClr val="F2F3F3"/>
            </a:soli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sp>
        <p:nvSpPr>
          <p:cNvPr id="90" name="TextBox 89">
            <a:extLst>
              <a:ext uri="{FF2B5EF4-FFF2-40B4-BE49-F238E27FC236}">
                <a16:creationId xmlns:a16="http://schemas.microsoft.com/office/drawing/2014/main" id="{B409F66E-AC83-45C4-BCEC-FE0B253410EA}"/>
              </a:ext>
            </a:extLst>
          </p:cNvPr>
          <p:cNvSpPr txBox="1"/>
          <p:nvPr/>
        </p:nvSpPr>
        <p:spPr>
          <a:xfrm>
            <a:off x="555547" y="6375983"/>
            <a:ext cx="1118896" cy="498598"/>
          </a:xfrm>
          <a:prstGeom prst="rect">
            <a:avLst/>
          </a:prstGeom>
          <a:noFill/>
        </p:spPr>
        <p:txBody>
          <a:bodyPr wrap="none" lIns="0" tIns="0" rIns="0" bIns="0" rtlCol="0">
            <a:spAutoFit/>
          </a:bodyPr>
          <a:lstStyle/>
          <a:p>
            <a:pPr algn="r">
              <a:lnSpc>
                <a:spcPct val="90000"/>
              </a:lnSpc>
              <a:spcAft>
                <a:spcPts val="1800"/>
              </a:spcAft>
            </a:pPr>
            <a:r>
              <a:rPr lang="en-US" sz="1800" dirty="0">
                <a:solidFill>
                  <a:srgbClr val="8D27FF"/>
                </a:solidFill>
              </a:rPr>
              <a:t>More</a:t>
            </a:r>
            <a:br>
              <a:rPr lang="en-US" sz="1800" dirty="0">
                <a:solidFill>
                  <a:srgbClr val="8D27FF"/>
                </a:solidFill>
              </a:rPr>
            </a:br>
            <a:r>
              <a:rPr lang="en-US" sz="1800" dirty="0">
                <a:solidFill>
                  <a:srgbClr val="8D27FF"/>
                </a:solidFill>
              </a:rPr>
              <a:t>operations</a:t>
            </a:r>
          </a:p>
        </p:txBody>
      </p:sp>
      <p:sp>
        <p:nvSpPr>
          <p:cNvPr id="91" name="TextBox 90">
            <a:extLst>
              <a:ext uri="{FF2B5EF4-FFF2-40B4-BE49-F238E27FC236}">
                <a16:creationId xmlns:a16="http://schemas.microsoft.com/office/drawing/2014/main" id="{91C5718A-3E16-4F27-BAE0-40FB48A70D74}"/>
              </a:ext>
            </a:extLst>
          </p:cNvPr>
          <p:cNvSpPr txBox="1"/>
          <p:nvPr/>
        </p:nvSpPr>
        <p:spPr>
          <a:xfrm>
            <a:off x="12955958" y="6375983"/>
            <a:ext cx="1118896" cy="498598"/>
          </a:xfrm>
          <a:prstGeom prst="rect">
            <a:avLst/>
          </a:prstGeom>
          <a:noFill/>
        </p:spPr>
        <p:txBody>
          <a:bodyPr wrap="none" lIns="0" tIns="0" rIns="0" bIns="0" rtlCol="0">
            <a:spAutoFit/>
          </a:bodyPr>
          <a:lstStyle/>
          <a:p>
            <a:pPr>
              <a:lnSpc>
                <a:spcPct val="90000"/>
              </a:lnSpc>
              <a:spcAft>
                <a:spcPts val="1800"/>
              </a:spcAft>
            </a:pPr>
            <a:r>
              <a:rPr lang="en-US" sz="1800" dirty="0">
                <a:solidFill>
                  <a:srgbClr val="FFC000"/>
                </a:solidFill>
              </a:rPr>
              <a:t>Less</a:t>
            </a:r>
            <a:br>
              <a:rPr lang="en-US" sz="1800" dirty="0">
                <a:solidFill>
                  <a:srgbClr val="FFC000"/>
                </a:solidFill>
              </a:rPr>
            </a:br>
            <a:r>
              <a:rPr lang="en-US" sz="1800" dirty="0">
                <a:solidFill>
                  <a:srgbClr val="FFC000"/>
                </a:solidFill>
              </a:rPr>
              <a:t>operations</a:t>
            </a:r>
          </a:p>
        </p:txBody>
      </p:sp>
      <p:sp>
        <p:nvSpPr>
          <p:cNvPr id="2" name="Title 1"/>
          <p:cNvSpPr>
            <a:spLocks noGrp="1"/>
          </p:cNvSpPr>
          <p:nvPr>
            <p:ph type="title"/>
          </p:nvPr>
        </p:nvSpPr>
        <p:spPr/>
        <p:txBody>
          <a:bodyPr/>
          <a:lstStyle/>
          <a:p>
            <a:r>
              <a:rPr lang="en-US" dirty="0"/>
              <a:t>Serverless is an </a:t>
            </a:r>
            <a:r>
              <a:rPr lang="en-US" dirty="0">
                <a:solidFill>
                  <a:srgbClr val="FFC000"/>
                </a:solidFill>
                <a:latin typeface="+mn-lt"/>
              </a:rPr>
              <a:t>operational construct</a:t>
            </a:r>
            <a:endParaRPr lang="en-CA" dirty="0">
              <a:solidFill>
                <a:srgbClr val="FFC000"/>
              </a:solidFill>
              <a:latin typeface="+mn-lt"/>
            </a:endParaRPr>
          </a:p>
        </p:txBody>
      </p:sp>
      <p:sp>
        <p:nvSpPr>
          <p:cNvPr id="22" name="TextBox 21"/>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cxnSp>
        <p:nvCxnSpPr>
          <p:cNvPr id="85" name="Straight Connector 84">
            <a:extLst>
              <a:ext uri="{FF2B5EF4-FFF2-40B4-BE49-F238E27FC236}">
                <a16:creationId xmlns:a16="http://schemas.microsoft.com/office/drawing/2014/main" id="{C4537ABD-95A8-411F-A157-603B4F589A50}"/>
              </a:ext>
            </a:extLst>
          </p:cNvPr>
          <p:cNvCxnSpPr>
            <a:cxnSpLocks/>
          </p:cNvCxnSpPr>
          <p:nvPr/>
        </p:nvCxnSpPr>
        <p:spPr>
          <a:xfrm flipH="1">
            <a:off x="1763487" y="7116980"/>
            <a:ext cx="11103428" cy="0"/>
          </a:xfrm>
          <a:prstGeom prst="line">
            <a:avLst/>
          </a:prstGeom>
          <a:ln w="34925" cap="rnd">
            <a:gradFill flip="none" rotWithShape="1">
              <a:gsLst>
                <a:gs pos="100000">
                  <a:schemeClr val="accent3"/>
                </a:gs>
                <a:gs pos="26000">
                  <a:srgbClr val="FFC000"/>
                </a:gs>
              </a:gsLst>
              <a:lin ang="0" scaled="1"/>
              <a:tileRect/>
            </a:gradFill>
            <a:prstDash val="sysDot"/>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BC286B-26A4-4610-BAF5-B5362C7D9D4C}"/>
              </a:ext>
            </a:extLst>
          </p:cNvPr>
          <p:cNvSpPr txBox="1"/>
          <p:nvPr/>
        </p:nvSpPr>
        <p:spPr>
          <a:xfrm>
            <a:off x="1838301"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VM</a:t>
            </a:r>
            <a:br>
              <a:rPr lang="en-US" sz="1000" dirty="0">
                <a:solidFill>
                  <a:schemeClr val="bg1"/>
                </a:solidFill>
              </a:rPr>
            </a:br>
            <a:r>
              <a:rPr lang="en-US" sz="1000" dirty="0">
                <a:solidFill>
                  <a:schemeClr val="bg1"/>
                </a:solidFill>
              </a:rPr>
              <a:t>ON-PREM</a:t>
            </a:r>
          </a:p>
        </p:txBody>
      </p:sp>
      <p:sp>
        <p:nvSpPr>
          <p:cNvPr id="94" name="TextBox 93">
            <a:extLst>
              <a:ext uri="{FF2B5EF4-FFF2-40B4-BE49-F238E27FC236}">
                <a16:creationId xmlns:a16="http://schemas.microsoft.com/office/drawing/2014/main" id="{68FACF78-4E14-4FE1-BD9D-A0DB33F66390}"/>
              </a:ext>
            </a:extLst>
          </p:cNvPr>
          <p:cNvSpPr txBox="1"/>
          <p:nvPr/>
        </p:nvSpPr>
        <p:spPr>
          <a:xfrm>
            <a:off x="2760404" y="4161002"/>
            <a:ext cx="226023"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EC2</a:t>
            </a:r>
          </a:p>
        </p:txBody>
      </p:sp>
      <p:sp>
        <p:nvSpPr>
          <p:cNvPr id="95" name="TextBox 94">
            <a:extLst>
              <a:ext uri="{FF2B5EF4-FFF2-40B4-BE49-F238E27FC236}">
                <a16:creationId xmlns:a16="http://schemas.microsoft.com/office/drawing/2014/main" id="{617E1011-00D8-4F60-BC02-85CEC829A022}"/>
              </a:ext>
            </a:extLst>
          </p:cNvPr>
          <p:cNvSpPr txBox="1"/>
          <p:nvPr/>
        </p:nvSpPr>
        <p:spPr>
          <a:xfrm>
            <a:off x="9360755" y="2226825"/>
            <a:ext cx="509755"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ECS/EKS</a:t>
            </a:r>
          </a:p>
        </p:txBody>
      </p:sp>
      <p:sp>
        <p:nvSpPr>
          <p:cNvPr id="96" name="TextBox 95">
            <a:extLst>
              <a:ext uri="{FF2B5EF4-FFF2-40B4-BE49-F238E27FC236}">
                <a16:creationId xmlns:a16="http://schemas.microsoft.com/office/drawing/2014/main" id="{59219DB9-D2BA-48C1-B7B5-A60F65771D7E}"/>
              </a:ext>
            </a:extLst>
          </p:cNvPr>
          <p:cNvSpPr txBox="1"/>
          <p:nvPr/>
        </p:nvSpPr>
        <p:spPr>
          <a:xfrm>
            <a:off x="11954769" y="5146980"/>
            <a:ext cx="543418"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FARGATE</a:t>
            </a:r>
          </a:p>
        </p:txBody>
      </p:sp>
      <p:sp>
        <p:nvSpPr>
          <p:cNvPr id="97" name="TextBox 96">
            <a:extLst>
              <a:ext uri="{FF2B5EF4-FFF2-40B4-BE49-F238E27FC236}">
                <a16:creationId xmlns:a16="http://schemas.microsoft.com/office/drawing/2014/main" id="{DB941496-4201-44C0-BF03-E3FA6CDA3F3C}"/>
              </a:ext>
            </a:extLst>
          </p:cNvPr>
          <p:cNvSpPr txBox="1"/>
          <p:nvPr/>
        </p:nvSpPr>
        <p:spPr>
          <a:xfrm>
            <a:off x="12258006" y="6479549"/>
            <a:ext cx="504946"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LAMBDA</a:t>
            </a:r>
          </a:p>
        </p:txBody>
      </p:sp>
      <p:sp>
        <p:nvSpPr>
          <p:cNvPr id="98" name="TextBox 97">
            <a:extLst>
              <a:ext uri="{FF2B5EF4-FFF2-40B4-BE49-F238E27FC236}">
                <a16:creationId xmlns:a16="http://schemas.microsoft.com/office/drawing/2014/main" id="{56931BE8-D0F4-4184-8028-04E99A372FBB}"/>
              </a:ext>
            </a:extLst>
          </p:cNvPr>
          <p:cNvSpPr txBox="1"/>
          <p:nvPr/>
        </p:nvSpPr>
        <p:spPr>
          <a:xfrm>
            <a:off x="4552629" y="2157575"/>
            <a:ext cx="69890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ELASTIC</a:t>
            </a:r>
            <a:br>
              <a:rPr lang="en-US" sz="1000" dirty="0">
                <a:solidFill>
                  <a:schemeClr val="bg1"/>
                </a:solidFill>
              </a:rPr>
            </a:br>
            <a:r>
              <a:rPr lang="en-US" sz="1000" dirty="0">
                <a:solidFill>
                  <a:schemeClr val="bg1"/>
                </a:solidFill>
              </a:rPr>
              <a:t>BEANSTALK</a:t>
            </a:r>
          </a:p>
        </p:txBody>
      </p:sp>
      <p:sp>
        <p:nvSpPr>
          <p:cNvPr id="99" name="TextBox 98">
            <a:extLst>
              <a:ext uri="{FF2B5EF4-FFF2-40B4-BE49-F238E27FC236}">
                <a16:creationId xmlns:a16="http://schemas.microsoft.com/office/drawing/2014/main" id="{BA35C6D3-C1B5-4753-AB96-BA832A36B1CF}"/>
              </a:ext>
            </a:extLst>
          </p:cNvPr>
          <p:cNvSpPr txBox="1"/>
          <p:nvPr/>
        </p:nvSpPr>
        <p:spPr>
          <a:xfrm>
            <a:off x="2611187"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ON-PREM</a:t>
            </a:r>
          </a:p>
        </p:txBody>
      </p:sp>
      <p:sp>
        <p:nvSpPr>
          <p:cNvPr id="100" name="TextBox 99">
            <a:extLst>
              <a:ext uri="{FF2B5EF4-FFF2-40B4-BE49-F238E27FC236}">
                <a16:creationId xmlns:a16="http://schemas.microsoft.com/office/drawing/2014/main" id="{57F32FE1-ECCF-4D09-B240-A6512924CA7C}"/>
              </a:ext>
            </a:extLst>
          </p:cNvPr>
          <p:cNvSpPr txBox="1"/>
          <p:nvPr/>
        </p:nvSpPr>
        <p:spPr>
          <a:xfrm>
            <a:off x="3384074"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STORAGE</a:t>
            </a:r>
            <a:br>
              <a:rPr lang="en-US" sz="1000" dirty="0">
                <a:solidFill>
                  <a:schemeClr val="bg1"/>
                </a:solidFill>
              </a:rPr>
            </a:br>
            <a:r>
              <a:rPr lang="en-US" sz="1000" dirty="0">
                <a:solidFill>
                  <a:schemeClr val="bg1"/>
                </a:solidFill>
              </a:rPr>
              <a:t>ON-PREM</a:t>
            </a:r>
          </a:p>
        </p:txBody>
      </p:sp>
      <p:sp>
        <p:nvSpPr>
          <p:cNvPr id="101" name="TextBox 100">
            <a:extLst>
              <a:ext uri="{FF2B5EF4-FFF2-40B4-BE49-F238E27FC236}">
                <a16:creationId xmlns:a16="http://schemas.microsoft.com/office/drawing/2014/main" id="{464DAEFD-63BE-4506-89A8-2652598D32CB}"/>
              </a:ext>
            </a:extLst>
          </p:cNvPr>
          <p:cNvSpPr txBox="1"/>
          <p:nvPr/>
        </p:nvSpPr>
        <p:spPr>
          <a:xfrm>
            <a:off x="4189619"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EBS</a:t>
            </a:r>
            <a:br>
              <a:rPr lang="en-US" sz="1000" dirty="0">
                <a:solidFill>
                  <a:schemeClr val="bg1"/>
                </a:solidFill>
              </a:rPr>
            </a:br>
            <a:r>
              <a:rPr lang="en-US" sz="1000" dirty="0">
                <a:solidFill>
                  <a:schemeClr val="bg1"/>
                </a:solidFill>
              </a:rPr>
              <a:t>ON-PREM</a:t>
            </a:r>
          </a:p>
        </p:txBody>
      </p:sp>
      <p:sp>
        <p:nvSpPr>
          <p:cNvPr id="102" name="TextBox 101">
            <a:extLst>
              <a:ext uri="{FF2B5EF4-FFF2-40B4-BE49-F238E27FC236}">
                <a16:creationId xmlns:a16="http://schemas.microsoft.com/office/drawing/2014/main" id="{980E32D3-D20A-4A38-A83B-7394D2281D8A}"/>
              </a:ext>
            </a:extLst>
          </p:cNvPr>
          <p:cNvSpPr txBox="1"/>
          <p:nvPr/>
        </p:nvSpPr>
        <p:spPr>
          <a:xfrm>
            <a:off x="5112276"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ON-PREM</a:t>
            </a:r>
          </a:p>
        </p:txBody>
      </p:sp>
      <p:sp>
        <p:nvSpPr>
          <p:cNvPr id="103" name="TextBox 102">
            <a:extLst>
              <a:ext uri="{FF2B5EF4-FFF2-40B4-BE49-F238E27FC236}">
                <a16:creationId xmlns:a16="http://schemas.microsoft.com/office/drawing/2014/main" id="{67437F16-FA5A-4A71-9C19-9E5677E037C6}"/>
              </a:ext>
            </a:extLst>
          </p:cNvPr>
          <p:cNvSpPr txBox="1"/>
          <p:nvPr/>
        </p:nvSpPr>
        <p:spPr>
          <a:xfrm>
            <a:off x="9022967" y="6479549"/>
            <a:ext cx="492122"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ATHENA</a:t>
            </a:r>
          </a:p>
        </p:txBody>
      </p:sp>
      <p:sp>
        <p:nvSpPr>
          <p:cNvPr id="104" name="TextBox 103">
            <a:extLst>
              <a:ext uri="{FF2B5EF4-FFF2-40B4-BE49-F238E27FC236}">
                <a16:creationId xmlns:a16="http://schemas.microsoft.com/office/drawing/2014/main" id="{8E45F516-0350-430D-9BFA-7D5A39439401}"/>
              </a:ext>
            </a:extLst>
          </p:cNvPr>
          <p:cNvSpPr txBox="1"/>
          <p:nvPr/>
        </p:nvSpPr>
        <p:spPr>
          <a:xfrm>
            <a:off x="9828412" y="6341049"/>
            <a:ext cx="700513" cy="415498"/>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SNS/SQS</a:t>
            </a:r>
            <a:br>
              <a:rPr lang="en-US" sz="1000" dirty="0">
                <a:solidFill>
                  <a:schemeClr val="bg1"/>
                </a:solidFill>
              </a:rPr>
            </a:br>
            <a:r>
              <a:rPr lang="en-US" sz="1000" dirty="0">
                <a:solidFill>
                  <a:schemeClr val="bg1"/>
                </a:solidFill>
              </a:rPr>
              <a:t>STEP</a:t>
            </a:r>
            <a:br>
              <a:rPr lang="en-US" sz="1000" dirty="0">
                <a:solidFill>
                  <a:schemeClr val="bg1"/>
                </a:solidFill>
              </a:rPr>
            </a:br>
            <a:r>
              <a:rPr lang="en-US" sz="1000" dirty="0">
                <a:solidFill>
                  <a:schemeClr val="bg1"/>
                </a:solidFill>
              </a:rPr>
              <a:t>FUNCTIONS</a:t>
            </a:r>
          </a:p>
        </p:txBody>
      </p:sp>
      <p:sp>
        <p:nvSpPr>
          <p:cNvPr id="105" name="TextBox 104">
            <a:extLst>
              <a:ext uri="{FF2B5EF4-FFF2-40B4-BE49-F238E27FC236}">
                <a16:creationId xmlns:a16="http://schemas.microsoft.com/office/drawing/2014/main" id="{79BAFCBE-8A19-46D2-B12D-E084E6BBA965}"/>
              </a:ext>
            </a:extLst>
          </p:cNvPr>
          <p:cNvSpPr txBox="1"/>
          <p:nvPr/>
        </p:nvSpPr>
        <p:spPr>
          <a:xfrm>
            <a:off x="10901584" y="6479549"/>
            <a:ext cx="14908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S3</a:t>
            </a:r>
          </a:p>
        </p:txBody>
      </p:sp>
      <p:sp>
        <p:nvSpPr>
          <p:cNvPr id="106" name="TextBox 105">
            <a:extLst>
              <a:ext uri="{FF2B5EF4-FFF2-40B4-BE49-F238E27FC236}">
                <a16:creationId xmlns:a16="http://schemas.microsoft.com/office/drawing/2014/main" id="{2B860923-5588-4D8E-BBBA-55E80F8ACB56}"/>
              </a:ext>
            </a:extLst>
          </p:cNvPr>
          <p:cNvSpPr txBox="1"/>
          <p:nvPr/>
        </p:nvSpPr>
        <p:spPr>
          <a:xfrm>
            <a:off x="11371251" y="6479549"/>
            <a:ext cx="71173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DYNAMODB</a:t>
            </a:r>
          </a:p>
        </p:txBody>
      </p:sp>
      <p:sp>
        <p:nvSpPr>
          <p:cNvPr id="107" name="TextBox 106">
            <a:extLst>
              <a:ext uri="{FF2B5EF4-FFF2-40B4-BE49-F238E27FC236}">
                <a16:creationId xmlns:a16="http://schemas.microsoft.com/office/drawing/2014/main" id="{F7AA6CD0-D7F7-4EC3-B10D-AE75FCE96A4C}"/>
              </a:ext>
            </a:extLst>
          </p:cNvPr>
          <p:cNvSpPr txBox="1"/>
          <p:nvPr/>
        </p:nvSpPr>
        <p:spPr>
          <a:xfrm>
            <a:off x="3551709" y="4091752"/>
            <a:ext cx="45044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 EC2</a:t>
            </a:r>
          </a:p>
        </p:txBody>
      </p:sp>
      <p:sp>
        <p:nvSpPr>
          <p:cNvPr id="108" name="TextBox 107">
            <a:extLst>
              <a:ext uri="{FF2B5EF4-FFF2-40B4-BE49-F238E27FC236}">
                <a16:creationId xmlns:a16="http://schemas.microsoft.com/office/drawing/2014/main" id="{4CAE0632-341C-4E5D-AB73-D1A673883023}"/>
              </a:ext>
            </a:extLst>
          </p:cNvPr>
          <p:cNvSpPr txBox="1"/>
          <p:nvPr/>
        </p:nvSpPr>
        <p:spPr>
          <a:xfrm>
            <a:off x="5073236" y="2817737"/>
            <a:ext cx="464871"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 ON</a:t>
            </a:r>
            <a:br>
              <a:rPr lang="en-US" sz="1000" dirty="0">
                <a:solidFill>
                  <a:schemeClr val="bg1"/>
                </a:solidFill>
              </a:rPr>
            </a:br>
            <a:r>
              <a:rPr lang="en-US" sz="1000" dirty="0">
                <a:solidFill>
                  <a:schemeClr val="bg1"/>
                </a:solidFill>
              </a:rPr>
              <a:t>MYSQL</a:t>
            </a:r>
          </a:p>
        </p:txBody>
      </p:sp>
      <p:sp>
        <p:nvSpPr>
          <p:cNvPr id="123" name="TextBox 122">
            <a:extLst>
              <a:ext uri="{FF2B5EF4-FFF2-40B4-BE49-F238E27FC236}">
                <a16:creationId xmlns:a16="http://schemas.microsoft.com/office/drawing/2014/main" id="{D557DEB3-52E1-4950-B443-FA31C0316928}"/>
              </a:ext>
            </a:extLst>
          </p:cNvPr>
          <p:cNvSpPr txBox="1"/>
          <p:nvPr/>
        </p:nvSpPr>
        <p:spPr>
          <a:xfrm>
            <a:off x="8847299" y="2817737"/>
            <a:ext cx="667789" cy="276999"/>
          </a:xfrm>
          <a:prstGeom prst="rect">
            <a:avLst/>
          </a:prstGeom>
          <a:noFill/>
        </p:spPr>
        <p:txBody>
          <a:bodyPr wrap="square" lIns="0" tIns="0" rIns="0" bIns="0" rtlCol="0">
            <a:spAutoFit/>
          </a:bodyPr>
          <a:lstStyle/>
          <a:p>
            <a:pPr algn="ctr">
              <a:lnSpc>
                <a:spcPct val="90000"/>
              </a:lnSpc>
              <a:spcAft>
                <a:spcPts val="1800"/>
              </a:spcAft>
            </a:pPr>
            <a:r>
              <a:rPr lang="en-US" sz="1000" dirty="0">
                <a:solidFill>
                  <a:schemeClr val="bg1"/>
                </a:solidFill>
              </a:rPr>
              <a:t>AMAZON REDSHIFT</a:t>
            </a:r>
          </a:p>
        </p:txBody>
      </p:sp>
      <p:sp>
        <p:nvSpPr>
          <p:cNvPr id="125" name="TextBox 124">
            <a:extLst>
              <a:ext uri="{FF2B5EF4-FFF2-40B4-BE49-F238E27FC236}">
                <a16:creationId xmlns:a16="http://schemas.microsoft.com/office/drawing/2014/main" id="{2F32EB4A-434A-44A3-BD68-DC5E7FF9902C}"/>
              </a:ext>
            </a:extLst>
          </p:cNvPr>
          <p:cNvSpPr txBox="1"/>
          <p:nvPr/>
        </p:nvSpPr>
        <p:spPr>
          <a:xfrm>
            <a:off x="10589730" y="3997520"/>
            <a:ext cx="50975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a:t>
            </a:r>
            <a:br>
              <a:rPr lang="en-US" sz="1000" dirty="0">
                <a:solidFill>
                  <a:schemeClr val="bg1"/>
                </a:solidFill>
              </a:rPr>
            </a:br>
            <a:r>
              <a:rPr lang="en-US" sz="1000" dirty="0">
                <a:solidFill>
                  <a:schemeClr val="bg1"/>
                </a:solidFill>
              </a:rPr>
              <a:t>AURORA</a:t>
            </a:r>
          </a:p>
        </p:txBody>
      </p:sp>
      <p:sp>
        <p:nvSpPr>
          <p:cNvPr id="126" name="TextBox 125">
            <a:extLst>
              <a:ext uri="{FF2B5EF4-FFF2-40B4-BE49-F238E27FC236}">
                <a16:creationId xmlns:a16="http://schemas.microsoft.com/office/drawing/2014/main" id="{ED02B2F8-643B-4B0B-9E59-7B0B85D70A19}"/>
              </a:ext>
            </a:extLst>
          </p:cNvPr>
          <p:cNvSpPr txBox="1"/>
          <p:nvPr/>
        </p:nvSpPr>
        <p:spPr>
          <a:xfrm>
            <a:off x="11173222" y="5415646"/>
            <a:ext cx="743794"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AURORA</a:t>
            </a:r>
            <a:br>
              <a:rPr lang="en-US" sz="1000" dirty="0">
                <a:solidFill>
                  <a:schemeClr val="bg1"/>
                </a:solidFill>
              </a:rPr>
            </a:br>
            <a:r>
              <a:rPr lang="en-US" sz="1000" dirty="0">
                <a:solidFill>
                  <a:schemeClr val="bg1"/>
                </a:solidFill>
              </a:rPr>
              <a:t>SERVERLESS</a:t>
            </a:r>
          </a:p>
        </p:txBody>
      </p:sp>
      <p:sp>
        <p:nvSpPr>
          <p:cNvPr id="127" name="TextBox 126">
            <a:extLst>
              <a:ext uri="{FF2B5EF4-FFF2-40B4-BE49-F238E27FC236}">
                <a16:creationId xmlns:a16="http://schemas.microsoft.com/office/drawing/2014/main" id="{E744B711-CB5D-4DFA-8427-A4C7060AEE98}"/>
              </a:ext>
            </a:extLst>
          </p:cNvPr>
          <p:cNvSpPr txBox="1"/>
          <p:nvPr/>
        </p:nvSpPr>
        <p:spPr>
          <a:xfrm>
            <a:off x="5607645" y="4297997"/>
            <a:ext cx="53540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a:t>
            </a:r>
            <a:br>
              <a:rPr lang="en-US" sz="1000" dirty="0">
                <a:solidFill>
                  <a:schemeClr val="bg1"/>
                </a:solidFill>
              </a:rPr>
            </a:br>
            <a:r>
              <a:rPr lang="en-US" sz="1000" dirty="0">
                <a:solidFill>
                  <a:schemeClr val="bg1"/>
                </a:solidFill>
              </a:rPr>
              <a:t>MQ</a:t>
            </a:r>
          </a:p>
        </p:txBody>
      </p:sp>
      <p:sp>
        <p:nvSpPr>
          <p:cNvPr id="128" name="TextBox 127">
            <a:extLst>
              <a:ext uri="{FF2B5EF4-FFF2-40B4-BE49-F238E27FC236}">
                <a16:creationId xmlns:a16="http://schemas.microsoft.com/office/drawing/2014/main" id="{F814565C-A556-42A0-A9BD-3CFED11EEDD9}"/>
              </a:ext>
            </a:extLst>
          </p:cNvPr>
          <p:cNvSpPr txBox="1"/>
          <p:nvPr/>
        </p:nvSpPr>
        <p:spPr>
          <a:xfrm>
            <a:off x="5610485" y="5452356"/>
            <a:ext cx="53700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 EC2</a:t>
            </a:r>
          </a:p>
        </p:txBody>
      </p:sp>
      <p:sp>
        <p:nvSpPr>
          <p:cNvPr id="130" name="TextBox 129">
            <a:extLst>
              <a:ext uri="{FF2B5EF4-FFF2-40B4-BE49-F238E27FC236}">
                <a16:creationId xmlns:a16="http://schemas.microsoft.com/office/drawing/2014/main" id="{B42D1B7E-C0C5-4187-B878-6427A93C40D9}"/>
              </a:ext>
            </a:extLst>
          </p:cNvPr>
          <p:cNvSpPr txBox="1"/>
          <p:nvPr/>
        </p:nvSpPr>
        <p:spPr>
          <a:xfrm>
            <a:off x="8308088" y="5245528"/>
            <a:ext cx="25808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EMR</a:t>
            </a:r>
          </a:p>
        </p:txBody>
      </p:sp>
      <p:sp>
        <p:nvSpPr>
          <p:cNvPr id="132" name="TextBox 131">
            <a:extLst>
              <a:ext uri="{FF2B5EF4-FFF2-40B4-BE49-F238E27FC236}">
                <a16:creationId xmlns:a16="http://schemas.microsoft.com/office/drawing/2014/main" id="{2F36BE66-436A-4780-B7CE-75DA2D1738E5}"/>
              </a:ext>
            </a:extLst>
          </p:cNvPr>
          <p:cNvSpPr txBox="1"/>
          <p:nvPr/>
        </p:nvSpPr>
        <p:spPr>
          <a:xfrm>
            <a:off x="8612128" y="5811584"/>
            <a:ext cx="71494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 ES</a:t>
            </a:r>
          </a:p>
        </p:txBody>
      </p:sp>
    </p:spTree>
    <p:extLst>
      <p:ext uri="{BB962C8B-B14F-4D97-AF65-F5344CB8AC3E}">
        <p14:creationId xmlns:p14="http://schemas.microsoft.com/office/powerpoint/2010/main" val="38414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750"/>
                                        <p:tgtEl>
                                          <p:spTgt spid="141"/>
                                        </p:tgtEl>
                                      </p:cBhvr>
                                    </p:animEffect>
                                  </p:childTnLst>
                                </p:cTn>
                              </p:par>
                              <p:par>
                                <p:cTn id="8" presetID="42" presetClass="path" presetSubtype="0" decel="100000" fill="hold" nodeType="withEffect">
                                  <p:stCondLst>
                                    <p:cond delay="0"/>
                                  </p:stCondLst>
                                  <p:childTnLst>
                                    <p:animMotion origin="layout" path="M 0 -2.96296E-6 L 0 0.02682 " pathEditMode="relative" rAng="0" ptsTypes="AA">
                                      <p:cBhvr>
                                        <p:cTn id="9" dur="750" spd="-100000" fill="hold"/>
                                        <p:tgtEl>
                                          <p:spTgt spid="141"/>
                                        </p:tgtEl>
                                        <p:attrNameLst>
                                          <p:attrName>ppt_x</p:attrName>
                                          <p:attrName>ppt_y</p:attrName>
                                        </p:attrNameLst>
                                      </p:cBhvr>
                                      <p:rCtr x="0" y="133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fade">
                                      <p:cBhvr>
                                        <p:cTn id="44" dur="750"/>
                                        <p:tgtEl>
                                          <p:spTgt spid="145"/>
                                        </p:tgtEl>
                                      </p:cBhvr>
                                    </p:animEffect>
                                  </p:childTnLst>
                                </p:cTn>
                              </p:par>
                              <p:par>
                                <p:cTn id="45" presetID="42" presetClass="path" presetSubtype="0" decel="100000" fill="hold" nodeType="withEffect">
                                  <p:stCondLst>
                                    <p:cond delay="0"/>
                                  </p:stCondLst>
                                  <p:childTnLst>
                                    <p:animMotion origin="layout" path="M 0 -2.96296E-6 L 0 0.02682 " pathEditMode="relative" rAng="0" ptsTypes="AA">
                                      <p:cBhvr>
                                        <p:cTn id="46" dur="750" spd="-100000" fill="hold"/>
                                        <p:tgtEl>
                                          <p:spTgt spid="145"/>
                                        </p:tgtEl>
                                        <p:attrNameLst>
                                          <p:attrName>ppt_x</p:attrName>
                                          <p:attrName>ppt_y</p:attrName>
                                        </p:attrNameLst>
                                      </p:cBhvr>
                                      <p:rCtr x="0" y="1331"/>
                                    </p:animMotion>
                                  </p:childTnLst>
                                </p:cTn>
                              </p:par>
                              <p:par>
                                <p:cTn id="47" presetID="10" presetClass="entr" presetSubtype="0" fill="hold" grpId="0" nodeType="withEffect">
                                  <p:stCondLst>
                                    <p:cond delay="25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500"/>
                                        <p:tgtEl>
                                          <p:spTgt spid="10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fade">
                                      <p:cBhvr>
                                        <p:cTn id="59" dur="500"/>
                                        <p:tgtEl>
                                          <p:spTgt spid="10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fade">
                                      <p:cBhvr>
                                        <p:cTn id="69" dur="500"/>
                                        <p:tgtEl>
                                          <p:spTgt spid="12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fade">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750"/>
                                        <p:tgtEl>
                                          <p:spTgt spid="149"/>
                                        </p:tgtEl>
                                      </p:cBhvr>
                                    </p:animEffect>
                                  </p:childTnLst>
                                </p:cTn>
                              </p:par>
                              <p:par>
                                <p:cTn id="85" presetID="42" presetClass="path" presetSubtype="0" decel="100000" fill="hold" nodeType="withEffect">
                                  <p:stCondLst>
                                    <p:cond delay="0"/>
                                  </p:stCondLst>
                                  <p:childTnLst>
                                    <p:animMotion origin="layout" path="M 0 -2.96296E-6 L 0 0.02682 " pathEditMode="relative" rAng="0" ptsTypes="AA">
                                      <p:cBhvr>
                                        <p:cTn id="86" dur="750" spd="-100000" fill="hold"/>
                                        <p:tgtEl>
                                          <p:spTgt spid="149"/>
                                        </p:tgtEl>
                                        <p:attrNameLst>
                                          <p:attrName>ppt_x</p:attrName>
                                          <p:attrName>ppt_y</p:attrName>
                                        </p:attrNameLst>
                                      </p:cBhvr>
                                      <p:rCtr x="0" y="1331"/>
                                    </p:animMotion>
                                  </p:childTnLst>
                                </p:cTn>
                              </p:par>
                              <p:par>
                                <p:cTn id="87" presetID="10" presetClass="entr" presetSubtype="0" fill="hold" grpId="0" nodeType="withEffect">
                                  <p:stCondLst>
                                    <p:cond delay="25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750"/>
                                        <p:tgtEl>
                                          <p:spTgt spid="154"/>
                                        </p:tgtEl>
                                      </p:cBhvr>
                                    </p:animEffect>
                                  </p:childTnLst>
                                </p:cTn>
                              </p:par>
                              <p:par>
                                <p:cTn id="100" presetID="42" presetClass="path" presetSubtype="0" decel="100000" fill="hold" nodeType="withEffect">
                                  <p:stCondLst>
                                    <p:cond delay="0"/>
                                  </p:stCondLst>
                                  <p:childTnLst>
                                    <p:animMotion origin="layout" path="M 0 -2.96296E-6 L 0 0.02682 " pathEditMode="relative" rAng="0" ptsTypes="AA">
                                      <p:cBhvr>
                                        <p:cTn id="101" dur="750" spd="-100000" fill="hold"/>
                                        <p:tgtEl>
                                          <p:spTgt spid="154"/>
                                        </p:tgtEl>
                                        <p:attrNameLst>
                                          <p:attrName>ppt_x</p:attrName>
                                          <p:attrName>ppt_y</p:attrName>
                                        </p:attrNameLst>
                                      </p:cBhvr>
                                      <p:rCtr x="0" y="1331"/>
                                    </p:animMotion>
                                  </p:childTnLst>
                                </p:cTn>
                              </p:par>
                              <p:par>
                                <p:cTn id="102" presetID="10" presetClass="entr" presetSubtype="0" fill="hold" grpId="0" nodeType="withEffect">
                                  <p:stCondLst>
                                    <p:cond delay="25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fade">
                                      <p:cBhvr>
                                        <p:cTn id="109" dur="500"/>
                                        <p:tgtEl>
                                          <p:spTgt spid="12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04"/>
                                        </p:tgtEl>
                                        <p:attrNameLst>
                                          <p:attrName>style.visibility</p:attrName>
                                        </p:attrNameLst>
                                      </p:cBhvr>
                                      <p:to>
                                        <p:strVal val="visible"/>
                                      </p:to>
                                    </p:set>
                                    <p:animEffect transition="in" filter="fade">
                                      <p:cBhvr>
                                        <p:cTn id="114" dur="500"/>
                                        <p:tgtEl>
                                          <p:spTgt spid="10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750"/>
                                        <p:tgtEl>
                                          <p:spTgt spid="135"/>
                                        </p:tgtEl>
                                      </p:cBhvr>
                                    </p:animEffect>
                                  </p:childTnLst>
                                </p:cTn>
                              </p:par>
                              <p:par>
                                <p:cTn id="120" presetID="42" presetClass="path" presetSubtype="0" decel="100000" fill="hold" nodeType="withEffect">
                                  <p:stCondLst>
                                    <p:cond delay="0"/>
                                  </p:stCondLst>
                                  <p:childTnLst>
                                    <p:animMotion origin="layout" path="M 0 -2.96296E-6 L 0 0.02682 " pathEditMode="relative" rAng="0" ptsTypes="AA">
                                      <p:cBhvr>
                                        <p:cTn id="121" dur="750" spd="-100000" fill="hold"/>
                                        <p:tgtEl>
                                          <p:spTgt spid="135"/>
                                        </p:tgtEl>
                                        <p:attrNameLst>
                                          <p:attrName>ppt_x</p:attrName>
                                          <p:attrName>ppt_y</p:attrName>
                                        </p:attrNameLst>
                                      </p:cBhvr>
                                      <p:rCtr x="0" y="1331"/>
                                    </p:animMotion>
                                  </p:childTnLst>
                                </p:cTn>
                              </p:par>
                              <p:par>
                                <p:cTn id="122" presetID="10" presetClass="entr" presetSubtype="0" fill="hold" grpId="0" nodeType="withEffect">
                                  <p:stCondLst>
                                    <p:cond delay="250"/>
                                  </p:stCondLst>
                                  <p:childTnLst>
                                    <p:set>
                                      <p:cBhvr>
                                        <p:cTn id="123" dur="1" fill="hold">
                                          <p:stCondLst>
                                            <p:cond delay="0"/>
                                          </p:stCondLst>
                                        </p:cTn>
                                        <p:tgtEl>
                                          <p:spTgt spid="102"/>
                                        </p:tgtEl>
                                        <p:attrNameLst>
                                          <p:attrName>style.visibility</p:attrName>
                                        </p:attrNameLst>
                                      </p:cBhvr>
                                      <p:to>
                                        <p:strVal val="visible"/>
                                      </p:to>
                                    </p:set>
                                    <p:animEffect transition="in" filter="fade">
                                      <p:cBhvr>
                                        <p:cTn id="124" dur="500"/>
                                        <p:tgtEl>
                                          <p:spTgt spid="10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fade">
                                      <p:cBhvr>
                                        <p:cTn id="129" dur="500"/>
                                        <p:tgtEl>
                                          <p:spTgt spid="12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30"/>
                                        </p:tgtEl>
                                        <p:attrNameLst>
                                          <p:attrName>style.visibility</p:attrName>
                                        </p:attrNameLst>
                                      </p:cBhvr>
                                      <p:to>
                                        <p:strVal val="visible"/>
                                      </p:to>
                                    </p:set>
                                    <p:animEffect transition="in" filter="fade">
                                      <p:cBhvr>
                                        <p:cTn id="134" dur="500"/>
                                        <p:tgtEl>
                                          <p:spTgt spid="13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03"/>
                                        </p:tgtEl>
                                        <p:attrNameLst>
                                          <p:attrName>style.visibility</p:attrName>
                                        </p:attrNameLst>
                                      </p:cBhvr>
                                      <p:to>
                                        <p:strVal val="visible"/>
                                      </p:to>
                                    </p:set>
                                    <p:animEffect transition="in" filter="fade">
                                      <p:cBhvr>
                                        <p:cTn id="14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23" grpId="0"/>
      <p:bldP spid="125" grpId="0"/>
      <p:bldP spid="126" grpId="0"/>
      <p:bldP spid="127" grpId="0"/>
      <p:bldP spid="128" grpId="0"/>
      <p:bldP spid="130" grpId="0"/>
      <p:bldP spid="1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111604" y="3325388"/>
            <a:ext cx="1935221"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sp>
        <p:nvSpPr>
          <p:cNvPr id="6" name="Right Arrow 5"/>
          <p:cNvSpPr/>
          <p:nvPr/>
        </p:nvSpPr>
        <p:spPr>
          <a:xfrm rot="1080039">
            <a:off x="8432980" y="4105920"/>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chemeClr val="bg1"/>
              </a:solidFill>
              <a:latin typeface="Amazon Ember" panose="02000000000000000000"/>
            </a:endParaRPr>
          </a:p>
        </p:txBody>
      </p:sp>
      <p:sp>
        <p:nvSpPr>
          <p:cNvPr id="7" name="TextBox 6"/>
          <p:cNvSpPr txBox="1"/>
          <p:nvPr/>
        </p:nvSpPr>
        <p:spPr>
          <a:xfrm>
            <a:off x="9184583" y="1462126"/>
            <a:ext cx="5010117"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SERVICES</a:t>
            </a:r>
            <a:r>
              <a:rPr lang="en-US" sz="3389" b="1" dirty="0">
                <a:solidFill>
                  <a:srgbClr val="FFC000"/>
                </a:solidFill>
                <a:latin typeface="Amazon Ember" panose="02000000000000000000"/>
              </a:rPr>
              <a:t> </a:t>
            </a:r>
            <a:r>
              <a:rPr lang="en-US" sz="2240" b="1" dirty="0">
                <a:solidFill>
                  <a:srgbClr val="FFC000"/>
                </a:solidFill>
                <a:latin typeface="Amazon Ember" panose="02000000000000000000"/>
              </a:rPr>
              <a:t>(ANYTHING)</a:t>
            </a:r>
          </a:p>
        </p:txBody>
      </p:sp>
      <p:sp>
        <p:nvSpPr>
          <p:cNvPr id="8" name="Rectangle 7"/>
          <p:cNvSpPr/>
          <p:nvPr/>
        </p:nvSpPr>
        <p:spPr>
          <a:xfrm>
            <a:off x="197263" y="4696158"/>
            <a:ext cx="1629490" cy="683264"/>
          </a:xfrm>
          <a:prstGeom prst="rect">
            <a:avLst/>
          </a:prstGeom>
        </p:spPr>
        <p:txBody>
          <a:bodyPr wrap="square">
            <a:spAutoFit/>
          </a:bodyPr>
          <a:lstStyle/>
          <a:p>
            <a:r>
              <a:rPr lang="en-US" sz="1920" dirty="0">
                <a:latin typeface="Amazon Ember" panose="02000000000000000000"/>
              </a:rPr>
              <a:t>Changes in data state</a:t>
            </a:r>
          </a:p>
        </p:txBody>
      </p:sp>
      <p:sp>
        <p:nvSpPr>
          <p:cNvPr id="9" name="Rectangle 8"/>
          <p:cNvSpPr/>
          <p:nvPr/>
        </p:nvSpPr>
        <p:spPr>
          <a:xfrm>
            <a:off x="197263" y="5626735"/>
            <a:ext cx="1629490" cy="683264"/>
          </a:xfrm>
          <a:prstGeom prst="rect">
            <a:avLst/>
          </a:prstGeom>
        </p:spPr>
        <p:txBody>
          <a:bodyPr wrap="square">
            <a:spAutoFit/>
          </a:bodyPr>
          <a:lstStyle/>
          <a:p>
            <a:r>
              <a:rPr lang="en-US" sz="1920" dirty="0">
                <a:latin typeface="Amazon Ember" panose="02000000000000000000"/>
              </a:rPr>
              <a:t>Requests to endpoints</a:t>
            </a:r>
          </a:p>
        </p:txBody>
      </p:sp>
      <p:sp>
        <p:nvSpPr>
          <p:cNvPr id="10" name="Rectangle 9"/>
          <p:cNvSpPr/>
          <p:nvPr/>
        </p:nvSpPr>
        <p:spPr>
          <a:xfrm>
            <a:off x="173829" y="6522770"/>
            <a:ext cx="1908755" cy="683264"/>
          </a:xfrm>
          <a:prstGeom prst="rect">
            <a:avLst/>
          </a:prstGeom>
        </p:spPr>
        <p:txBody>
          <a:bodyPr wrap="square">
            <a:spAutoFit/>
          </a:bodyPr>
          <a:lstStyle/>
          <a:p>
            <a:r>
              <a:rPr lang="en-US" sz="1920" dirty="0">
                <a:latin typeface="Amazon Ember" panose="02000000000000000000"/>
              </a:rPr>
              <a:t>Changes in resource state</a:t>
            </a:r>
          </a:p>
        </p:txBody>
      </p:sp>
      <p:sp>
        <p:nvSpPr>
          <p:cNvPr id="11" name="Right Arrow 10"/>
          <p:cNvSpPr/>
          <p:nvPr/>
        </p:nvSpPr>
        <p:spPr>
          <a:xfrm rot="20519961" flipV="1">
            <a:off x="8438093" y="2943701"/>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pic>
        <p:nvPicPr>
          <p:cNvPr id="17" name="Picture 16"/>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1973524" y="2783372"/>
            <a:ext cx="1505763" cy="1497024"/>
          </a:xfrm>
          <a:prstGeom prst="rect">
            <a:avLst/>
          </a:prstGeom>
          <a:noFill/>
        </p:spPr>
      </p:pic>
      <p:sp>
        <p:nvSpPr>
          <p:cNvPr id="18" name="TextBox 17"/>
          <p:cNvSpPr txBox="1"/>
          <p:nvPr/>
        </p:nvSpPr>
        <p:spPr>
          <a:xfrm>
            <a:off x="823780" y="1455929"/>
            <a:ext cx="3805253"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EVENT</a:t>
            </a:r>
            <a:r>
              <a:rPr lang="en-US" sz="3389" b="1" dirty="0">
                <a:solidFill>
                  <a:srgbClr val="FF9600"/>
                </a:solidFill>
                <a:latin typeface="Amazon Ember" panose="02000000000000000000"/>
              </a:rPr>
              <a:t> </a:t>
            </a:r>
            <a:r>
              <a:rPr lang="en-US" sz="3200" b="1" dirty="0">
                <a:solidFill>
                  <a:srgbClr val="FFC000"/>
                </a:solidFill>
                <a:latin typeface="Amazon Ember" panose="02000000000000000000"/>
              </a:rPr>
              <a:t>SOURCE</a:t>
            </a:r>
          </a:p>
        </p:txBody>
      </p:sp>
      <p:pic>
        <p:nvPicPr>
          <p:cNvPr id="16" name="Picture 15"/>
          <p:cNvPicPr>
            <a:picLocks noChangeAspect="1"/>
          </p:cNvPicPr>
          <p:nvPr/>
        </p:nvPicPr>
        <p:blipFill>
          <a:blip r:embed="rId4">
            <a:biLevel thresh="75000"/>
            <a:extLst>
              <a:ext uri="{28A0092B-C50C-407E-A947-70E740481C1C}">
                <a14:useLocalDpi xmlns:a14="http://schemas.microsoft.com/office/drawing/2010/main"/>
              </a:ext>
            </a:extLst>
          </a:blip>
          <a:stretch>
            <a:fillRect/>
          </a:stretch>
        </p:blipFill>
        <p:spPr>
          <a:xfrm>
            <a:off x="2210588" y="6482515"/>
            <a:ext cx="886234" cy="886234"/>
          </a:xfrm>
          <a:prstGeom prst="rect">
            <a:avLst/>
          </a:prstGeom>
        </p:spPr>
      </p:pic>
      <p:sp>
        <p:nvSpPr>
          <p:cNvPr id="21" name="TextBox 20"/>
          <p:cNvSpPr txBox="1"/>
          <p:nvPr/>
        </p:nvSpPr>
        <p:spPr>
          <a:xfrm>
            <a:off x="5902840" y="1446701"/>
            <a:ext cx="2824720" cy="584774"/>
          </a:xfrm>
          <a:prstGeom prst="rect">
            <a:avLst/>
          </a:prstGeom>
          <a:noFill/>
        </p:spPr>
        <p:txBody>
          <a:bodyPr wrap="square" rtlCol="0">
            <a:spAutoFit/>
          </a:bodyPr>
          <a:lstStyle/>
          <a:p>
            <a:pPr algn="ctr"/>
            <a:r>
              <a:rPr lang="en-US" sz="3200" b="1" dirty="0">
                <a:solidFill>
                  <a:srgbClr val="FFC000"/>
                </a:solidFill>
                <a:latin typeface="Amazon Ember" panose="02000000000000000000"/>
              </a:rPr>
              <a:t>FUNCTION</a:t>
            </a:r>
          </a:p>
        </p:txBody>
      </p:sp>
      <p:sp>
        <p:nvSpPr>
          <p:cNvPr id="22" name="Rectangle 21"/>
          <p:cNvSpPr/>
          <p:nvPr/>
        </p:nvSpPr>
        <p:spPr>
          <a:xfrm>
            <a:off x="6572926" y="4863448"/>
            <a:ext cx="1834326" cy="2505301"/>
          </a:xfrm>
          <a:prstGeom prst="rect">
            <a:avLst/>
          </a:prstGeom>
        </p:spPr>
        <p:txBody>
          <a:bodyPr wrap="square">
            <a:spAutoFit/>
          </a:bodyPr>
          <a:lstStyle/>
          <a:p>
            <a:r>
              <a:rPr lang="en-US" sz="2240" dirty="0">
                <a:latin typeface="Amazon Ember" panose="02000000000000000000"/>
              </a:rPr>
              <a:t>Node.js</a:t>
            </a:r>
          </a:p>
          <a:p>
            <a:r>
              <a:rPr lang="en-US" sz="2240" dirty="0">
                <a:latin typeface="Amazon Ember" panose="02000000000000000000"/>
              </a:rPr>
              <a:t>Python</a:t>
            </a:r>
          </a:p>
          <a:p>
            <a:r>
              <a:rPr lang="en-US" sz="2240" dirty="0">
                <a:latin typeface="Amazon Ember" panose="02000000000000000000"/>
              </a:rPr>
              <a:t>Java</a:t>
            </a:r>
          </a:p>
          <a:p>
            <a:r>
              <a:rPr lang="en-US" sz="2240" dirty="0">
                <a:latin typeface="Amazon Ember" panose="02000000000000000000"/>
              </a:rPr>
              <a:t>C#</a:t>
            </a:r>
          </a:p>
          <a:p>
            <a:r>
              <a:rPr lang="en-US" sz="2240" dirty="0">
                <a:latin typeface="Amazon Ember" panose="02000000000000000000"/>
              </a:rPr>
              <a:t>Go</a:t>
            </a:r>
          </a:p>
          <a:p>
            <a:r>
              <a:rPr lang="en-US" sz="2240" dirty="0">
                <a:latin typeface="Amazon Ember" panose="02000000000000000000"/>
              </a:rPr>
              <a:t>PowerShell</a:t>
            </a:r>
          </a:p>
          <a:p>
            <a:r>
              <a:rPr lang="en-US" sz="2240">
                <a:latin typeface="Amazon Ember" panose="02000000000000000000"/>
              </a:rPr>
              <a:t>Ruby</a:t>
            </a:r>
            <a:endParaRPr lang="en-US" sz="2240" dirty="0">
              <a:latin typeface="Amazon Ember" panose="02000000000000000000"/>
            </a:endParaRPr>
          </a:p>
        </p:txBody>
      </p:sp>
      <p:sp>
        <p:nvSpPr>
          <p:cNvPr id="24" name="Title 4"/>
          <p:cNvSpPr>
            <a:spLocks noGrp="1"/>
          </p:cNvSpPr>
          <p:nvPr>
            <p:ph type="title"/>
          </p:nvPr>
        </p:nvSpPr>
        <p:spPr/>
        <p:txBody>
          <a:bodyPr/>
          <a:lstStyle/>
          <a:p>
            <a:r>
              <a:rPr lang="en-US" dirty="0">
                <a:solidFill>
                  <a:srgbClr val="FFC000"/>
                </a:solidFill>
                <a:latin typeface="+mj-lt"/>
              </a:rPr>
              <a:t>Serverless</a:t>
            </a:r>
            <a:r>
              <a:rPr lang="en-US" dirty="0">
                <a:latin typeface="+mj-lt"/>
              </a:rPr>
              <a:t> Computing</a:t>
            </a:r>
            <a:br>
              <a:rPr lang="en-US" dirty="0">
                <a:latin typeface="+mj-lt"/>
              </a:rPr>
            </a:br>
            <a:endParaRPr lang="en-US" dirty="0">
              <a:latin typeface="+mj-lt"/>
            </a:endParaRPr>
          </a:p>
        </p:txBody>
      </p:sp>
      <p:pic>
        <p:nvPicPr>
          <p:cNvPr id="25" name="Graphic 24">
            <a:extLst>
              <a:ext uri="{FF2B5EF4-FFF2-40B4-BE49-F238E27FC236}">
                <a16:creationId xmlns:a16="http://schemas.microsoft.com/office/drawing/2014/main" id="{E8414BC5-3473-C24F-9ECD-E72A0FE4E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3933" y="2237437"/>
            <a:ext cx="1189125" cy="1189125"/>
          </a:xfrm>
          <a:prstGeom prst="rect">
            <a:avLst/>
          </a:prstGeom>
        </p:spPr>
      </p:pic>
      <p:pic>
        <p:nvPicPr>
          <p:cNvPr id="26" name="Graphic 25">
            <a:extLst>
              <a:ext uri="{FF2B5EF4-FFF2-40B4-BE49-F238E27FC236}">
                <a16:creationId xmlns:a16="http://schemas.microsoft.com/office/drawing/2014/main" id="{7BDB9356-272E-F145-93FF-CD04E3E3F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8865" y="2783372"/>
            <a:ext cx="1189125" cy="1189125"/>
          </a:xfrm>
          <a:prstGeom prst="rect">
            <a:avLst/>
          </a:prstGeom>
        </p:spPr>
      </p:pic>
      <p:pic>
        <p:nvPicPr>
          <p:cNvPr id="27" name="Graphic 26">
            <a:extLst>
              <a:ext uri="{FF2B5EF4-FFF2-40B4-BE49-F238E27FC236}">
                <a16:creationId xmlns:a16="http://schemas.microsoft.com/office/drawing/2014/main" id="{21A3E502-7FD3-894F-8BF1-40C603ECD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23889" y="2236635"/>
            <a:ext cx="1189125" cy="1189125"/>
          </a:xfrm>
          <a:prstGeom prst="rect">
            <a:avLst/>
          </a:prstGeom>
        </p:spPr>
      </p:pic>
      <p:pic>
        <p:nvPicPr>
          <p:cNvPr id="29" name="Graphic 28">
            <a:extLst>
              <a:ext uri="{FF2B5EF4-FFF2-40B4-BE49-F238E27FC236}">
                <a16:creationId xmlns:a16="http://schemas.microsoft.com/office/drawing/2014/main" id="{0D6A48FE-59F3-A346-92AD-E898D42400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99533" y="4176784"/>
            <a:ext cx="1487787" cy="1487787"/>
          </a:xfrm>
          <a:prstGeom prst="rect">
            <a:avLst/>
          </a:prstGeom>
        </p:spPr>
      </p:pic>
      <p:pic>
        <p:nvPicPr>
          <p:cNvPr id="30" name="Graphic 29">
            <a:extLst>
              <a:ext uri="{FF2B5EF4-FFF2-40B4-BE49-F238E27FC236}">
                <a16:creationId xmlns:a16="http://schemas.microsoft.com/office/drawing/2014/main" id="{E4E2F608-5503-5B44-A9FE-9AB1F0BDB4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1411" y="5895642"/>
            <a:ext cx="1310392" cy="1310392"/>
          </a:xfrm>
          <a:prstGeom prst="rect">
            <a:avLst/>
          </a:prstGeom>
        </p:spPr>
      </p:pic>
      <p:pic>
        <p:nvPicPr>
          <p:cNvPr id="31" name="Graphic 30">
            <a:extLst>
              <a:ext uri="{FF2B5EF4-FFF2-40B4-BE49-F238E27FC236}">
                <a16:creationId xmlns:a16="http://schemas.microsoft.com/office/drawing/2014/main" id="{3DC10927-334E-C543-AA6A-3C41C8133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3542" y="2714560"/>
            <a:ext cx="1731934" cy="1731934"/>
          </a:xfrm>
          <a:prstGeom prst="rect">
            <a:avLst/>
          </a:prstGeom>
        </p:spPr>
      </p:pic>
      <p:pic>
        <p:nvPicPr>
          <p:cNvPr id="32" name="Graphic 31">
            <a:extLst>
              <a:ext uri="{FF2B5EF4-FFF2-40B4-BE49-F238E27FC236}">
                <a16:creationId xmlns:a16="http://schemas.microsoft.com/office/drawing/2014/main" id="{4E236F15-A600-954E-9785-EE84D8AEF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8308" y="4615755"/>
            <a:ext cx="616308" cy="616308"/>
          </a:xfrm>
          <a:prstGeom prst="rect">
            <a:avLst/>
          </a:prstGeom>
        </p:spPr>
      </p:pic>
      <p:pic>
        <p:nvPicPr>
          <p:cNvPr id="33" name="Graphic 32">
            <a:extLst>
              <a:ext uri="{FF2B5EF4-FFF2-40B4-BE49-F238E27FC236}">
                <a16:creationId xmlns:a16="http://schemas.microsoft.com/office/drawing/2014/main" id="{F8DE0F0C-88A8-604E-8146-914A0D7AB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5552" y="4974900"/>
            <a:ext cx="616308" cy="616308"/>
          </a:xfrm>
          <a:prstGeom prst="rect">
            <a:avLst/>
          </a:prstGeom>
        </p:spPr>
      </p:pic>
      <p:pic>
        <p:nvPicPr>
          <p:cNvPr id="34" name="Graphic 33">
            <a:extLst>
              <a:ext uri="{FF2B5EF4-FFF2-40B4-BE49-F238E27FC236}">
                <a16:creationId xmlns:a16="http://schemas.microsoft.com/office/drawing/2014/main" id="{F604182C-7DDD-FE45-BA92-0E2A0F1C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9595" y="4615755"/>
            <a:ext cx="616308" cy="616308"/>
          </a:xfrm>
          <a:prstGeom prst="rect">
            <a:avLst/>
          </a:prstGeom>
        </p:spPr>
      </p:pic>
      <p:pic>
        <p:nvPicPr>
          <p:cNvPr id="35" name="Graphic 34">
            <a:extLst>
              <a:ext uri="{FF2B5EF4-FFF2-40B4-BE49-F238E27FC236}">
                <a16:creationId xmlns:a16="http://schemas.microsoft.com/office/drawing/2014/main" id="{B4C59A62-2FAD-E446-A77B-6B63C27B5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4123" y="5591208"/>
            <a:ext cx="719165" cy="719165"/>
          </a:xfrm>
          <a:prstGeom prst="rect">
            <a:avLst/>
          </a:prstGeom>
        </p:spPr>
      </p:pic>
    </p:spTree>
    <p:extLst>
      <p:ext uri="{BB962C8B-B14F-4D97-AF65-F5344CB8AC3E}">
        <p14:creationId xmlns:p14="http://schemas.microsoft.com/office/powerpoint/2010/main" val="2788572110"/>
      </p:ext>
    </p:extLst>
  </p:cSld>
  <p:clrMapOvr>
    <a:masterClrMapping/>
  </p:clrMapOvr>
  <p:transition>
    <p:fade/>
  </p:transition>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1DB64E4318C04285BAE60C3961B499" ma:contentTypeVersion="14" ma:contentTypeDescription="Create a new document." ma:contentTypeScope="" ma:versionID="b9da43aae483463887ac588858937171">
  <xsd:schema xmlns:xsd="http://www.w3.org/2001/XMLSchema" xmlns:xs="http://www.w3.org/2001/XMLSchema" xmlns:p="http://schemas.microsoft.com/office/2006/metadata/properties" xmlns:ns3="123d333b-f925-4dfc-8e09-c18ba2073d33" xmlns:ns4="d8642d74-48dc-4739-8259-7be2e8b6c003" targetNamespace="http://schemas.microsoft.com/office/2006/metadata/properties" ma:root="true" ma:fieldsID="35ac5833a200b35f2df803d002967a19" ns3:_="" ns4:_="">
    <xsd:import namespace="123d333b-f925-4dfc-8e09-c18ba2073d33"/>
    <xsd:import namespace="d8642d74-48dc-4739-8259-7be2e8b6c00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d333b-f925-4dfc-8e09-c18ba2073d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642d74-48dc-4739-8259-7be2e8b6c00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_activity xmlns="123d333b-f925-4dfc-8e09-c18ba2073d33" xsi:nil="true"/>
  </documentManagement>
</p:properties>
</file>

<file path=customXml/itemProps1.xml><?xml version="1.0" encoding="utf-8"?>
<ds:datastoreItem xmlns:ds="http://schemas.openxmlformats.org/officeDocument/2006/customXml" ds:itemID="{5448DC07-C27F-43F8-91C0-80F9129248D9}">
  <ds:schemaRefs>
    <ds:schemaRef ds:uri="123d333b-f925-4dfc-8e09-c18ba2073d33"/>
    <ds:schemaRef ds:uri="d8642d74-48dc-4739-8259-7be2e8b6c0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3.xml><?xml version="1.0" encoding="utf-8"?>
<ds:datastoreItem xmlns:ds="http://schemas.openxmlformats.org/officeDocument/2006/customXml" ds:itemID="{C597C89A-FD0C-431E-81F6-90225B937683}">
  <ds:schemaRefs>
    <ds:schemaRef ds:uri="123d333b-f925-4dfc-8e09-c18ba2073d33"/>
    <ds:schemaRef ds:uri="d8642d74-48dc-4739-8259-7be2e8b6c0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28442</TotalTime>
  <Words>3340</Words>
  <Application>Microsoft Office PowerPoint</Application>
  <PresentationFormat>กำหนดเอง</PresentationFormat>
  <Paragraphs>679</Paragraphs>
  <Slides>79</Slides>
  <Notes>17</Notes>
  <HiddenSlides>0</HiddenSlides>
  <MMClips>1</MMClips>
  <ScaleCrop>false</ScaleCrop>
  <HeadingPairs>
    <vt:vector size="6" baseType="variant">
      <vt:variant>
        <vt:lpstr>ฟอนต์ที่ถูกใช้</vt:lpstr>
      </vt:variant>
      <vt:variant>
        <vt:i4>11</vt:i4>
      </vt:variant>
      <vt:variant>
        <vt:lpstr>ธีม</vt:lpstr>
      </vt:variant>
      <vt:variant>
        <vt:i4>1</vt:i4>
      </vt:variant>
      <vt:variant>
        <vt:lpstr>ชื่อเรื่องสไลด์</vt:lpstr>
      </vt:variant>
      <vt:variant>
        <vt:i4>79</vt:i4>
      </vt:variant>
    </vt:vector>
  </HeadingPairs>
  <TitlesOfParts>
    <vt:vector size="91" baseType="lpstr">
      <vt:lpstr>Amazon Ember</vt:lpstr>
      <vt:lpstr>Amazon Ember Light</vt:lpstr>
      <vt:lpstr>Amazon Ember Regular</vt:lpstr>
      <vt:lpstr>Arial</vt:lpstr>
      <vt:lpstr>Calibri</vt:lpstr>
      <vt:lpstr>Consolas</vt:lpstr>
      <vt:lpstr>Gill Sans MT</vt:lpstr>
      <vt:lpstr>Helvetica Neue</vt:lpstr>
      <vt:lpstr>Times New Roman</vt:lpstr>
      <vt:lpstr>Trebuchet MS</vt:lpstr>
      <vt:lpstr>YouTube Sans</vt:lpstr>
      <vt:lpstr>DeckTemplate-AWS</vt:lpstr>
      <vt:lpstr>งานนำเสนอ PowerPoint</vt:lpstr>
      <vt:lpstr>Workshop URL : myh-st/aws-workshop-lambda-ecs: resource contain lambda + container services on AWS (github.com)</vt:lpstr>
      <vt:lpstr>งานนำเสนอ PowerPoint</vt:lpstr>
      <vt:lpstr>Objective</vt:lpstr>
      <vt:lpstr>Day 1 – Serverless Lambda</vt:lpstr>
      <vt:lpstr>Microservices eliminate the need to focus on infrastructure as your critical differentiator</vt:lpstr>
      <vt:lpstr>Amazon views serverless as the native architecture of the cloud</vt:lpstr>
      <vt:lpstr>Serverless is an operational construct</vt:lpstr>
      <vt:lpstr>Serverless Computing </vt:lpstr>
      <vt:lpstr>Serverless: Lambda</vt:lpstr>
      <vt:lpstr>AWS serverless web architecture</vt:lpstr>
      <vt:lpstr>Options for architecting your microservices</vt:lpstr>
      <vt:lpstr>Containers: ECS, EKS, Fargate</vt:lpstr>
      <vt:lpstr>AWS container web architecture</vt:lpstr>
      <vt:lpstr>Architectural considerations</vt:lpstr>
      <vt:lpstr>Other considerations</vt:lpstr>
      <vt:lpstr>So how do we decide?</vt:lpstr>
      <vt:lpstr>Ideas on selecting … containers</vt:lpstr>
      <vt:lpstr>Ideas on selecting … serverless</vt:lpstr>
      <vt:lpstr>What if I can’t decide?</vt:lpstr>
      <vt:lpstr>Decision Tree – well, almost!</vt:lpstr>
      <vt:lpstr>Architecting microservices</vt:lpstr>
      <vt:lpstr>A basic serverless web application</vt:lpstr>
      <vt:lpstr>Amazon API Gateway</vt:lpstr>
      <vt:lpstr>AWS X-Ray</vt:lpstr>
      <vt:lpstr>Demo time!</vt:lpstr>
      <vt:lpstr>1. Configuring an ALB to Invoke a Lambda Function  2. Packaging Libraries with Lambda Layers  3. Invoking Lambda Functions on a Schedule  4. Configuring a Lambda Function to Access an EFS File System  5. Running Trusted Code in Lambda Using AWS Signer  6. Packaging Lambda Code in a Container Image  7. Automating CSV Import into DynamoDB from S3 with Lambda  8. Reducing Lambda Startup Times with Provisioned Concurrency  9. Accessing VPC Resources with Lambda </vt:lpstr>
      <vt:lpstr>งานนำเสนอ PowerPoint</vt:lpstr>
      <vt:lpstr>File system limitations</vt:lpstr>
      <vt:lpstr>The solution</vt:lpstr>
      <vt:lpstr>How it works</vt:lpstr>
      <vt:lpstr>Q&amp;A</vt:lpstr>
      <vt:lpstr>Day 2 – Container Services on AWS ECS, ECR</vt:lpstr>
      <vt:lpstr>Why use containers?</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Amazon Elastic Container Service (ECS)</vt:lpstr>
      <vt:lpstr>งานนำเสนอ PowerPoint</vt:lpstr>
      <vt:lpstr>ECS Clusters Overview</vt:lpstr>
      <vt:lpstr>ECS T ask Definitions</vt:lpstr>
      <vt:lpstr>ECS Service</vt:lpstr>
      <vt:lpstr>ECS Service with Load Balancer</vt:lpstr>
      <vt:lpstr>ECR</vt:lpstr>
      <vt:lpstr>Why use AWS Fargate?</vt:lpstr>
      <vt:lpstr>AWS Fargate helps you run container images directly</vt:lpstr>
      <vt:lpstr>AWS Fargate launches each container in it’s own isolated micro VM that is right sized for that container alone.</vt:lpstr>
      <vt:lpstr>Amazon Elastic Container Service and AWS Fargate automate resource attachments to application containers</vt:lpstr>
      <vt:lpstr>AWS Copilot</vt:lpstr>
      <vt:lpstr>AWS Copilot is the command line tool for AWS Fargate</vt:lpstr>
      <vt:lpstr>AWS Copilot is the command line tool for AWS Fargate</vt:lpstr>
      <vt:lpstr>SDLC Automation (Systems development life cycle)</vt:lpstr>
      <vt:lpstr>Continuous Integration</vt:lpstr>
      <vt:lpstr>Continuous Delivery</vt:lpstr>
      <vt:lpstr>Continuous Delivery vs Continuous Deployment</vt:lpstr>
      <vt:lpstr>Technology Stack for CICD</vt:lpstr>
      <vt:lpstr>CodeCommit</vt:lpstr>
      <vt:lpstr>CodeCommit</vt:lpstr>
      <vt:lpstr>CodeBuild Overview</vt:lpstr>
      <vt:lpstr>CodeBuild Overview</vt:lpstr>
      <vt:lpstr>AWS CodeDeploy</vt:lpstr>
      <vt:lpstr>AWS CodeDeploy – Steps to make it work</vt:lpstr>
      <vt:lpstr>AWS CodeDeploy</vt:lpstr>
      <vt:lpstr>CodePipeline</vt:lpstr>
      <vt:lpstr>Technology Stack for CICD</vt:lpstr>
      <vt:lpstr>AWS CodePipeline Artifacts</vt:lpstr>
      <vt:lpstr>ECS Blue / Green Deployment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Demo time!</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Myh St</cp:lastModifiedBy>
  <cp:revision>231</cp:revision>
  <dcterms:created xsi:type="dcterms:W3CDTF">2016-06-17T18:22:10Z</dcterms:created>
  <dcterms:modified xsi:type="dcterms:W3CDTF">2023-05-18T16:46:16Z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0x0101002D1DB64E4318C04285BAE60C3961B499</vt:lpwstr>
  </property>
  <property fmtid="{D5CDD505-2E9C-101B-9397-08002B2CF9AE}" pid="3" name="MSIP_Label_4637e5cc-ed1f-4ad6-a881-35c0f1c6f3d8_Enabled">
    <vt:lpwstr>true</vt:lpwstr>
  </property>
  <property fmtid="{D5CDD505-2E9C-101B-9397-08002B2CF9AE}" pid="4" name="MSIP_Label_4637e5cc-ed1f-4ad6-a881-35c0f1c6f3d8_SetDate">
    <vt:lpwstr>2023-05-09T03:46:13Z</vt:lpwstr>
  </property>
  <property fmtid="{D5CDD505-2E9C-101B-9397-08002B2CF9AE}" pid="5" name="MSIP_Label_4637e5cc-ed1f-4ad6-a881-35c0f1c6f3d8_ContentBits">
    <vt:lpwstr>0</vt:lpwstr>
  </property>
  <property fmtid="{D5CDD505-2E9C-101B-9397-08002B2CF9AE}" pid="6" name="MSIP_Label_4637e5cc-ed1f-4ad6-a881-35c0f1c6f3d8_Name">
    <vt:lpwstr>General</vt:lpwstr>
  </property>
  <property fmtid="{D5CDD505-2E9C-101B-9397-08002B2CF9AE}" pid="7" name="MSIP_Label_4637e5cc-ed1f-4ad6-a881-35c0f1c6f3d8_SiteId">
    <vt:lpwstr>e3cf3c98-a978-465f-8254-9d541eeea73c</vt:lpwstr>
  </property>
  <property fmtid="{D5CDD505-2E9C-101B-9397-08002B2CF9AE}" pid="8" name="MSIP_Label_4637e5cc-ed1f-4ad6-a881-35c0f1c6f3d8_Method">
    <vt:lpwstr>Standard</vt:lpwstr>
  </property>
  <property fmtid="{D5CDD505-2E9C-101B-9397-08002B2CF9AE}" pid="9" name="MSIP_Label_4637e5cc-ed1f-4ad6-a881-35c0f1c6f3d8_ActionId">
    <vt:lpwstr>61713505-5f62-426c-a423-fbe4fae00bfb</vt:lpwstr>
  </property>
</Properties>
</file>